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61" r:id="rId2"/>
    <p:sldId id="264" r:id="rId3"/>
  </p:sldIdLst>
  <p:sldSz cx="9906000" cy="6858000" type="A4"/>
  <p:notesSz cx="7102475" cy="9388475"/>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E4D36"/>
    <a:srgbClr val="C9C0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0993" autoAdjust="0"/>
    <p:restoredTop sz="94660"/>
  </p:normalViewPr>
  <p:slideViewPr>
    <p:cSldViewPr snapToGrid="0">
      <p:cViewPr>
        <p:scale>
          <a:sx n="120" d="100"/>
          <a:sy n="120" d="100"/>
        </p:scale>
        <p:origin x="-36" y="432"/>
      </p:cViewPr>
      <p:guideLst>
        <p:guide orient="horz" pos="2160"/>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5" y="876300"/>
            <a:ext cx="6113095"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cxnSp>
        <p:nvCxnSpPr>
          <p:cNvPr id="9" name="מחבר ישר 8"/>
          <p:cNvCxnSpPr/>
          <p:nvPr/>
        </p:nvCxnSpPr>
        <p:spPr>
          <a:xfrm flipH="1">
            <a:off x="6527009"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2" name="מחבר ישר 11"/>
          <p:cNvCxnSpPr/>
          <p:nvPr/>
        </p:nvCxnSpPr>
        <p:spPr>
          <a:xfrm flipH="1">
            <a:off x="4481332"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5" name="מחבר ישר 14"/>
          <p:cNvCxnSpPr/>
          <p:nvPr/>
        </p:nvCxnSpPr>
        <p:spPr>
          <a:xfrm flipH="1">
            <a:off x="2435655"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pic>
        <p:nvPicPr>
          <p:cNvPr id="18" name="תמונה 17"/>
          <p:cNvPicPr>
            <a:picLocks noChangeAspect="1"/>
          </p:cNvPicPr>
          <p:nvPr userDrawn="1"/>
        </p:nvPicPr>
        <p:blipFill>
          <a:blip r:embed="rId2" cstate="print"/>
          <a:stretch>
            <a:fillRect/>
          </a:stretch>
        </p:blipFill>
        <p:spPr>
          <a:xfrm>
            <a:off x="7722606" y="5988702"/>
            <a:ext cx="1822404" cy="781493"/>
          </a:xfrm>
          <a:prstGeom prst="rect">
            <a:avLst/>
          </a:prstGeom>
        </p:spPr>
      </p:pic>
      <p:pic>
        <p:nvPicPr>
          <p:cNvPr id="19" name="תמונה 18"/>
          <p:cNvPicPr>
            <a:picLocks noChangeAspect="1"/>
          </p:cNvPicPr>
          <p:nvPr userDrawn="1"/>
        </p:nvPicPr>
        <p:blipFill>
          <a:blip r:embed="rId3" cstate="print"/>
          <a:stretch>
            <a:fillRect/>
          </a:stretch>
        </p:blipFill>
        <p:spPr>
          <a:xfrm>
            <a:off x="438150" y="194040"/>
            <a:ext cx="1533526" cy="697057"/>
          </a:xfrm>
          <a:prstGeom prst="rect">
            <a:avLst/>
          </a:prstGeom>
        </p:spPr>
      </p:pic>
      <p:sp>
        <p:nvSpPr>
          <p:cNvPr id="29" name="מציין מיקום של תמונה 28"/>
          <p:cNvSpPr>
            <a:spLocks noGrp="1"/>
          </p:cNvSpPr>
          <p:nvPr>
            <p:ph type="pic" sz="quarter" idx="13"/>
          </p:nvPr>
        </p:nvSpPr>
        <p:spPr>
          <a:xfrm>
            <a:off x="4583738" y="4991100"/>
            <a:ext cx="1844675" cy="1725613"/>
          </a:xfrm>
          <a:prstGeom prst="rect">
            <a:avLst/>
          </a:prstGeom>
        </p:spPr>
        <p:txBody>
          <a:bodyPr/>
          <a:lstStyle/>
          <a:p>
            <a:endParaRPr lang="he-IL"/>
          </a:p>
        </p:txBody>
      </p:sp>
      <p:sp>
        <p:nvSpPr>
          <p:cNvPr id="30" name="מציין מיקום של תמונה 28"/>
          <p:cNvSpPr>
            <a:spLocks noGrp="1"/>
          </p:cNvSpPr>
          <p:nvPr>
            <p:ph type="pic" sz="quarter" idx="14"/>
          </p:nvPr>
        </p:nvSpPr>
        <p:spPr>
          <a:xfrm>
            <a:off x="2535043" y="4991100"/>
            <a:ext cx="1844675" cy="1725613"/>
          </a:xfrm>
          <a:prstGeom prst="rect">
            <a:avLst/>
          </a:prstGeom>
        </p:spPr>
        <p:txBody>
          <a:bodyPr/>
          <a:lstStyle/>
          <a:p>
            <a:endParaRPr lang="he-IL"/>
          </a:p>
        </p:txBody>
      </p:sp>
      <p:sp>
        <p:nvSpPr>
          <p:cNvPr id="31" name="מציין מיקום של תמונה 28"/>
          <p:cNvSpPr>
            <a:spLocks noGrp="1"/>
          </p:cNvSpPr>
          <p:nvPr>
            <p:ph type="pic" sz="quarter" idx="15"/>
          </p:nvPr>
        </p:nvSpPr>
        <p:spPr>
          <a:xfrm>
            <a:off x="489366" y="4991100"/>
            <a:ext cx="1844675" cy="1725613"/>
          </a:xfrm>
          <a:prstGeom prst="rect">
            <a:avLst/>
          </a:prstGeom>
        </p:spPr>
        <p:txBody>
          <a:bodyPr/>
          <a:lstStyle/>
          <a:p>
            <a:endParaRPr lang="he-IL"/>
          </a:p>
        </p:txBody>
      </p:sp>
    </p:spTree>
    <p:extLst>
      <p:ext uri="{BB962C8B-B14F-4D97-AF65-F5344CB8AC3E}">
        <p14:creationId xmlns:p14="http://schemas.microsoft.com/office/powerpoint/2010/main" val="314537849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6" y="876300"/>
            <a:ext cx="9034094"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pic>
        <p:nvPicPr>
          <p:cNvPr id="19" name="תמונה 18"/>
          <p:cNvPicPr>
            <a:picLocks noChangeAspect="1"/>
          </p:cNvPicPr>
          <p:nvPr userDrawn="1"/>
        </p:nvPicPr>
        <p:blipFill>
          <a:blip r:embed="rId2" cstate="print"/>
          <a:stretch>
            <a:fillRect/>
          </a:stretch>
        </p:blipFill>
        <p:spPr>
          <a:xfrm>
            <a:off x="438150" y="194040"/>
            <a:ext cx="1533526" cy="697057"/>
          </a:xfrm>
          <a:prstGeom prst="rect">
            <a:avLst/>
          </a:prstGeom>
        </p:spPr>
      </p:pic>
    </p:spTree>
    <p:extLst>
      <p:ext uri="{BB962C8B-B14F-4D97-AF65-F5344CB8AC3E}">
        <p14:creationId xmlns:p14="http://schemas.microsoft.com/office/powerpoint/2010/main" val="317774397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פריסה מותאמת אישית">
    <p:spTree>
      <p:nvGrpSpPr>
        <p:cNvPr id="1" name=""/>
        <p:cNvGrpSpPr/>
        <p:nvPr/>
      </p:nvGrpSpPr>
      <p:grpSpPr>
        <a:xfrm>
          <a:off x="0" y="0"/>
          <a:ext cx="0" cy="0"/>
          <a:chOff x="0" y="0"/>
          <a:chExt cx="0" cy="0"/>
        </a:xfrm>
      </p:grpSpPr>
    </p:spTree>
    <p:extLst>
      <p:ext uri="{BB962C8B-B14F-4D97-AF65-F5344CB8AC3E}">
        <p14:creationId xmlns:p14="http://schemas.microsoft.com/office/powerpoint/2010/main" val="43855158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8067388"/>
      </p:ext>
    </p:extLst>
  </p:cSld>
  <p:clrMap bg1="lt1" tx1="dk1" bg2="lt2" tx2="dk2" accent1="accent1" accent2="accent2" accent3="accent3" accent4="accent4" accent5="accent5" accent6="accent6" hlink="hlink" folHlink="folHlink"/>
  <p:sldLayoutIdLst>
    <p:sldLayoutId id="2147483679" r:id="rId1"/>
    <p:sldLayoutId id="2147483682" r:id="rId2"/>
    <p:sldLayoutId id="2147483680" r:id="rId3"/>
  </p:sldLayoutIdLst>
  <p:timing>
    <p:tnLst>
      <p:par>
        <p:cTn id="1" dur="indefinite" restart="never" nodeType="tmRoot"/>
      </p:par>
    </p:tnLst>
  </p:timing>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כותרת 7"/>
          <p:cNvSpPr>
            <a:spLocks noGrp="1"/>
          </p:cNvSpPr>
          <p:nvPr>
            <p:ph type="title"/>
          </p:nvPr>
        </p:nvSpPr>
        <p:spPr>
          <a:xfrm>
            <a:off x="2038350" y="605097"/>
            <a:ext cx="7506660" cy="256407"/>
          </a:xfrm>
        </p:spPr>
        <p:txBody>
          <a:bodyPr/>
          <a:lstStyle/>
          <a:p>
            <a:r>
              <a:rPr lang="he-IL" dirty="0" smtClean="0"/>
              <a:t>בחירה מחודשת – דווקא בפורים</a:t>
            </a:r>
            <a:endParaRPr lang="he-IL" dirty="0"/>
          </a:p>
        </p:txBody>
      </p:sp>
      <p:pic>
        <p:nvPicPr>
          <p:cNvPr id="2" name="מציין מיקום של תמונה 1"/>
          <p:cNvPicPr>
            <a:picLocks noGrp="1" noChangeAspect="1"/>
          </p:cNvPicPr>
          <p:nvPr>
            <p:ph type="pic" sz="quarter" idx="13"/>
          </p:nvPr>
        </p:nvPicPr>
        <p:blipFill>
          <a:blip r:embed="rId2" cstate="print">
            <a:extLst>
              <a:ext uri="{28A0092B-C50C-407E-A947-70E740481C1C}">
                <a14:useLocalDpi xmlns:a14="http://schemas.microsoft.com/office/drawing/2010/main" val="0"/>
              </a:ext>
            </a:extLst>
          </a:blip>
          <a:srcRect t="3227" b="3227"/>
          <a:stretch>
            <a:fillRect/>
          </a:stretch>
        </p:blipFill>
        <p:spPr>
          <a:xfrm>
            <a:off x="2543924" y="4964599"/>
            <a:ext cx="1844675" cy="1725613"/>
          </a:xfrm>
        </p:spPr>
      </p:pic>
      <p:sp>
        <p:nvSpPr>
          <p:cNvPr id="12" name="מלבן 11"/>
          <p:cNvSpPr/>
          <p:nvPr/>
        </p:nvSpPr>
        <p:spPr>
          <a:xfrm>
            <a:off x="6682740" y="876300"/>
            <a:ext cx="2796540" cy="2606040"/>
          </a:xfrm>
          <a:prstGeom prst="rect">
            <a:avLst/>
          </a:prstGeom>
          <a:solidFill>
            <a:srgbClr val="5E4D3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50" b="1" dirty="0" smtClean="0">
                <a:solidFill>
                  <a:schemeClr val="bg1"/>
                </a:solidFill>
                <a:latin typeface="Levenim MT" panose="02010502060101010101" pitchFamily="2" charset="-79"/>
                <a:cs typeface="Levenim MT" panose="02010502060101010101" pitchFamily="2" charset="-79"/>
              </a:rPr>
              <a:t>רקע:</a:t>
            </a:r>
          </a:p>
          <a:p>
            <a:pPr>
              <a:lnSpc>
                <a:spcPts val="1000"/>
              </a:lnSpc>
            </a:pPr>
            <a:r>
              <a:rPr lang="he-IL" sz="800" dirty="0" smtClean="0">
                <a:solidFill>
                  <a:schemeClr val="bg1"/>
                </a:solidFill>
                <a:latin typeface="Levenim MT" panose="02010502060101010101" pitchFamily="2" charset="-79"/>
                <a:cs typeface="Levenim MT" panose="02010502060101010101" pitchFamily="2" charset="-79"/>
              </a:rPr>
              <a:t>הרבה דברים בחיים שלנו אנחנו לא בוחרים, משפחה, גנים, אופי, ולרוב אפילו לא  לאום. לא קל להשלים עם משהו בעייתי ש"נתקענו איתו".</a:t>
            </a:r>
          </a:p>
          <a:p>
            <a:pPr>
              <a:lnSpc>
                <a:spcPts val="1000"/>
              </a:lnSpc>
            </a:pPr>
            <a:r>
              <a:rPr lang="he-IL" sz="800" dirty="0" smtClean="0">
                <a:solidFill>
                  <a:schemeClr val="bg1"/>
                </a:solidFill>
                <a:latin typeface="Levenim MT" panose="02010502060101010101" pitchFamily="2" charset="-79"/>
                <a:cs typeface="Levenim MT" panose="02010502060101010101" pitchFamily="2" charset="-79"/>
              </a:rPr>
              <a:t>וגם אם כבר בחרנו במשהו, לא תמיד אנחנו מבינים עד הסוף במה באמת בחרנו, בין אם זה חברים למצפה, ש"נתקענו איתם" שותפים לעבודה שצריך לשתף איתם פעולה, שכנים לקהילה ואפילו ההיכרות האמיתית עם בן הזוג לחיים היא תהליך ארוך שיש שיאמרו שהוא לא נגמר  אף פעם.</a:t>
            </a:r>
          </a:p>
          <a:p>
            <a:pPr>
              <a:lnSpc>
                <a:spcPts val="1000"/>
              </a:lnSpc>
            </a:pPr>
            <a:endParaRPr lang="he-IL" sz="800" dirty="0" smtClean="0">
              <a:solidFill>
                <a:schemeClr val="bg1"/>
              </a:solidFill>
              <a:latin typeface="Levenim MT" panose="02010502060101010101" pitchFamily="2" charset="-79"/>
              <a:cs typeface="Levenim MT" panose="02010502060101010101" pitchFamily="2" charset="-79"/>
            </a:endParaRPr>
          </a:p>
          <a:p>
            <a:pPr>
              <a:lnSpc>
                <a:spcPts val="1000"/>
              </a:lnSpc>
            </a:pPr>
            <a:r>
              <a:rPr lang="he-IL" sz="800" dirty="0" smtClean="0">
                <a:solidFill>
                  <a:schemeClr val="bg1"/>
                </a:solidFill>
                <a:latin typeface="Levenim MT" panose="02010502060101010101" pitchFamily="2" charset="-79"/>
                <a:cs typeface="Levenim MT" panose="02010502060101010101" pitchFamily="2" charset="-79"/>
              </a:rPr>
              <a:t>"בחירה מחודשת" היא תהליך שכדאי להכיר.  גם במה שהחיים ממש כפו עלינו, וגם שהרבה מקומות שנכנסנו אליהם מבחירה, אבל הם מתגלים כמאתגרים.</a:t>
            </a:r>
          </a:p>
          <a:p>
            <a:pPr>
              <a:lnSpc>
                <a:spcPts val="1000"/>
              </a:lnSpc>
            </a:pPr>
            <a:endParaRPr lang="he-IL" sz="800" dirty="0" smtClean="0">
              <a:solidFill>
                <a:schemeClr val="bg1"/>
              </a:solidFill>
              <a:latin typeface="Levenim MT" panose="02010502060101010101" pitchFamily="2" charset="-79"/>
              <a:cs typeface="Levenim MT" panose="02010502060101010101" pitchFamily="2" charset="-79"/>
            </a:endParaRPr>
          </a:p>
          <a:p>
            <a:pPr>
              <a:lnSpc>
                <a:spcPts val="1000"/>
              </a:lnSpc>
            </a:pPr>
            <a:r>
              <a:rPr lang="he-IL" sz="800" dirty="0" smtClean="0">
                <a:solidFill>
                  <a:schemeClr val="bg1"/>
                </a:solidFill>
                <a:latin typeface="Levenim MT" panose="02010502060101010101" pitchFamily="2" charset="-79"/>
                <a:cs typeface="Levenim MT" panose="02010502060101010101" pitchFamily="2" charset="-79"/>
              </a:rPr>
              <a:t>פורים הוא החג שנוגע בעומק ה"בחירה המחודשת", ולפעמים יש צורך בגורם חיצוני שיגלה לנו בסוד, מה התפיסה הפנימית שלנו.</a:t>
            </a:r>
          </a:p>
          <a:p>
            <a:pPr>
              <a:lnSpc>
                <a:spcPts val="1000"/>
              </a:lnSpc>
            </a:pPr>
            <a:r>
              <a:rPr lang="he-IL" sz="800" dirty="0" smtClean="0">
                <a:solidFill>
                  <a:schemeClr val="bg1"/>
                </a:solidFill>
                <a:latin typeface="Levenim MT" panose="02010502060101010101" pitchFamily="2" charset="-79"/>
                <a:cs typeface="Levenim MT" panose="02010502060101010101" pitchFamily="2" charset="-79"/>
              </a:rPr>
              <a:t>לגורם הזה קוראים – יין. נכנס יין יצא סוד.</a:t>
            </a:r>
          </a:p>
          <a:p>
            <a:pPr>
              <a:lnSpc>
                <a:spcPts val="1000"/>
              </a:lnSpc>
            </a:pPr>
            <a:r>
              <a:rPr lang="he-IL" sz="800" dirty="0" smtClean="0">
                <a:solidFill>
                  <a:schemeClr val="bg1"/>
                </a:solidFill>
                <a:latin typeface="Levenim MT" panose="02010502060101010101" pitchFamily="2" charset="-79"/>
                <a:cs typeface="Levenim MT" panose="02010502060101010101" pitchFamily="2" charset="-79"/>
              </a:rPr>
              <a:t>"לחיים" ופורים שמח.</a:t>
            </a: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 </a:t>
            </a:r>
            <a:endParaRPr lang="he-IL" sz="700" dirty="0">
              <a:solidFill>
                <a:schemeClr val="bg1"/>
              </a:solidFill>
              <a:latin typeface="Levenim MT" panose="02010502060101010101" pitchFamily="2" charset="-79"/>
              <a:cs typeface="Levenim MT" panose="02010502060101010101" pitchFamily="2" charset="-79"/>
            </a:endParaRPr>
          </a:p>
        </p:txBody>
      </p:sp>
      <p:sp>
        <p:nvSpPr>
          <p:cNvPr id="13" name="מלבן 12"/>
          <p:cNvSpPr/>
          <p:nvPr/>
        </p:nvSpPr>
        <p:spPr>
          <a:xfrm>
            <a:off x="6682740" y="3597095"/>
            <a:ext cx="2796540" cy="2271141"/>
          </a:xfrm>
          <a:prstGeom prst="rect">
            <a:avLst/>
          </a:prstGeom>
          <a:solidFill>
            <a:srgbClr val="C9C0B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50" b="1" dirty="0">
                <a:solidFill>
                  <a:srgbClr val="5E4D36"/>
                </a:solidFill>
                <a:latin typeface="Levenim MT" panose="02010502060101010101" pitchFamily="2" charset="-79"/>
                <a:cs typeface="Levenim MT" panose="02010502060101010101" pitchFamily="2" charset="-79"/>
              </a:rPr>
              <a:t>שאלות לעיון והעמקה: </a:t>
            </a:r>
            <a:endParaRPr lang="he-IL" sz="950" b="1" dirty="0" smtClean="0">
              <a:solidFill>
                <a:srgbClr val="5E4D36"/>
              </a:solidFill>
              <a:latin typeface="Levenim MT" panose="02010502060101010101" pitchFamily="2" charset="-79"/>
              <a:cs typeface="Levenim MT" panose="02010502060101010101" pitchFamily="2" charset="-79"/>
            </a:endParaRPr>
          </a:p>
          <a:p>
            <a:pPr>
              <a:lnSpc>
                <a:spcPts val="1000"/>
              </a:lnSpc>
            </a:pPr>
            <a:r>
              <a:rPr lang="he-IL" sz="700" b="1" dirty="0" smtClean="0">
                <a:solidFill>
                  <a:srgbClr val="5E4D36"/>
                </a:solidFill>
                <a:latin typeface="Levenim MT" panose="02010502060101010101" pitchFamily="2" charset="-79"/>
                <a:cs typeface="Levenim MT" panose="02010502060101010101" pitchFamily="2" charset="-79"/>
              </a:rPr>
              <a:t>א</a:t>
            </a:r>
            <a:r>
              <a:rPr lang="he-IL" sz="700" b="1" dirty="0">
                <a:solidFill>
                  <a:srgbClr val="5E4D36"/>
                </a:solidFill>
                <a:latin typeface="Levenim MT" panose="02010502060101010101" pitchFamily="2" charset="-79"/>
                <a:cs typeface="Levenim MT" panose="02010502060101010101" pitchFamily="2" charset="-79"/>
              </a:rPr>
              <a:t>. ישראל מקבלים תורה </a:t>
            </a:r>
            <a:r>
              <a:rPr lang="he-IL" sz="700" b="1" dirty="0" smtClean="0">
                <a:solidFill>
                  <a:srgbClr val="5E4D36"/>
                </a:solidFill>
                <a:latin typeface="Levenim MT" panose="02010502060101010101" pitchFamily="2" charset="-79"/>
                <a:cs typeface="Levenim MT" panose="02010502060101010101" pitchFamily="2" charset="-79"/>
              </a:rPr>
              <a:t>מרצון</a:t>
            </a:r>
            <a:endParaRPr lang="he-IL" sz="700" dirty="0">
              <a:solidFill>
                <a:srgbClr val="5E4D36"/>
              </a:solidFill>
              <a:latin typeface="Levenim MT" panose="02010502060101010101" pitchFamily="2" charset="-79"/>
              <a:cs typeface="Levenim MT" panose="02010502060101010101" pitchFamily="2" charset="-79"/>
            </a:endParaRPr>
          </a:p>
          <a:p>
            <a:pPr marL="171450" indent="-171450">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מדעו קיבל עם ישראל את התורה מלכתחילה על פי המדרש, ומדוע זה מחליש את </a:t>
            </a:r>
            <a:r>
              <a:rPr lang="he-IL" sz="700" dirty="0" err="1" smtClean="0">
                <a:solidFill>
                  <a:srgbClr val="5E4D36"/>
                </a:solidFill>
                <a:latin typeface="Levenim MT" panose="02010502060101010101" pitchFamily="2" charset="-79"/>
                <a:cs typeface="Levenim MT" panose="02010502060101010101" pitchFamily="2" charset="-79"/>
              </a:rPr>
              <a:t>המחוייבות</a:t>
            </a:r>
            <a:r>
              <a:rPr lang="he-IL" sz="700" dirty="0" smtClean="0">
                <a:solidFill>
                  <a:srgbClr val="5E4D36"/>
                </a:solidFill>
                <a:latin typeface="Levenim MT" panose="02010502060101010101" pitchFamily="2" charset="-79"/>
                <a:cs typeface="Levenim MT" panose="02010502060101010101" pitchFamily="2" charset="-79"/>
              </a:rPr>
              <a:t> של עם ישראל לתורה</a:t>
            </a:r>
            <a:r>
              <a:rPr lang="he-IL" sz="700" b="1" dirty="0" smtClean="0">
                <a:solidFill>
                  <a:srgbClr val="5E4D36"/>
                </a:solidFill>
                <a:latin typeface="Levenim MT" panose="02010502060101010101" pitchFamily="2" charset="-79"/>
                <a:cs typeface="Levenim MT" panose="02010502060101010101" pitchFamily="2" charset="-79"/>
              </a:rPr>
              <a:t>?</a:t>
            </a:r>
          </a:p>
          <a:p>
            <a:pPr marL="171450" indent="-171450">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מה השתנה מבחינה זו בימי אחשוורוש? מדוע לדעתכם זה יכול להיות קשור לחג הפורים לפי איך שאתם מכירים אותו</a:t>
            </a:r>
            <a:r>
              <a:rPr lang="he-IL" sz="700" b="1" dirty="0" smtClean="0">
                <a:solidFill>
                  <a:srgbClr val="5E4D36"/>
                </a:solidFill>
                <a:latin typeface="Levenim MT" panose="02010502060101010101" pitchFamily="2" charset="-79"/>
                <a:cs typeface="Levenim MT" panose="02010502060101010101" pitchFamily="2" charset="-79"/>
              </a:rPr>
              <a:t>?</a:t>
            </a:r>
          </a:p>
          <a:p>
            <a:pPr>
              <a:lnSpc>
                <a:spcPts val="1000"/>
              </a:lnSpc>
            </a:pPr>
            <a:r>
              <a:rPr lang="he-IL" sz="700" b="1" dirty="0" smtClean="0">
                <a:solidFill>
                  <a:srgbClr val="5E4D36"/>
                </a:solidFill>
                <a:latin typeface="Levenim MT" panose="02010502060101010101" pitchFamily="2" charset="-79"/>
                <a:cs typeface="Levenim MT" panose="02010502060101010101" pitchFamily="2" charset="-79"/>
              </a:rPr>
              <a:t>ב</a:t>
            </a:r>
            <a:r>
              <a:rPr lang="he-IL" sz="700" b="1" dirty="0">
                <a:solidFill>
                  <a:srgbClr val="5E4D36"/>
                </a:solidFill>
                <a:latin typeface="Levenim MT" panose="02010502060101010101" pitchFamily="2" charset="-79"/>
                <a:cs typeface="Levenim MT" panose="02010502060101010101" pitchFamily="2" charset="-79"/>
              </a:rPr>
              <a:t>. הרגע הקריטי – אסתר בוחרת לקחת אחריות</a:t>
            </a:r>
          </a:p>
          <a:p>
            <a:pPr marL="171450" indent="-171450">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עם ישראל בסכנה. אסתר יושבת בארמון אבל היא חוששת מהסכנה שבפניה לאחשוורוש. על פי דבריו של מרדכי לאסתר, האם אדם יכול להימלט מהייעוד שלו?</a:t>
            </a:r>
            <a:endParaRPr lang="he-IL" sz="700" dirty="0">
              <a:solidFill>
                <a:srgbClr val="5E4D36"/>
              </a:solidFill>
              <a:latin typeface="Levenim MT" panose="02010502060101010101" pitchFamily="2" charset="-79"/>
              <a:cs typeface="Levenim MT" panose="02010502060101010101" pitchFamily="2" charset="-79"/>
            </a:endParaRPr>
          </a:p>
          <a:p>
            <a:pPr>
              <a:lnSpc>
                <a:spcPts val="1000"/>
              </a:lnSpc>
            </a:pPr>
            <a:r>
              <a:rPr lang="he-IL" sz="700" b="1" dirty="0">
                <a:solidFill>
                  <a:srgbClr val="5E4D36"/>
                </a:solidFill>
                <a:latin typeface="Levenim MT" panose="02010502060101010101" pitchFamily="2" charset="-79"/>
                <a:cs typeface="Levenim MT" panose="02010502060101010101" pitchFamily="2" charset="-79"/>
              </a:rPr>
              <a:t>ג. מה בין רצון ובחירה ליין?</a:t>
            </a:r>
          </a:p>
          <a:p>
            <a:pPr marL="171450" indent="-171450">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מה בעצם היה הטריק של רבי שמעון מול הזוג? מדוע הוא לא התפלל עליהם מלכתחילה? </a:t>
            </a:r>
          </a:p>
          <a:p>
            <a:pPr marL="171450" indent="-171450">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מה היה התפקיד של היין בסיפור, ואיך זה לדעתכם קשור למקום של היין בפורים, ושל ה"בחירה המחודשת"? </a:t>
            </a:r>
            <a:endParaRPr lang="he-IL" sz="700" dirty="0">
              <a:solidFill>
                <a:srgbClr val="5E4D36"/>
              </a:solidFill>
              <a:latin typeface="Levenim MT" panose="02010502060101010101" pitchFamily="2" charset="-79"/>
              <a:cs typeface="Levenim MT" panose="02010502060101010101" pitchFamily="2" charset="-79"/>
            </a:endParaRPr>
          </a:p>
        </p:txBody>
      </p:sp>
      <p:sp>
        <p:nvSpPr>
          <p:cNvPr id="14" name="מלבן 13"/>
          <p:cNvSpPr/>
          <p:nvPr/>
        </p:nvSpPr>
        <p:spPr>
          <a:xfrm>
            <a:off x="2467708" y="1002742"/>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smtClean="0">
                <a:solidFill>
                  <a:srgbClr val="5E4D36"/>
                </a:solidFill>
                <a:latin typeface="Levenim MT" panose="02010502060101010101" pitchFamily="2" charset="-79"/>
                <a:cs typeface="Levenim MT" panose="02010502060101010101" pitchFamily="2" charset="-79"/>
              </a:rPr>
              <a:t>ב. הרגע הקריטי – אסתר בוחרת להיות חלק ולקחת אחריות</a:t>
            </a:r>
            <a:endParaRPr lang="he-IL" sz="950" b="1" dirty="0">
              <a:solidFill>
                <a:srgbClr val="5E4D36"/>
              </a:solidFill>
              <a:latin typeface="Levenim MT" panose="02010502060101010101" pitchFamily="2" charset="-79"/>
              <a:cs typeface="Levenim MT" panose="02010502060101010101" pitchFamily="2" charset="-79"/>
            </a:endParaRPr>
          </a:p>
          <a:p>
            <a:pPr algn="just">
              <a:lnSpc>
                <a:spcPct val="150000"/>
              </a:lnSpc>
            </a:pPr>
            <a:r>
              <a:rPr lang="he-IL" sz="1000" dirty="0">
                <a:solidFill>
                  <a:srgbClr val="5E4D36"/>
                </a:solidFill>
                <a:latin typeface="Levenim MT" panose="02010502060101010101" pitchFamily="2" charset="-79"/>
                <a:cs typeface="Levenim MT" panose="02010502060101010101" pitchFamily="2" charset="-79"/>
              </a:rPr>
              <a:t>וַיֹּאמֶר מָרְדֳּכַי, לְהָשִׁיב אֶל-אֶסְתֵּר:  אַל-תְּדַמִּי בְנַפְשֵׁךְ, </a:t>
            </a:r>
            <a:r>
              <a:rPr lang="he-IL" sz="1000" dirty="0" err="1">
                <a:solidFill>
                  <a:srgbClr val="5E4D36"/>
                </a:solidFill>
                <a:latin typeface="Levenim MT" panose="02010502060101010101" pitchFamily="2" charset="-79"/>
                <a:cs typeface="Levenim MT" panose="02010502060101010101" pitchFamily="2" charset="-79"/>
              </a:rPr>
              <a:t>לְהִמָּלֵט</a:t>
            </a:r>
            <a:r>
              <a:rPr lang="he-IL" sz="1000" dirty="0">
                <a:solidFill>
                  <a:srgbClr val="5E4D36"/>
                </a:solidFill>
                <a:latin typeface="Levenim MT" panose="02010502060101010101" pitchFamily="2" charset="-79"/>
                <a:cs typeface="Levenim MT" panose="02010502060101010101" pitchFamily="2" charset="-79"/>
              </a:rPr>
              <a:t> בֵּית-הַמֶּלֶךְ מִכָּל-הַיְּהוּדִים. </a:t>
            </a:r>
            <a:r>
              <a:rPr lang="he-IL" sz="1000" dirty="0" smtClean="0">
                <a:solidFill>
                  <a:srgbClr val="5E4D36"/>
                </a:solidFill>
                <a:latin typeface="Levenim MT" panose="02010502060101010101" pitchFamily="2" charset="-79"/>
                <a:cs typeface="Levenim MT" panose="02010502060101010101" pitchFamily="2" charset="-79"/>
              </a:rPr>
              <a:t>כִּי </a:t>
            </a:r>
            <a:r>
              <a:rPr lang="he-IL" sz="1000" dirty="0">
                <a:solidFill>
                  <a:srgbClr val="5E4D36"/>
                </a:solidFill>
                <a:latin typeface="Levenim MT" panose="02010502060101010101" pitchFamily="2" charset="-79"/>
                <a:cs typeface="Levenim MT" panose="02010502060101010101" pitchFamily="2" charset="-79"/>
              </a:rPr>
              <a:t>אִם-הַחֲרֵשׁ תַּחֲרִישִׁי, בָּעֵת הַזֹּאת--רֶוַח וְהַצָּלָה יַעֲמוֹד לַיְּהוּדִים מִמָּקוֹם אַחֵר, וְאַתְּ וּבֵית-אָבִיךְ תֹּאבֵדוּ; </a:t>
            </a:r>
            <a:endParaRPr lang="he-IL" sz="1000" dirty="0" smtClean="0">
              <a:solidFill>
                <a:srgbClr val="5E4D36"/>
              </a:solidFill>
              <a:latin typeface="Levenim MT" panose="02010502060101010101" pitchFamily="2" charset="-79"/>
              <a:cs typeface="Levenim MT" panose="02010502060101010101" pitchFamily="2" charset="-79"/>
            </a:endParaRPr>
          </a:p>
          <a:p>
            <a:pPr algn="just">
              <a:lnSpc>
                <a:spcPct val="150000"/>
              </a:lnSpc>
            </a:pPr>
            <a:r>
              <a:rPr lang="he-IL" sz="1000" dirty="0" smtClean="0">
                <a:solidFill>
                  <a:srgbClr val="5E4D36"/>
                </a:solidFill>
                <a:latin typeface="Levenim MT" panose="02010502060101010101" pitchFamily="2" charset="-79"/>
                <a:cs typeface="Levenim MT" panose="02010502060101010101" pitchFamily="2" charset="-79"/>
              </a:rPr>
              <a:t>וּמִי </a:t>
            </a:r>
            <a:r>
              <a:rPr lang="he-IL" sz="1000" dirty="0">
                <a:solidFill>
                  <a:srgbClr val="5E4D36"/>
                </a:solidFill>
                <a:latin typeface="Levenim MT" panose="02010502060101010101" pitchFamily="2" charset="-79"/>
                <a:cs typeface="Levenim MT" panose="02010502060101010101" pitchFamily="2" charset="-79"/>
              </a:rPr>
              <a:t>יוֹדֵעַ--אִם-לְעֵת כָּזֹאת, הִגַּעַתְּ לַמַּלְכוּת</a:t>
            </a:r>
            <a:r>
              <a:rPr lang="he-IL" sz="1000" dirty="0" smtClean="0">
                <a:solidFill>
                  <a:srgbClr val="5E4D36"/>
                </a:solidFill>
                <a:latin typeface="Levenim MT" panose="02010502060101010101" pitchFamily="2" charset="-79"/>
                <a:cs typeface="Levenim MT" panose="02010502060101010101" pitchFamily="2" charset="-79"/>
              </a:rPr>
              <a:t>.? </a:t>
            </a:r>
          </a:p>
          <a:p>
            <a:pPr algn="just">
              <a:lnSpc>
                <a:spcPct val="150000"/>
              </a:lnSpc>
            </a:pPr>
            <a:endParaRPr lang="he-IL" sz="1000" dirty="0" smtClean="0">
              <a:solidFill>
                <a:srgbClr val="5E4D36"/>
              </a:solidFill>
              <a:latin typeface="Levenim MT" panose="02010502060101010101" pitchFamily="2" charset="-79"/>
              <a:cs typeface="Levenim MT" panose="02010502060101010101" pitchFamily="2" charset="-79"/>
            </a:endParaRPr>
          </a:p>
          <a:p>
            <a:pPr algn="just">
              <a:lnSpc>
                <a:spcPct val="150000"/>
              </a:lnSpc>
            </a:pPr>
            <a:r>
              <a:rPr lang="he-IL" sz="1000" dirty="0" smtClean="0">
                <a:solidFill>
                  <a:srgbClr val="5E4D36"/>
                </a:solidFill>
                <a:latin typeface="Levenim MT" panose="02010502060101010101" pitchFamily="2" charset="-79"/>
                <a:cs typeface="Levenim MT" panose="02010502060101010101" pitchFamily="2" charset="-79"/>
              </a:rPr>
              <a:t>וַתֹּאמֶר </a:t>
            </a:r>
            <a:r>
              <a:rPr lang="he-IL" sz="1000" dirty="0">
                <a:solidFill>
                  <a:srgbClr val="5E4D36"/>
                </a:solidFill>
                <a:latin typeface="Levenim MT" panose="02010502060101010101" pitchFamily="2" charset="-79"/>
                <a:cs typeface="Levenim MT" panose="02010502060101010101" pitchFamily="2" charset="-79"/>
              </a:rPr>
              <a:t>אֶסְתֵּר, לְהָשִׁיב </a:t>
            </a:r>
            <a:r>
              <a:rPr lang="he-IL" sz="1000" dirty="0" smtClean="0">
                <a:solidFill>
                  <a:srgbClr val="5E4D36"/>
                </a:solidFill>
                <a:latin typeface="Levenim MT" panose="02010502060101010101" pitchFamily="2" charset="-79"/>
                <a:cs typeface="Levenim MT" panose="02010502060101010101" pitchFamily="2" charset="-79"/>
              </a:rPr>
              <a:t>אֶל-מָרְדֳּכָי: </a:t>
            </a:r>
          </a:p>
          <a:p>
            <a:pPr algn="just">
              <a:lnSpc>
                <a:spcPct val="150000"/>
              </a:lnSpc>
            </a:pPr>
            <a:r>
              <a:rPr lang="he-IL" sz="1000" dirty="0" smtClean="0">
                <a:solidFill>
                  <a:srgbClr val="5E4D36"/>
                </a:solidFill>
                <a:latin typeface="Levenim MT" panose="02010502060101010101" pitchFamily="2" charset="-79"/>
                <a:cs typeface="Levenim MT" panose="02010502060101010101" pitchFamily="2" charset="-79"/>
              </a:rPr>
              <a:t>לֵך</a:t>
            </a:r>
            <a:r>
              <a:rPr lang="he-IL" sz="1000" dirty="0" err="1" smtClean="0">
                <a:solidFill>
                  <a:srgbClr val="5E4D36"/>
                </a:solidFill>
                <a:latin typeface="Levenim MT" panose="02010502060101010101" pitchFamily="2" charset="-79"/>
                <a:cs typeface="Levenim MT" panose="02010502060101010101" pitchFamily="2" charset="-79"/>
              </a:rPr>
              <a:t>ְ </a:t>
            </a:r>
            <a:r>
              <a:rPr lang="he-IL" sz="1000" dirty="0">
                <a:solidFill>
                  <a:srgbClr val="5E4D36"/>
                </a:solidFill>
                <a:latin typeface="Levenim MT" panose="02010502060101010101" pitchFamily="2" charset="-79"/>
                <a:cs typeface="Levenim MT" panose="02010502060101010101" pitchFamily="2" charset="-79"/>
              </a:rPr>
              <a:t>כְּנוֹס אֶת-כָּל-הַיְּהוּדִים הַנִּמְצְאִים בְּשׁוּשָׁן, וְצוּמוּ עָלַי וְאַל-תֹּאכְלוּ וְאַל-תִּשְׁתּוּ שְׁלֹשֶׁת יָמִים לַיְלָה וָיוֹם--גַּם-אֲנִי וְנַעֲרֹתַי, אָצוּם כֵּן; וּבְכֵן אָבוֹא אֶל-הַמֶּלֶךְ, אֲשֶׁר לֹא-כַדָּת, וְכַאֲשֶׁר אָבַדְתִּי, </a:t>
            </a:r>
            <a:r>
              <a:rPr lang="he-IL" sz="1000" dirty="0" smtClean="0">
                <a:solidFill>
                  <a:srgbClr val="5E4D36"/>
                </a:solidFill>
                <a:latin typeface="Levenim MT" panose="02010502060101010101" pitchFamily="2" charset="-79"/>
                <a:cs typeface="Levenim MT" panose="02010502060101010101" pitchFamily="2" charset="-79"/>
              </a:rPr>
              <a:t>אָבָדְתִּי</a:t>
            </a:r>
            <a:endParaRPr lang="he-IL" sz="600" dirty="0">
              <a:solidFill>
                <a:srgbClr val="5E4D36"/>
              </a:solidFill>
              <a:latin typeface="Levenim MT" panose="02010502060101010101" pitchFamily="2" charset="-79"/>
              <a:cs typeface="Levenim MT" panose="02010502060101010101" pitchFamily="2" charset="-79"/>
            </a:endParaRPr>
          </a:p>
          <a:p>
            <a:pPr algn="l">
              <a:lnSpc>
                <a:spcPts val="1000"/>
              </a:lnSpc>
            </a:pPr>
            <a:r>
              <a:rPr lang="he-IL" sz="600" dirty="0" smtClean="0">
                <a:solidFill>
                  <a:srgbClr val="5E4D36"/>
                </a:solidFill>
                <a:latin typeface="Levenim MT" panose="02010502060101010101" pitchFamily="2" charset="-79"/>
                <a:cs typeface="Levenim MT" panose="02010502060101010101" pitchFamily="2" charset="-79"/>
              </a:rPr>
              <a:t>מגילת אסתר</a:t>
            </a:r>
            <a:endParaRPr lang="he-IL" sz="600" dirty="0">
              <a:solidFill>
                <a:srgbClr val="5E4D36"/>
              </a:solidFill>
              <a:latin typeface="Levenim MT" panose="02010502060101010101" pitchFamily="2" charset="-79"/>
              <a:cs typeface="Levenim MT" panose="02010502060101010101" pitchFamily="2" charset="-79"/>
            </a:endParaRP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p:txBody>
      </p:sp>
      <p:sp>
        <p:nvSpPr>
          <p:cNvPr id="16" name="מלבן 15"/>
          <p:cNvSpPr/>
          <p:nvPr/>
        </p:nvSpPr>
        <p:spPr>
          <a:xfrm>
            <a:off x="422031"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a:solidFill>
                  <a:srgbClr val="5E4D36"/>
                </a:solidFill>
                <a:latin typeface="Levenim MT" panose="02010502060101010101" pitchFamily="2" charset="-79"/>
                <a:cs typeface="Levenim MT" panose="02010502060101010101" pitchFamily="2" charset="-79"/>
              </a:rPr>
              <a:t>ג. </a:t>
            </a:r>
            <a:r>
              <a:rPr lang="he-IL" sz="950" b="1" dirty="0" smtClean="0">
                <a:solidFill>
                  <a:srgbClr val="5E4D36"/>
                </a:solidFill>
                <a:latin typeface="Levenim MT" panose="02010502060101010101" pitchFamily="2" charset="-79"/>
                <a:cs typeface="Levenim MT" panose="02010502060101010101" pitchFamily="2" charset="-79"/>
              </a:rPr>
              <a:t>מה בין רצון ובחירה ליין?</a:t>
            </a:r>
            <a:endParaRPr lang="he-IL" sz="850" b="1" dirty="0" smtClean="0">
              <a:solidFill>
                <a:srgbClr val="5E4D36"/>
              </a:solidFill>
              <a:latin typeface="Levenim MT" panose="02010502060101010101" pitchFamily="2" charset="-79"/>
              <a:cs typeface="Levenim MT" panose="02010502060101010101" pitchFamily="2" charset="-79"/>
            </a:endParaRPr>
          </a:p>
          <a:p>
            <a:pPr algn="just">
              <a:lnSpc>
                <a:spcPct val="150000"/>
              </a:lnSpc>
            </a:pPr>
            <a:r>
              <a:rPr lang="he-IL" sz="750" dirty="0">
                <a:solidFill>
                  <a:srgbClr val="5E4D36"/>
                </a:solidFill>
                <a:latin typeface="Levenim MT" panose="02010502060101010101" pitchFamily="2" charset="-79"/>
                <a:cs typeface="Levenim MT" panose="02010502060101010101" pitchFamily="2" charset="-79"/>
              </a:rPr>
              <a:t>מעשה באשה אחת בצידון ששהתה עשר שנים עם בעלה ולא ילדה . </a:t>
            </a:r>
            <a:endParaRPr lang="he-IL" sz="750" dirty="0" smtClean="0">
              <a:solidFill>
                <a:srgbClr val="5E4D36"/>
              </a:solidFill>
              <a:latin typeface="Levenim MT" panose="02010502060101010101" pitchFamily="2" charset="-79"/>
              <a:cs typeface="Levenim MT" panose="02010502060101010101" pitchFamily="2" charset="-79"/>
            </a:endParaRPr>
          </a:p>
          <a:p>
            <a:pPr algn="just">
              <a:lnSpc>
                <a:spcPct val="150000"/>
              </a:lnSpc>
            </a:pPr>
            <a:r>
              <a:rPr lang="he-IL" sz="750" dirty="0" smtClean="0">
                <a:solidFill>
                  <a:srgbClr val="5E4D36"/>
                </a:solidFill>
                <a:latin typeface="Levenim MT" panose="02010502060101010101" pitchFamily="2" charset="-79"/>
                <a:cs typeface="Levenim MT" panose="02010502060101010101" pitchFamily="2" charset="-79"/>
              </a:rPr>
              <a:t>הלכו </a:t>
            </a:r>
            <a:r>
              <a:rPr lang="he-IL" sz="750" dirty="0">
                <a:solidFill>
                  <a:srgbClr val="5E4D36"/>
                </a:solidFill>
                <a:latin typeface="Levenim MT" panose="02010502060101010101" pitchFamily="2" charset="-79"/>
                <a:cs typeface="Levenim MT" panose="02010502060101010101" pitchFamily="2" charset="-79"/>
              </a:rPr>
              <a:t>לרבי שמעון בן יוחאי כדי להתגרש. </a:t>
            </a:r>
          </a:p>
          <a:p>
            <a:pPr algn="just">
              <a:lnSpc>
                <a:spcPct val="150000"/>
              </a:lnSpc>
            </a:pPr>
            <a:endParaRPr lang="he-IL" sz="750" dirty="0" smtClean="0">
              <a:solidFill>
                <a:srgbClr val="5E4D36"/>
              </a:solidFill>
              <a:latin typeface="Levenim MT" panose="02010502060101010101" pitchFamily="2" charset="-79"/>
              <a:cs typeface="Levenim MT" panose="02010502060101010101" pitchFamily="2" charset="-79"/>
            </a:endParaRPr>
          </a:p>
          <a:p>
            <a:pPr algn="just">
              <a:lnSpc>
                <a:spcPct val="150000"/>
              </a:lnSpc>
            </a:pPr>
            <a:r>
              <a:rPr lang="he-IL" sz="750" dirty="0" smtClean="0">
                <a:solidFill>
                  <a:srgbClr val="5E4D36"/>
                </a:solidFill>
                <a:latin typeface="Levenim MT" panose="02010502060101010101" pitchFamily="2" charset="-79"/>
                <a:cs typeface="Levenim MT" panose="02010502060101010101" pitchFamily="2" charset="-79"/>
              </a:rPr>
              <a:t>אמר </a:t>
            </a:r>
            <a:r>
              <a:rPr lang="he-IL" sz="750" dirty="0">
                <a:solidFill>
                  <a:srgbClr val="5E4D36"/>
                </a:solidFill>
                <a:latin typeface="Levenim MT" panose="02010502060101010101" pitchFamily="2" charset="-79"/>
                <a:cs typeface="Levenim MT" panose="02010502060101010101" pitchFamily="2" charset="-79"/>
              </a:rPr>
              <a:t>להם: חייכם  כשם </a:t>
            </a:r>
            <a:r>
              <a:rPr lang="he-IL" sz="750" dirty="0" smtClean="0">
                <a:solidFill>
                  <a:srgbClr val="5E4D36"/>
                </a:solidFill>
                <a:latin typeface="Levenim MT" panose="02010502060101010101" pitchFamily="2" charset="-79"/>
                <a:cs typeface="Levenim MT" panose="02010502060101010101" pitchFamily="2" charset="-79"/>
              </a:rPr>
              <a:t>שנזדווגתם (התחתנתם) </a:t>
            </a:r>
            <a:r>
              <a:rPr lang="he-IL" sz="750" dirty="0">
                <a:solidFill>
                  <a:srgbClr val="5E4D36"/>
                </a:solidFill>
                <a:latin typeface="Levenim MT" panose="02010502060101010101" pitchFamily="2" charset="-79"/>
                <a:cs typeface="Levenim MT" panose="02010502060101010101" pitchFamily="2" charset="-79"/>
              </a:rPr>
              <a:t>זה לזה במאכל ובמשתה, כך אין אתם </a:t>
            </a:r>
            <a:r>
              <a:rPr lang="he-IL" sz="750" dirty="0" smtClean="0">
                <a:solidFill>
                  <a:srgbClr val="5E4D36"/>
                </a:solidFill>
                <a:latin typeface="Levenim MT" panose="02010502060101010101" pitchFamily="2" charset="-79"/>
                <a:cs typeface="Levenim MT" panose="02010502060101010101" pitchFamily="2" charset="-79"/>
              </a:rPr>
              <a:t>מתפרשים (מתגרשים) </a:t>
            </a:r>
            <a:r>
              <a:rPr lang="he-IL" sz="750" dirty="0">
                <a:solidFill>
                  <a:srgbClr val="5E4D36"/>
                </a:solidFill>
                <a:latin typeface="Levenim MT" panose="02010502060101010101" pitchFamily="2" charset="-79"/>
                <a:cs typeface="Levenim MT" panose="02010502060101010101" pitchFamily="2" charset="-79"/>
              </a:rPr>
              <a:t>אלא מתוך מאכל ומשתה</a:t>
            </a:r>
          </a:p>
          <a:p>
            <a:pPr algn="just">
              <a:lnSpc>
                <a:spcPct val="150000"/>
              </a:lnSpc>
            </a:pPr>
            <a:r>
              <a:rPr lang="he-IL" sz="750" dirty="0">
                <a:solidFill>
                  <a:srgbClr val="5E4D36"/>
                </a:solidFill>
                <a:latin typeface="Levenim MT" panose="02010502060101010101" pitchFamily="2" charset="-79"/>
                <a:cs typeface="Levenim MT" panose="02010502060101010101" pitchFamily="2" charset="-79"/>
              </a:rPr>
              <a:t> . הלכו בדרכיו ועשו לעצמן יום טוב ועשו סעודה גדולה, ושִכּרתו יותר מדאי . </a:t>
            </a:r>
            <a:endParaRPr lang="he-IL" sz="750" dirty="0" smtClean="0">
              <a:solidFill>
                <a:srgbClr val="5E4D36"/>
              </a:solidFill>
              <a:latin typeface="Levenim MT" panose="02010502060101010101" pitchFamily="2" charset="-79"/>
              <a:cs typeface="Levenim MT" panose="02010502060101010101" pitchFamily="2" charset="-79"/>
            </a:endParaRPr>
          </a:p>
          <a:p>
            <a:pPr algn="just">
              <a:lnSpc>
                <a:spcPct val="150000"/>
              </a:lnSpc>
            </a:pPr>
            <a:r>
              <a:rPr lang="he-IL" sz="750" dirty="0" smtClean="0">
                <a:solidFill>
                  <a:srgbClr val="5E4D36"/>
                </a:solidFill>
                <a:latin typeface="Levenim MT" panose="02010502060101010101" pitchFamily="2" charset="-79"/>
                <a:cs typeface="Levenim MT" panose="02010502060101010101" pitchFamily="2" charset="-79"/>
              </a:rPr>
              <a:t>כיון </a:t>
            </a:r>
            <a:r>
              <a:rPr lang="he-IL" sz="750" dirty="0">
                <a:solidFill>
                  <a:srgbClr val="5E4D36"/>
                </a:solidFill>
                <a:latin typeface="Levenim MT" panose="02010502060101010101" pitchFamily="2" charset="-79"/>
                <a:cs typeface="Levenim MT" panose="02010502060101010101" pitchFamily="2" charset="-79"/>
              </a:rPr>
              <a:t>שנתיישבה דעתו עליו אמר לה: "בתי   ראי כל חפץ טוב שיש לי בבית וטלי אותו ולכי לבית אביך </a:t>
            </a:r>
            <a:r>
              <a:rPr lang="he-IL" sz="750" dirty="0" smtClean="0">
                <a:solidFill>
                  <a:srgbClr val="5E4D36"/>
                </a:solidFill>
                <a:latin typeface="Levenim MT" panose="02010502060101010101" pitchFamily="2" charset="-79"/>
                <a:cs typeface="Levenim MT" panose="02010502060101010101" pitchFamily="2" charset="-79"/>
              </a:rPr>
              <a:t>"</a:t>
            </a:r>
          </a:p>
          <a:p>
            <a:pPr algn="just">
              <a:lnSpc>
                <a:spcPct val="150000"/>
              </a:lnSpc>
            </a:pPr>
            <a:endParaRPr lang="he-IL" sz="750" dirty="0">
              <a:solidFill>
                <a:srgbClr val="5E4D36"/>
              </a:solidFill>
              <a:latin typeface="Levenim MT" panose="02010502060101010101" pitchFamily="2" charset="-79"/>
              <a:cs typeface="Levenim MT" panose="02010502060101010101" pitchFamily="2" charset="-79"/>
            </a:endParaRPr>
          </a:p>
          <a:p>
            <a:pPr algn="just">
              <a:lnSpc>
                <a:spcPct val="150000"/>
              </a:lnSpc>
            </a:pPr>
            <a:r>
              <a:rPr lang="he-IL" sz="750" dirty="0">
                <a:solidFill>
                  <a:srgbClr val="5E4D36"/>
                </a:solidFill>
                <a:latin typeface="Levenim MT" panose="02010502060101010101" pitchFamily="2" charset="-79"/>
                <a:cs typeface="Levenim MT" panose="02010502060101010101" pitchFamily="2" charset="-79"/>
              </a:rPr>
              <a:t>מה עשתה </a:t>
            </a:r>
            <a:r>
              <a:rPr lang="he-IL" sz="750" dirty="0" smtClean="0">
                <a:solidFill>
                  <a:srgbClr val="5E4D36"/>
                </a:solidFill>
                <a:latin typeface="Levenim MT" panose="02010502060101010101" pitchFamily="2" charset="-79"/>
                <a:cs typeface="Levenim MT" panose="02010502060101010101" pitchFamily="2" charset="-79"/>
              </a:rPr>
              <a:t>היא? </a:t>
            </a:r>
          </a:p>
          <a:p>
            <a:pPr algn="just">
              <a:lnSpc>
                <a:spcPct val="150000"/>
              </a:lnSpc>
            </a:pPr>
            <a:r>
              <a:rPr lang="he-IL" sz="750" dirty="0" smtClean="0">
                <a:solidFill>
                  <a:srgbClr val="5E4D36"/>
                </a:solidFill>
                <a:latin typeface="Levenim MT" panose="02010502060101010101" pitchFamily="2" charset="-79"/>
                <a:cs typeface="Levenim MT" panose="02010502060101010101" pitchFamily="2" charset="-79"/>
              </a:rPr>
              <a:t>לאחר שישן רמזה </a:t>
            </a:r>
            <a:r>
              <a:rPr lang="he-IL" sz="750" dirty="0">
                <a:solidFill>
                  <a:srgbClr val="5E4D36"/>
                </a:solidFill>
                <a:latin typeface="Levenim MT" panose="02010502060101010101" pitchFamily="2" charset="-79"/>
                <a:cs typeface="Levenim MT" panose="02010502060101010101" pitchFamily="2" charset="-79"/>
              </a:rPr>
              <a:t>לעבדיה ולשפחותיה , ואמרה להם: "שאוהו במטה וקחו אותו והוליכוהו לבית אבא . </a:t>
            </a:r>
            <a:r>
              <a:rPr lang="he-IL" sz="750" dirty="0" smtClean="0">
                <a:solidFill>
                  <a:srgbClr val="5E4D36"/>
                </a:solidFill>
                <a:latin typeface="Levenim MT" panose="02010502060101010101" pitchFamily="2" charset="-79"/>
                <a:cs typeface="Levenim MT" panose="02010502060101010101" pitchFamily="2" charset="-79"/>
              </a:rPr>
              <a:t>"</a:t>
            </a:r>
          </a:p>
          <a:p>
            <a:pPr algn="just">
              <a:lnSpc>
                <a:spcPct val="150000"/>
              </a:lnSpc>
            </a:pPr>
            <a:r>
              <a:rPr lang="he-IL" sz="750" dirty="0" smtClean="0">
                <a:solidFill>
                  <a:srgbClr val="5E4D36"/>
                </a:solidFill>
                <a:latin typeface="Levenim MT" panose="02010502060101010101" pitchFamily="2" charset="-79"/>
                <a:cs typeface="Levenim MT" panose="02010502060101010101" pitchFamily="2" charset="-79"/>
              </a:rPr>
              <a:t>בחצי </a:t>
            </a:r>
            <a:r>
              <a:rPr lang="he-IL" sz="750" dirty="0">
                <a:solidFill>
                  <a:srgbClr val="5E4D36"/>
                </a:solidFill>
                <a:latin typeface="Levenim MT" panose="02010502060101010101" pitchFamily="2" charset="-79"/>
                <a:cs typeface="Levenim MT" panose="02010502060101010101" pitchFamily="2" charset="-79"/>
              </a:rPr>
              <a:t>הלילה ננער משנתו, כיוון שפגה השפעת היין</a:t>
            </a:r>
          </a:p>
          <a:p>
            <a:pPr algn="just">
              <a:lnSpc>
                <a:spcPct val="150000"/>
              </a:lnSpc>
            </a:pPr>
            <a:r>
              <a:rPr lang="he-IL" sz="750" dirty="0">
                <a:solidFill>
                  <a:srgbClr val="5E4D36"/>
                </a:solidFill>
                <a:latin typeface="Levenim MT" panose="02010502060101010101" pitchFamily="2" charset="-79"/>
                <a:cs typeface="Levenim MT" panose="02010502060101010101" pitchFamily="2" charset="-79"/>
              </a:rPr>
              <a:t>אמר לה: "בתי היכן אני נתון ? "</a:t>
            </a:r>
          </a:p>
          <a:p>
            <a:pPr algn="just">
              <a:lnSpc>
                <a:spcPct val="150000"/>
              </a:lnSpc>
            </a:pPr>
            <a:r>
              <a:rPr lang="he-IL" sz="750" dirty="0">
                <a:solidFill>
                  <a:srgbClr val="5E4D36"/>
                </a:solidFill>
                <a:latin typeface="Levenim MT" panose="02010502060101010101" pitchFamily="2" charset="-79"/>
                <a:cs typeface="Levenim MT" panose="02010502060101010101" pitchFamily="2" charset="-79"/>
              </a:rPr>
              <a:t>אמרה לו: "בבית אבא . </a:t>
            </a:r>
            <a:endParaRPr lang="he-IL" sz="750" dirty="0" smtClean="0">
              <a:solidFill>
                <a:srgbClr val="5E4D36"/>
              </a:solidFill>
              <a:latin typeface="Levenim MT" panose="02010502060101010101" pitchFamily="2" charset="-79"/>
              <a:cs typeface="Levenim MT" panose="02010502060101010101" pitchFamily="2" charset="-79"/>
            </a:endParaRPr>
          </a:p>
          <a:p>
            <a:pPr algn="just">
              <a:lnSpc>
                <a:spcPct val="150000"/>
              </a:lnSpc>
            </a:pPr>
            <a:r>
              <a:rPr lang="he-IL" sz="750" dirty="0" smtClean="0">
                <a:solidFill>
                  <a:srgbClr val="5E4D36"/>
                </a:solidFill>
                <a:latin typeface="Levenim MT" panose="02010502060101010101" pitchFamily="2" charset="-79"/>
                <a:cs typeface="Levenim MT" panose="02010502060101010101" pitchFamily="2" charset="-79"/>
              </a:rPr>
              <a:t>אמר </a:t>
            </a:r>
            <a:r>
              <a:rPr lang="he-IL" sz="750" dirty="0">
                <a:solidFill>
                  <a:srgbClr val="5E4D36"/>
                </a:solidFill>
                <a:latin typeface="Levenim MT" panose="02010502060101010101" pitchFamily="2" charset="-79"/>
                <a:cs typeface="Levenim MT" panose="02010502060101010101" pitchFamily="2" charset="-79"/>
              </a:rPr>
              <a:t>לה: "מה לי לבית אביך " ? </a:t>
            </a:r>
            <a:endParaRPr lang="he-IL" sz="750" dirty="0" smtClean="0">
              <a:solidFill>
                <a:srgbClr val="5E4D36"/>
              </a:solidFill>
              <a:latin typeface="Levenim MT" panose="02010502060101010101" pitchFamily="2" charset="-79"/>
              <a:cs typeface="Levenim MT" panose="02010502060101010101" pitchFamily="2" charset="-79"/>
            </a:endParaRPr>
          </a:p>
          <a:p>
            <a:pPr algn="just">
              <a:lnSpc>
                <a:spcPct val="150000"/>
              </a:lnSpc>
            </a:pPr>
            <a:r>
              <a:rPr lang="he-IL" sz="750" dirty="0" smtClean="0">
                <a:solidFill>
                  <a:srgbClr val="5E4D36"/>
                </a:solidFill>
                <a:latin typeface="Levenim MT" panose="02010502060101010101" pitchFamily="2" charset="-79"/>
                <a:cs typeface="Levenim MT" panose="02010502060101010101" pitchFamily="2" charset="-79"/>
              </a:rPr>
              <a:t>אמרה </a:t>
            </a:r>
            <a:r>
              <a:rPr lang="he-IL" sz="750" dirty="0">
                <a:solidFill>
                  <a:srgbClr val="5E4D36"/>
                </a:solidFill>
                <a:latin typeface="Levenim MT" panose="02010502060101010101" pitchFamily="2" charset="-79"/>
                <a:cs typeface="Levenim MT" panose="02010502060101010101" pitchFamily="2" charset="-79"/>
              </a:rPr>
              <a:t>לו: "ולא כך אמרת לי בערב, "כל חפץ טוב שיש בביתי, טלי אותו ולכי לבית אביך " אין חפץ טוב לי בעולם יותר ממך   "</a:t>
            </a:r>
          </a:p>
          <a:p>
            <a:pPr algn="just">
              <a:lnSpc>
                <a:spcPct val="150000"/>
              </a:lnSpc>
            </a:pPr>
            <a:endParaRPr lang="he-IL" sz="750" dirty="0" smtClean="0">
              <a:solidFill>
                <a:srgbClr val="5E4D36"/>
              </a:solidFill>
              <a:latin typeface="Levenim MT" panose="02010502060101010101" pitchFamily="2" charset="-79"/>
              <a:cs typeface="Levenim MT" panose="02010502060101010101" pitchFamily="2" charset="-79"/>
            </a:endParaRPr>
          </a:p>
          <a:p>
            <a:pPr algn="just">
              <a:lnSpc>
                <a:spcPct val="150000"/>
              </a:lnSpc>
            </a:pPr>
            <a:r>
              <a:rPr lang="he-IL" sz="750" dirty="0" smtClean="0">
                <a:solidFill>
                  <a:srgbClr val="5E4D36"/>
                </a:solidFill>
                <a:latin typeface="Levenim MT" panose="02010502060101010101" pitchFamily="2" charset="-79"/>
                <a:cs typeface="Levenim MT" panose="02010502060101010101" pitchFamily="2" charset="-79"/>
              </a:rPr>
              <a:t>הלכו </a:t>
            </a:r>
            <a:r>
              <a:rPr lang="he-IL" sz="750" dirty="0">
                <a:solidFill>
                  <a:srgbClr val="5E4D36"/>
                </a:solidFill>
                <a:latin typeface="Levenim MT" panose="02010502060101010101" pitchFamily="2" charset="-79"/>
                <a:cs typeface="Levenim MT" panose="02010502060101010101" pitchFamily="2" charset="-79"/>
              </a:rPr>
              <a:t>להם אצל רבי שמעון בן יוחאי, ועמד והתפלל עליהם ונפקדו ללמדך, מה הקדוש ברוך הוא פוקד עקרות, אף צדיקים פוקדים עקרות </a:t>
            </a: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a:p>
            <a:pPr algn="l">
              <a:lnSpc>
                <a:spcPts val="1000"/>
              </a:lnSpc>
            </a:pPr>
            <a:r>
              <a:rPr lang="he-IL" sz="600" dirty="0">
                <a:solidFill>
                  <a:srgbClr val="5E4D36"/>
                </a:solidFill>
                <a:latin typeface="Levenim MT" panose="02010502060101010101" pitchFamily="2" charset="-79"/>
                <a:cs typeface="Levenim MT" panose="02010502060101010101" pitchFamily="2" charset="-79"/>
              </a:rPr>
              <a:t>מדרש שיר השירים</a:t>
            </a:r>
          </a:p>
        </p:txBody>
      </p:sp>
      <p:sp>
        <p:nvSpPr>
          <p:cNvPr id="18" name="מלבן 17"/>
          <p:cNvSpPr/>
          <p:nvPr/>
        </p:nvSpPr>
        <p:spPr>
          <a:xfrm>
            <a:off x="4494032" y="1002742"/>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smtClean="0">
                <a:solidFill>
                  <a:srgbClr val="5E4D36"/>
                </a:solidFill>
                <a:latin typeface="Levenim MT" panose="02010502060101010101" pitchFamily="2" charset="-79"/>
                <a:cs typeface="Levenim MT" panose="02010502060101010101" pitchFamily="2" charset="-79"/>
              </a:rPr>
              <a:t>א. ישראל מקבלים תורה קודם כל בכפייה</a:t>
            </a:r>
            <a:endParaRPr lang="he-IL" sz="950" b="1" dirty="0">
              <a:solidFill>
                <a:srgbClr val="5E4D36"/>
              </a:solidFill>
              <a:latin typeface="Levenim MT" panose="02010502060101010101" pitchFamily="2" charset="-79"/>
              <a:cs typeface="Levenim MT" panose="02010502060101010101" pitchFamily="2" charset="-79"/>
            </a:endParaRPr>
          </a:p>
          <a:p>
            <a:pPr algn="just">
              <a:lnSpc>
                <a:spcPct val="150000"/>
              </a:lnSpc>
            </a:pPr>
            <a:r>
              <a:rPr lang="he-IL" sz="1000" dirty="0">
                <a:solidFill>
                  <a:srgbClr val="5E4D36"/>
                </a:solidFill>
                <a:latin typeface="Levenim MT" panose="02010502060101010101" pitchFamily="2" charset="-79"/>
                <a:cs typeface="Levenim MT" panose="02010502060101010101" pitchFamily="2" charset="-79"/>
              </a:rPr>
              <a:t>"</a:t>
            </a:r>
            <a:r>
              <a:rPr lang="he-IL" sz="1000" dirty="0" err="1">
                <a:solidFill>
                  <a:srgbClr val="5E4D36"/>
                </a:solidFill>
                <a:latin typeface="Levenim MT" panose="02010502060101010101" pitchFamily="2" charset="-79"/>
                <a:cs typeface="Levenim MT" panose="02010502060101010101" pitchFamily="2" charset="-79"/>
              </a:rPr>
              <a:t>ויתיצבו</a:t>
            </a:r>
            <a:r>
              <a:rPr lang="he-IL" sz="1000" dirty="0">
                <a:solidFill>
                  <a:srgbClr val="5E4D36"/>
                </a:solidFill>
                <a:latin typeface="Levenim MT" panose="02010502060101010101" pitchFamily="2" charset="-79"/>
                <a:cs typeface="Levenim MT" panose="02010502060101010101" pitchFamily="2" charset="-79"/>
              </a:rPr>
              <a:t> בתחתית ההר", </a:t>
            </a:r>
            <a:r>
              <a:rPr lang="he-IL" sz="1000" dirty="0" smtClean="0">
                <a:solidFill>
                  <a:srgbClr val="5E4D36"/>
                </a:solidFill>
                <a:latin typeface="Levenim MT" panose="02010502060101010101" pitchFamily="2" charset="-79"/>
                <a:cs typeface="Levenim MT" panose="02010502060101010101" pitchFamily="2" charset="-79"/>
              </a:rPr>
              <a:t>[במעמד הר סיני]</a:t>
            </a:r>
            <a:endParaRPr lang="he-IL" sz="1000" dirty="0">
              <a:solidFill>
                <a:srgbClr val="5E4D36"/>
              </a:solidFill>
              <a:latin typeface="Levenim MT" panose="02010502060101010101" pitchFamily="2" charset="-79"/>
              <a:cs typeface="Levenim MT" panose="02010502060101010101" pitchFamily="2" charset="-79"/>
            </a:endParaRPr>
          </a:p>
          <a:p>
            <a:pPr algn="just">
              <a:lnSpc>
                <a:spcPct val="150000"/>
              </a:lnSpc>
            </a:pPr>
            <a:r>
              <a:rPr lang="he-IL" sz="1000" dirty="0">
                <a:solidFill>
                  <a:srgbClr val="5E4D36"/>
                </a:solidFill>
                <a:latin typeface="Levenim MT" panose="02010502060101010101" pitchFamily="2" charset="-79"/>
                <a:cs typeface="Levenim MT" panose="02010502060101010101" pitchFamily="2" charset="-79"/>
              </a:rPr>
              <a:t>אמר רב </a:t>
            </a:r>
            <a:r>
              <a:rPr lang="he-IL" sz="1000" dirty="0" err="1">
                <a:solidFill>
                  <a:srgbClr val="5E4D36"/>
                </a:solidFill>
                <a:latin typeface="Levenim MT" panose="02010502060101010101" pitchFamily="2" charset="-79"/>
                <a:cs typeface="Levenim MT" panose="02010502060101010101" pitchFamily="2" charset="-79"/>
              </a:rPr>
              <a:t>אבדימי</a:t>
            </a:r>
            <a:r>
              <a:rPr lang="he-IL" sz="1000" dirty="0">
                <a:solidFill>
                  <a:srgbClr val="5E4D36"/>
                </a:solidFill>
                <a:latin typeface="Levenim MT" panose="02010502060101010101" pitchFamily="2" charset="-79"/>
                <a:cs typeface="Levenim MT" panose="02010502060101010101" pitchFamily="2" charset="-79"/>
              </a:rPr>
              <a:t> </a:t>
            </a:r>
            <a:r>
              <a:rPr lang="he-IL" sz="1000" dirty="0" smtClean="0">
                <a:solidFill>
                  <a:srgbClr val="5E4D36"/>
                </a:solidFill>
                <a:latin typeface="Levenim MT" panose="02010502060101010101" pitchFamily="2" charset="-79"/>
                <a:cs typeface="Levenim MT" panose="02010502060101010101" pitchFamily="2" charset="-79"/>
              </a:rPr>
              <a:t>בן </a:t>
            </a:r>
            <a:r>
              <a:rPr lang="he-IL" sz="1000" dirty="0" err="1" smtClean="0">
                <a:solidFill>
                  <a:srgbClr val="5E4D36"/>
                </a:solidFill>
                <a:latin typeface="Levenim MT" panose="02010502060101010101" pitchFamily="2" charset="-79"/>
                <a:cs typeface="Levenim MT" panose="02010502060101010101" pitchFamily="2" charset="-79"/>
              </a:rPr>
              <a:t>חמא</a:t>
            </a:r>
            <a:r>
              <a:rPr lang="he-IL" sz="1000" dirty="0" smtClean="0">
                <a:solidFill>
                  <a:srgbClr val="5E4D36"/>
                </a:solidFill>
                <a:latin typeface="Levenim MT" panose="02010502060101010101" pitchFamily="2" charset="-79"/>
                <a:cs typeface="Levenim MT" panose="02010502060101010101" pitchFamily="2" charset="-79"/>
              </a:rPr>
              <a:t> בן </a:t>
            </a:r>
            <a:r>
              <a:rPr lang="he-IL" sz="1000" dirty="0" err="1" smtClean="0">
                <a:solidFill>
                  <a:srgbClr val="5E4D36"/>
                </a:solidFill>
                <a:latin typeface="Levenim MT" panose="02010502060101010101" pitchFamily="2" charset="-79"/>
                <a:cs typeface="Levenim MT" panose="02010502060101010101" pitchFamily="2" charset="-79"/>
              </a:rPr>
              <a:t>חסא</a:t>
            </a:r>
            <a:r>
              <a:rPr lang="he-IL" sz="1000" dirty="0">
                <a:solidFill>
                  <a:srgbClr val="5E4D36"/>
                </a:solidFill>
                <a:latin typeface="Levenim MT" panose="02010502060101010101" pitchFamily="2" charset="-79"/>
                <a:cs typeface="Levenim MT" panose="02010502060101010101" pitchFamily="2" charset="-79"/>
              </a:rPr>
              <a:t>: מלמד שכפה הקדוש ברוך הוא עליהם את ההר כגיגית, ואמר להם: "אם אתם מקבלים התורה - מוטב, ואם לאו - שם תהא קבורתכם". </a:t>
            </a:r>
            <a:endParaRPr lang="he-IL" sz="1000" dirty="0" smtClean="0">
              <a:solidFill>
                <a:srgbClr val="5E4D36"/>
              </a:solidFill>
              <a:latin typeface="Levenim MT" panose="02010502060101010101" pitchFamily="2" charset="-79"/>
              <a:cs typeface="Levenim MT" panose="02010502060101010101" pitchFamily="2" charset="-79"/>
            </a:endParaRPr>
          </a:p>
          <a:p>
            <a:pPr algn="just">
              <a:lnSpc>
                <a:spcPct val="150000"/>
              </a:lnSpc>
            </a:pPr>
            <a:endParaRPr lang="he-IL" sz="1000" dirty="0">
              <a:solidFill>
                <a:srgbClr val="5E4D36"/>
              </a:solidFill>
              <a:latin typeface="Levenim MT" panose="02010502060101010101" pitchFamily="2" charset="-79"/>
              <a:cs typeface="Levenim MT" panose="02010502060101010101" pitchFamily="2" charset="-79"/>
            </a:endParaRPr>
          </a:p>
          <a:p>
            <a:pPr algn="just">
              <a:lnSpc>
                <a:spcPct val="150000"/>
              </a:lnSpc>
            </a:pPr>
            <a:r>
              <a:rPr lang="he-IL" sz="1000" dirty="0">
                <a:solidFill>
                  <a:srgbClr val="5E4D36"/>
                </a:solidFill>
                <a:latin typeface="Levenim MT" panose="02010502060101010101" pitchFamily="2" charset="-79"/>
                <a:cs typeface="Levenim MT" panose="02010502060101010101" pitchFamily="2" charset="-79"/>
              </a:rPr>
              <a:t>אמר רב אחא </a:t>
            </a:r>
            <a:r>
              <a:rPr lang="he-IL" sz="1000" dirty="0" smtClean="0">
                <a:solidFill>
                  <a:srgbClr val="5E4D36"/>
                </a:solidFill>
                <a:latin typeface="Levenim MT" panose="02010502060101010101" pitchFamily="2" charset="-79"/>
                <a:cs typeface="Levenim MT" panose="02010502060101010101" pitchFamily="2" charset="-79"/>
              </a:rPr>
              <a:t>בן יעקב</a:t>
            </a:r>
            <a:r>
              <a:rPr lang="he-IL" sz="1000" dirty="0">
                <a:solidFill>
                  <a:srgbClr val="5E4D36"/>
                </a:solidFill>
                <a:latin typeface="Levenim MT" panose="02010502060101010101" pitchFamily="2" charset="-79"/>
                <a:cs typeface="Levenim MT" panose="02010502060101010101" pitchFamily="2" charset="-79"/>
              </a:rPr>
              <a:t>: מכאן </a:t>
            </a:r>
            <a:r>
              <a:rPr lang="he-IL" sz="1000" dirty="0" smtClean="0">
                <a:solidFill>
                  <a:srgbClr val="5E4D36"/>
                </a:solidFill>
                <a:latin typeface="Levenim MT" panose="02010502060101010101" pitchFamily="2" charset="-79"/>
                <a:cs typeface="Levenim MT" panose="02010502060101010101" pitchFamily="2" charset="-79"/>
              </a:rPr>
              <a:t>"</a:t>
            </a:r>
            <a:r>
              <a:rPr lang="he-IL" sz="1000" dirty="0" err="1" smtClean="0">
                <a:solidFill>
                  <a:srgbClr val="5E4D36"/>
                </a:solidFill>
                <a:latin typeface="Levenim MT" panose="02010502060101010101" pitchFamily="2" charset="-79"/>
                <a:cs typeface="Levenim MT" panose="02010502060101010101" pitchFamily="2" charset="-79"/>
              </a:rPr>
              <a:t>מודעא</a:t>
            </a:r>
            <a:r>
              <a:rPr lang="he-IL" sz="1000" dirty="0" smtClean="0">
                <a:solidFill>
                  <a:srgbClr val="5E4D36"/>
                </a:solidFill>
                <a:latin typeface="Levenim MT" panose="02010502060101010101" pitchFamily="2" charset="-79"/>
                <a:cs typeface="Levenim MT" panose="02010502060101010101" pitchFamily="2" charset="-79"/>
              </a:rPr>
              <a:t> רבה" לתורה </a:t>
            </a:r>
            <a:r>
              <a:rPr lang="he-IL" sz="1000" dirty="0">
                <a:solidFill>
                  <a:srgbClr val="5E4D36"/>
                </a:solidFill>
                <a:latin typeface="Levenim MT" panose="02010502060101010101" pitchFamily="2" charset="-79"/>
                <a:cs typeface="Levenim MT" panose="02010502060101010101" pitchFamily="2" charset="-79"/>
              </a:rPr>
              <a:t>(חולשה גדולה לקיום </a:t>
            </a:r>
            <a:r>
              <a:rPr lang="he-IL" sz="1000" dirty="0" smtClean="0">
                <a:solidFill>
                  <a:srgbClr val="5E4D36"/>
                </a:solidFill>
                <a:latin typeface="Levenim MT" panose="02010502060101010101" pitchFamily="2" charset="-79"/>
                <a:cs typeface="Levenim MT" panose="02010502060101010101" pitchFamily="2" charset="-79"/>
              </a:rPr>
              <a:t>התורה כי היא ניתנה בכפיה ולא בבחירה). </a:t>
            </a:r>
          </a:p>
          <a:p>
            <a:pPr algn="just">
              <a:lnSpc>
                <a:spcPct val="150000"/>
              </a:lnSpc>
            </a:pPr>
            <a:endParaRPr lang="he-IL" sz="1000" dirty="0">
              <a:solidFill>
                <a:srgbClr val="5E4D36"/>
              </a:solidFill>
              <a:latin typeface="Levenim MT" panose="02010502060101010101" pitchFamily="2" charset="-79"/>
              <a:cs typeface="Levenim MT" panose="02010502060101010101" pitchFamily="2" charset="-79"/>
            </a:endParaRPr>
          </a:p>
          <a:p>
            <a:pPr algn="just">
              <a:lnSpc>
                <a:spcPct val="150000"/>
              </a:lnSpc>
            </a:pPr>
            <a:r>
              <a:rPr lang="he-IL" sz="1000" dirty="0">
                <a:solidFill>
                  <a:srgbClr val="5E4D36"/>
                </a:solidFill>
                <a:latin typeface="Levenim MT" panose="02010502060101010101" pitchFamily="2" charset="-79"/>
                <a:cs typeface="Levenim MT" panose="02010502060101010101" pitchFamily="2" charset="-79"/>
              </a:rPr>
              <a:t>אמר </a:t>
            </a:r>
            <a:r>
              <a:rPr lang="he-IL" sz="1000" dirty="0" smtClean="0">
                <a:solidFill>
                  <a:srgbClr val="5E4D36"/>
                </a:solidFill>
                <a:latin typeface="Levenim MT" panose="02010502060101010101" pitchFamily="2" charset="-79"/>
                <a:cs typeface="Levenim MT" panose="02010502060101010101" pitchFamily="2" charset="-79"/>
              </a:rPr>
              <a:t>רבא</a:t>
            </a:r>
            <a:r>
              <a:rPr lang="he-IL" sz="1000" dirty="0">
                <a:solidFill>
                  <a:srgbClr val="5E4D36"/>
                </a:solidFill>
                <a:latin typeface="Levenim MT" panose="02010502060101010101" pitchFamily="2" charset="-79"/>
                <a:cs typeface="Levenim MT" panose="02010502060101010101" pitchFamily="2" charset="-79"/>
              </a:rPr>
              <a:t>: אף על פי כן, </a:t>
            </a:r>
            <a:r>
              <a:rPr lang="he-IL" sz="1000" dirty="0" smtClean="0">
                <a:solidFill>
                  <a:srgbClr val="5E4D36"/>
                </a:solidFill>
                <a:latin typeface="Levenim MT" panose="02010502060101010101" pitchFamily="2" charset="-79"/>
                <a:cs typeface="Levenim MT" panose="02010502060101010101" pitchFamily="2" charset="-79"/>
              </a:rPr>
              <a:t>חזרו וקיבלו את התורה מרצון  </a:t>
            </a:r>
            <a:r>
              <a:rPr lang="he-IL" sz="1000" dirty="0">
                <a:solidFill>
                  <a:srgbClr val="5E4D36"/>
                </a:solidFill>
                <a:latin typeface="Levenim MT" panose="02010502060101010101" pitchFamily="2" charset="-79"/>
                <a:cs typeface="Levenim MT" panose="02010502060101010101" pitchFamily="2" charset="-79"/>
              </a:rPr>
              <a:t>בימי אחשורוש. שנאמר "</a:t>
            </a:r>
            <a:r>
              <a:rPr lang="he-IL" sz="1000" dirty="0" err="1">
                <a:solidFill>
                  <a:srgbClr val="5E4D36"/>
                </a:solidFill>
                <a:latin typeface="Levenim MT" panose="02010502060101010101" pitchFamily="2" charset="-79"/>
                <a:cs typeface="Levenim MT" panose="02010502060101010101" pitchFamily="2" charset="-79"/>
              </a:rPr>
              <a:t>קימו</a:t>
            </a:r>
            <a:r>
              <a:rPr lang="he-IL" sz="1000" dirty="0">
                <a:solidFill>
                  <a:srgbClr val="5E4D36"/>
                </a:solidFill>
                <a:latin typeface="Levenim MT" panose="02010502060101010101" pitchFamily="2" charset="-79"/>
                <a:cs typeface="Levenim MT" panose="02010502060101010101" pitchFamily="2" charset="-79"/>
              </a:rPr>
              <a:t> וקבלו היהודים"- קיימו, מה שקיבלו כבר. </a:t>
            </a:r>
          </a:p>
          <a:p>
            <a:pPr algn="l">
              <a:lnSpc>
                <a:spcPts val="1000"/>
              </a:lnSpc>
            </a:pPr>
            <a:r>
              <a:rPr lang="he-IL" sz="600" dirty="0" smtClean="0">
                <a:solidFill>
                  <a:srgbClr val="5E4D36"/>
                </a:solidFill>
                <a:latin typeface="Levenim MT" panose="02010502060101010101" pitchFamily="2" charset="-79"/>
                <a:cs typeface="Levenim MT" panose="02010502060101010101" pitchFamily="2" charset="-79"/>
              </a:rPr>
              <a:t>תלמוד </a:t>
            </a:r>
            <a:r>
              <a:rPr lang="he-IL" sz="600" dirty="0">
                <a:solidFill>
                  <a:srgbClr val="5E4D36"/>
                </a:solidFill>
                <a:latin typeface="Levenim MT" panose="02010502060101010101" pitchFamily="2" charset="-79"/>
                <a:cs typeface="Levenim MT" panose="02010502060101010101" pitchFamily="2" charset="-79"/>
              </a:rPr>
              <a:t>בבלי מסכת </a:t>
            </a:r>
            <a:r>
              <a:rPr lang="he-IL" sz="600" dirty="0" smtClean="0">
                <a:solidFill>
                  <a:srgbClr val="5E4D36"/>
                </a:solidFill>
                <a:latin typeface="Levenim MT" panose="02010502060101010101" pitchFamily="2" charset="-79"/>
                <a:cs typeface="Levenim MT" panose="02010502060101010101" pitchFamily="2" charset="-79"/>
              </a:rPr>
              <a:t>שבת</a:t>
            </a:r>
            <a:endParaRPr lang="he-IL" sz="600" dirty="0">
              <a:solidFill>
                <a:srgbClr val="5E4D36"/>
              </a:solidFill>
              <a:latin typeface="Levenim MT" panose="02010502060101010101" pitchFamily="2" charset="-79"/>
              <a:cs typeface="Levenim MT" panose="02010502060101010101" pitchFamily="2" charset="-79"/>
            </a:endParaRPr>
          </a:p>
          <a:p>
            <a:pPr algn="l">
              <a:lnSpc>
                <a:spcPts val="1000"/>
              </a:lnSpc>
            </a:pPr>
            <a:endParaRPr lang="he-IL" sz="600" dirty="0">
              <a:solidFill>
                <a:srgbClr val="5E4D36"/>
              </a:solidFill>
              <a:latin typeface="Levenim MT" panose="02010502060101010101" pitchFamily="2" charset="-79"/>
              <a:cs typeface="Levenim MT" panose="02010502060101010101" pitchFamily="2" charset="-79"/>
            </a:endParaRP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p:txBody>
      </p:sp>
    </p:spTree>
    <p:extLst>
      <p:ext uri="{BB962C8B-B14F-4D97-AF65-F5344CB8AC3E}">
        <p14:creationId xmlns:p14="http://schemas.microsoft.com/office/powerpoint/2010/main" val="1019746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כותרת 5"/>
          <p:cNvSpPr>
            <a:spLocks noGrp="1"/>
          </p:cNvSpPr>
          <p:nvPr>
            <p:ph type="title"/>
          </p:nvPr>
        </p:nvSpPr>
        <p:spPr/>
        <p:txBody>
          <a:bodyPr/>
          <a:lstStyle/>
          <a:p>
            <a:r>
              <a:rPr lang="he-IL" dirty="0" smtClean="0"/>
              <a:t>הנחיה למעביר השיעור</a:t>
            </a:r>
            <a:endParaRPr lang="he-IL" dirty="0"/>
          </a:p>
        </p:txBody>
      </p:sp>
      <p:sp>
        <p:nvSpPr>
          <p:cNvPr id="7" name="מציין מיקום תוכן 3"/>
          <p:cNvSpPr txBox="1">
            <a:spLocks/>
          </p:cNvSpPr>
          <p:nvPr/>
        </p:nvSpPr>
        <p:spPr>
          <a:xfrm>
            <a:off x="371475" y="933450"/>
            <a:ext cx="9173535" cy="5715000"/>
          </a:xfrm>
          <a:prstGeom prst="rect">
            <a:avLst/>
          </a:prstGeom>
        </p:spPr>
        <p:txBody>
          <a:bodyPr numCol="2" spcCol="182880" rtlCol="1">
            <a:norm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he-IL" sz="813" dirty="0"/>
              <a:t>לאחר קריאת ההקדמה אפשר לקיים דיון על דברים שנכפו עלינו והיינו רוצים לשנות, לעומת דברים שנכפו עלינו ואנחנו מקבלים אותם באהבה. אפשר להדגים בדוגמה של שם שלא אהבתי ואחרי שנים השלמתי </a:t>
            </a:r>
            <a:r>
              <a:rPr lang="he-IL" sz="813" dirty="0" err="1"/>
              <a:t>איתו</a:t>
            </a:r>
            <a:r>
              <a:rPr lang="he-IL" sz="813" dirty="0"/>
              <a:t> ואני מרגיש שהוא עכשיו השם שלי ומבטא אותי. </a:t>
            </a:r>
          </a:p>
          <a:p>
            <a:pPr marL="0" indent="0" algn="just">
              <a:buNone/>
            </a:pPr>
            <a:r>
              <a:rPr lang="he-IL" sz="813" dirty="0"/>
              <a:t>מכאן אפשר להזמין את מי שמעוניין לתאר את התהליך של ההשלמה. </a:t>
            </a:r>
          </a:p>
          <a:p>
            <a:pPr marL="0" indent="0" algn="just">
              <a:buNone/>
            </a:pPr>
            <a:r>
              <a:rPr lang="he-IL" sz="813" u="sng" dirty="0" smtClean="0"/>
              <a:t>א. ישראל </a:t>
            </a:r>
            <a:r>
              <a:rPr lang="he-IL" sz="813" u="sng" dirty="0"/>
              <a:t>מקבלים תורה מרצון</a:t>
            </a:r>
          </a:p>
          <a:p>
            <a:pPr marL="0" indent="0" algn="just">
              <a:buNone/>
            </a:pPr>
            <a:r>
              <a:rPr lang="he-IL" sz="813" dirty="0"/>
              <a:t>אפשר לפתוח את הפסוקים על מעמד הר סיני ולקרא אותם בשמות פרק י"ט ופרק כ'. ולשאול את המשתתפים אם לדעתם </a:t>
            </a:r>
            <a:r>
              <a:rPr lang="he-IL" sz="813" dirty="0" smtClean="0"/>
              <a:t>התורה [או מעמד הר בסיני] </a:t>
            </a:r>
            <a:r>
              <a:rPr lang="he-IL" sz="813" dirty="0"/>
              <a:t>נתנה והתקבלה ע"י העם בבחירה? זאת לעומת הדעה המוכרת שישראל אמרו </a:t>
            </a:r>
            <a:r>
              <a:rPr lang="he-IL" sz="813" dirty="0" smtClean="0"/>
              <a:t>'נעשה ונשמע'. </a:t>
            </a:r>
            <a:endParaRPr lang="he-IL" sz="813" dirty="0"/>
          </a:p>
          <a:p>
            <a:pPr marL="0" indent="0" algn="just">
              <a:buNone/>
            </a:pPr>
            <a:r>
              <a:rPr lang="he-IL" sz="813" dirty="0"/>
              <a:t>מכאן אפשר לעבור לקריאת  החלק הראשון של המדרש בו הדרשן קורא את מתן תורה ככפייה של הא-ל על ישראל. </a:t>
            </a:r>
          </a:p>
          <a:p>
            <a:pPr marL="0" indent="0" algn="just">
              <a:buNone/>
            </a:pPr>
            <a:r>
              <a:rPr lang="he-IL" sz="813" dirty="0"/>
              <a:t>בשלב זה אפשר לשאול מדוע זה מחליש את המחויבות של עם ישראל לתורה? לחזור לקריאת המדרש ולדון –   מה השתנה מבחינה זו בימי אחשוורוש? מדוע לדעתכם זה יכול להיות קשור לחג הפורים לפי איך שאתם מכירים אותו?</a:t>
            </a:r>
          </a:p>
          <a:p>
            <a:pPr marL="0" indent="0" algn="just">
              <a:buNone/>
            </a:pPr>
            <a:r>
              <a:rPr lang="he-IL" sz="813" dirty="0"/>
              <a:t>הכיוון שאנחנו מציעים לשאלה זו קשור לרעיון המרכזי של השיעור -  גם דברים שבחרתי בעבר וגם דברים שנכפו עלי יכולים לעבור תהליך של התחדשות ההחלטה והקבלה שלהם, בתהליך שיש בו התחדשות וקבלה בוגרת יותר.</a:t>
            </a:r>
          </a:p>
          <a:p>
            <a:pPr marL="0" indent="0" algn="just">
              <a:buNone/>
            </a:pPr>
            <a:r>
              <a:rPr lang="he-IL" sz="813" dirty="0"/>
              <a:t>לגבי הקשר לפורים, נפתח בהמשך השיעור למרות שכבר כאן אפשר לשמוע </a:t>
            </a:r>
            <a:r>
              <a:rPr lang="he-IL" sz="813" dirty="0" smtClean="0"/>
              <a:t>השערות </a:t>
            </a:r>
            <a:r>
              <a:rPr lang="he-IL" sz="813" dirty="0"/>
              <a:t>של הלומדים. </a:t>
            </a:r>
          </a:p>
          <a:p>
            <a:pPr marL="0" indent="0" algn="just">
              <a:buNone/>
            </a:pPr>
            <a:r>
              <a:rPr lang="he-IL" sz="813" u="sng" dirty="0" smtClean="0"/>
              <a:t>ב. הרגע </a:t>
            </a:r>
            <a:r>
              <a:rPr lang="he-IL" sz="813" u="sng" dirty="0"/>
              <a:t>הקריטי – אסתר בוחרת לקחת אחריות</a:t>
            </a:r>
          </a:p>
          <a:p>
            <a:pPr marL="0" indent="0" algn="just">
              <a:buNone/>
            </a:pPr>
            <a:r>
              <a:rPr lang="he-IL" sz="813" dirty="0"/>
              <a:t>אפשר לתת בקצרה את מעטפת העלילה לפני שקוראים את הפסוקים:</a:t>
            </a:r>
          </a:p>
          <a:p>
            <a:pPr marL="0" indent="0" algn="just">
              <a:buNone/>
            </a:pPr>
            <a:r>
              <a:rPr lang="he-IL" sz="813" dirty="0" err="1"/>
              <a:t>אחשורוש</a:t>
            </a:r>
            <a:r>
              <a:rPr lang="he-IL" sz="813" dirty="0"/>
              <a:t> מלך פרס, מוציא להורג בשכרותו את המלכה. לאחר שהוא מתפקח הוא מחפש מלכה חדשה ואסתר היהודית נבחרת. במקביל מרדכי מסגיר שני אנשים שמתכננים להתנקש בחיי המלך. ומנגד נמנע מלהשתחוות להמן מבחירי המשטר של אחשוורוש. המן מחליט לנקום בעמו של מרדכי, הוא </a:t>
            </a:r>
            <a:r>
              <a:rPr lang="he-IL" sz="813" dirty="0" smtClean="0"/>
              <a:t>מבקש בחודש ניסן </a:t>
            </a:r>
            <a:r>
              <a:rPr lang="he-IL" sz="813" dirty="0"/>
              <a:t>מהמלך </a:t>
            </a:r>
            <a:r>
              <a:rPr lang="he-IL" sz="813" dirty="0" err="1"/>
              <a:t>אחשורוש</a:t>
            </a:r>
            <a:r>
              <a:rPr lang="he-IL" sz="813" dirty="0"/>
              <a:t> שנענה לבקשה של המן להשמיד את העם היהודי בכל מלכותו – בחודש אדר בעוד 11 חודשים. </a:t>
            </a:r>
          </a:p>
          <a:p>
            <a:pPr marL="0" indent="0" algn="just">
              <a:buNone/>
            </a:pPr>
            <a:r>
              <a:rPr lang="he-IL" sz="813" dirty="0"/>
              <a:t>מרדכי מגיע לקרבת ארמונה של אסתר בניסיון להפעיל אותה כדי </a:t>
            </a:r>
            <a:r>
              <a:rPr lang="he-IL" sz="813" dirty="0" smtClean="0"/>
              <a:t>למנוע </a:t>
            </a:r>
            <a:r>
              <a:rPr lang="he-IL" sz="813" dirty="0"/>
              <a:t>את רוע הגזרה. אסתר חוששת מאוד משום שזמן רב לא נקראה אל המלך והחוק לא מתיר לה ליזום מפגש.  כאן מגיעים הפסוקים שאנחנו קוראים. </a:t>
            </a:r>
          </a:p>
          <a:p>
            <a:pPr marL="0" indent="0" algn="just">
              <a:buNone/>
            </a:pPr>
            <a:r>
              <a:rPr lang="he-IL" sz="813" dirty="0"/>
              <a:t>עם ישראל בסכנה. אסתר יושבת בארמון אבל היא חוששת מהסכנה שבפניה לאחשוורוש. על פי דבריו של מרדכי לאסתר, האם אדם יכול להימלט מהייעוד שלו? </a:t>
            </a:r>
          </a:p>
          <a:p>
            <a:pPr marL="0" indent="0" algn="just">
              <a:buNone/>
            </a:pPr>
            <a:r>
              <a:rPr lang="he-IL" sz="813" dirty="0"/>
              <a:t>התשובה שאנחנו </a:t>
            </a:r>
            <a:r>
              <a:rPr lang="he-IL" sz="813" dirty="0" smtClean="0"/>
              <a:t>מבקשים לומר </a:t>
            </a:r>
            <a:r>
              <a:rPr lang="he-IL" sz="813" dirty="0"/>
              <a:t>היא שלא. לא משנה מה הבחירה של האדם. השאלה היא שאלת המחיר. </a:t>
            </a:r>
          </a:p>
          <a:p>
            <a:pPr marL="0" indent="0" algn="just">
              <a:buNone/>
            </a:pPr>
            <a:r>
              <a:rPr lang="he-IL" sz="813" dirty="0"/>
              <a:t>אבל העניין הוא שהבחירה במימוש היעוד מאפשרת לאדם רגע של חירות מזוקקת לבחור ביעוד </a:t>
            </a:r>
            <a:r>
              <a:rPr lang="he-IL" sz="813" dirty="0" smtClean="0"/>
              <a:t>או </a:t>
            </a:r>
            <a:r>
              <a:rPr lang="he-IL" sz="813" dirty="0"/>
              <a:t>לברוח ממנו </a:t>
            </a:r>
            <a:r>
              <a:rPr lang="he-IL" sz="813" dirty="0" smtClean="0"/>
              <a:t>ושהיעוד </a:t>
            </a:r>
            <a:r>
              <a:rPr lang="he-IL" sz="813" dirty="0"/>
              <a:t>יבחר בך. יש כאן צד של </a:t>
            </a:r>
            <a:r>
              <a:rPr lang="he-IL" sz="813" dirty="0" smtClean="0"/>
              <a:t>כפייה </a:t>
            </a:r>
            <a:r>
              <a:rPr lang="he-IL" sz="813" dirty="0"/>
              <a:t>– היעוד. אך בתוכה ישנה כאן חירות </a:t>
            </a:r>
            <a:r>
              <a:rPr lang="he-IL" sz="813" dirty="0" smtClean="0"/>
              <a:t>של </a:t>
            </a:r>
            <a:r>
              <a:rPr lang="he-IL" sz="813" dirty="0"/>
              <a:t>בחירת הדרך אל היעוד. </a:t>
            </a:r>
          </a:p>
          <a:p>
            <a:pPr marL="0" indent="0" algn="just">
              <a:buNone/>
            </a:pPr>
            <a:endParaRPr lang="he-IL" sz="813" u="sng" dirty="0" smtClean="0"/>
          </a:p>
          <a:p>
            <a:pPr marL="0" indent="0" algn="just">
              <a:buNone/>
            </a:pPr>
            <a:endParaRPr lang="he-IL" sz="813" u="sng" dirty="0"/>
          </a:p>
          <a:p>
            <a:pPr marL="0" indent="0" algn="just">
              <a:buNone/>
            </a:pPr>
            <a:endParaRPr lang="he-IL" sz="813" u="sng" dirty="0" smtClean="0"/>
          </a:p>
          <a:p>
            <a:pPr marL="0" indent="0" algn="just">
              <a:buNone/>
            </a:pPr>
            <a:r>
              <a:rPr lang="he-IL" sz="813" u="sng" dirty="0" smtClean="0"/>
              <a:t>ג. מה </a:t>
            </a:r>
            <a:r>
              <a:rPr lang="he-IL" sz="813" u="sng" dirty="0"/>
              <a:t>בין רצון ובחירה ליין?</a:t>
            </a:r>
          </a:p>
          <a:p>
            <a:pPr marL="0" indent="0" algn="just">
              <a:buNone/>
            </a:pPr>
            <a:r>
              <a:rPr lang="he-IL" sz="813" dirty="0"/>
              <a:t>ראשית יש לקרוא את הסיפור ולהבין את העלילה:</a:t>
            </a:r>
          </a:p>
          <a:p>
            <a:pPr marL="0" indent="0" algn="just">
              <a:buNone/>
            </a:pPr>
            <a:r>
              <a:rPr lang="he-IL" sz="813" dirty="0"/>
              <a:t>בני זוג אוהבים שהתחתנו ולא הצליחו להוליד ילדים. המנהג היהודי מתיר לגבר לגרש את אשתו לאחר עשר שנות עקרות כדי לנסות להוליד ילדים עם אישה אחרת. מצוות הרבייה ביהדות חלה על הגבר. האישה לא מצווה על פריה ורביה. וההנחה המקובלת </a:t>
            </a:r>
            <a:r>
              <a:rPr lang="he-IL" sz="813" dirty="0" smtClean="0"/>
              <a:t>[שהיום </a:t>
            </a:r>
            <a:r>
              <a:rPr lang="he-IL" sz="813" dirty="0"/>
              <a:t>אנחנו יודעים שהיא פעמים רבות </a:t>
            </a:r>
            <a:r>
              <a:rPr lang="he-IL" sz="813" dirty="0" smtClean="0"/>
              <a:t>מוטעית] </a:t>
            </a:r>
            <a:r>
              <a:rPr lang="he-IL" sz="813" dirty="0"/>
              <a:t>שהעקרות היא של האישה. </a:t>
            </a:r>
          </a:p>
          <a:p>
            <a:pPr marL="0" indent="0" algn="just">
              <a:buNone/>
            </a:pPr>
            <a:r>
              <a:rPr lang="he-IL" sz="813" dirty="0"/>
              <a:t>הלכו האיש והאישה אל </a:t>
            </a:r>
            <a:r>
              <a:rPr lang="he-IL" sz="813" dirty="0" smtClean="0"/>
              <a:t>רבי </a:t>
            </a:r>
            <a:r>
              <a:rPr lang="he-IL" sz="813" dirty="0"/>
              <a:t>שמעון בר יוחאי שיגרש אותם זו מזה. </a:t>
            </a:r>
          </a:p>
          <a:p>
            <a:pPr marL="0" indent="0" algn="just">
              <a:buNone/>
            </a:pPr>
            <a:r>
              <a:rPr lang="he-IL" sz="813" dirty="0"/>
              <a:t>רבי שמעון כנראה הבין שיש בניהם אהבה גדולה ושבעצם הם מבקשים להתגרש בלב כבד. כמי שכפויים להיפרד. יש מקום לשער כי הגבר הוא זה שביקש לגרש את האישה בשל החובה והרצון שלו להוליד ילדים. אך בו בזמן ליבו היה כבד עליו בשל אהבתו והקשר שלו </a:t>
            </a:r>
            <a:r>
              <a:rPr lang="he-IL" sz="813" dirty="0" smtClean="0"/>
              <a:t>לאשתו</a:t>
            </a:r>
            <a:r>
              <a:rPr lang="he-IL" sz="813" dirty="0"/>
              <a:t>. יתכן כי היה לו אף קשה להודות בפני עצמו על אהבתו והקשר שלו לאשתו.</a:t>
            </a:r>
          </a:p>
          <a:p>
            <a:pPr marL="0" indent="0" algn="just">
              <a:buNone/>
            </a:pPr>
            <a:r>
              <a:rPr lang="he-IL" sz="813" dirty="0"/>
              <a:t>מכל מקום </a:t>
            </a:r>
            <a:r>
              <a:rPr lang="he-IL" sz="813" dirty="0" err="1"/>
              <a:t>רשב"י</a:t>
            </a:r>
            <a:r>
              <a:rPr lang="he-IL" sz="813" dirty="0"/>
              <a:t> אמר </a:t>
            </a:r>
            <a:r>
              <a:rPr lang="he-IL" sz="813" dirty="0" smtClean="0"/>
              <a:t>להם באופן קצת מוזר </a:t>
            </a:r>
            <a:r>
              <a:rPr lang="he-IL" sz="813" dirty="0"/>
              <a:t>שלפני שהם מתגרשים עליהם לחגוג כפי שחגגו בעת החתונה. כלומר עליהם לעשות </a:t>
            </a:r>
            <a:r>
              <a:rPr lang="he-IL" sz="813" dirty="0" smtClean="0"/>
              <a:t>משתה - </a:t>
            </a:r>
            <a:r>
              <a:rPr lang="he-IL" sz="813" dirty="0"/>
              <a:t>וכך עשו. </a:t>
            </a:r>
            <a:r>
              <a:rPr lang="he-IL" sz="813" dirty="0" smtClean="0"/>
              <a:t>הבעל </a:t>
            </a:r>
            <a:r>
              <a:rPr lang="he-IL" sz="813" dirty="0"/>
              <a:t>השתכר מיין וע"פ האגדה לאשתו היה יד בשכרותו, כלומר היא עודדה אותו לכך. כיוון שהשתכר משהו השתחרר בו והא אמר לאשתו שתיקח </a:t>
            </a:r>
            <a:r>
              <a:rPr lang="he-IL" sz="813" dirty="0" err="1" smtClean="0"/>
              <a:t>איתה</a:t>
            </a:r>
            <a:r>
              <a:rPr lang="he-IL" sz="813" dirty="0" smtClean="0"/>
              <a:t> </a:t>
            </a:r>
            <a:r>
              <a:rPr lang="he-IL" sz="813" dirty="0"/>
              <a:t>לבית אביה כל חפץ שתחפוץ בהגבלה לחפץ אחד. נדיבות שכזו...</a:t>
            </a:r>
          </a:p>
          <a:p>
            <a:pPr marL="0" indent="0" algn="just">
              <a:buNone/>
            </a:pPr>
            <a:r>
              <a:rPr lang="he-IL" sz="813" dirty="0"/>
              <a:t>האישה בקשה מהמשרתים שיעמיסו את בעלה שנרדם בשכרותו ולקחה אותו  לבית אביה. כשהתעורר שאל אותה לפשר העניין והיא העיזה לומר לו בביטוי גלוי ומפורש את אהבתה אליו. השתלשלות העניינים הזו הביאה אותו לראות את אהבתו אליה והם הלכו </a:t>
            </a:r>
            <a:r>
              <a:rPr lang="he-IL" sz="813" dirty="0" err="1"/>
              <a:t>לרשב"י</a:t>
            </a:r>
            <a:r>
              <a:rPr lang="he-IL" sz="813" dirty="0"/>
              <a:t> שהתפלל עליהם ונפקדו – נכנסו להריון וילדו ילד/ה. </a:t>
            </a:r>
          </a:p>
          <a:p>
            <a:pPr marL="0" indent="0" algn="just">
              <a:buNone/>
            </a:pPr>
            <a:r>
              <a:rPr lang="he-IL" sz="813" dirty="0"/>
              <a:t>כאן אפשר לפתוח דיון ולשאול: מה בעצם היה הטריק של רבי שמעון מול הזוג? מדוע הוא לא התפלל עליהם מלכתחילה?</a:t>
            </a:r>
          </a:p>
          <a:p>
            <a:pPr marL="0" indent="0" algn="just">
              <a:buNone/>
            </a:pPr>
            <a:r>
              <a:rPr lang="he-IL" sz="813" dirty="0"/>
              <a:t>הכיוון שאנחנו מבקשים לחלץ מסיפור זה הוא התובנה שכל התהליך שהזוג הזה עבר היה בעצם בחירה מחודשת של אהבתם זה לזו וחידוש הברית שבניהם. חידוש שהוא הרבה מעבר לבחירה הראשונה שלהם בחתונתם הראשונה. המסר הוא לדעת לחדש את הבחירות שלנו שוב ושוב. חידוש שיכול להתבצע רק מתוך חירות כינה לבחירה מחודשת של מה שכבר מבחינתנו הוא מצב נתון. כך בזוגיות וכך בכל דבר בחיים. דברים שבחרנו בהם ועכשיו הם כבר שגרה כפויה, או גם דברים שמעולם לא </a:t>
            </a:r>
            <a:r>
              <a:rPr lang="he-IL" sz="813" dirty="0" smtClean="0"/>
              <a:t>היו </a:t>
            </a:r>
            <a:r>
              <a:rPr lang="he-IL" sz="813" dirty="0"/>
              <a:t>נתונים לבחירתנו.</a:t>
            </a:r>
          </a:p>
          <a:p>
            <a:pPr marL="0" indent="0" algn="just">
              <a:buNone/>
            </a:pPr>
            <a:r>
              <a:rPr lang="he-IL" sz="813" dirty="0"/>
              <a:t>הרעיון הוא שהבחירה הזו היא רגע מחונן. והיא חייבת </a:t>
            </a:r>
            <a:r>
              <a:rPr lang="he-IL" sz="813" dirty="0" smtClean="0"/>
              <a:t>לקרות </a:t>
            </a:r>
            <a:r>
              <a:rPr lang="he-IL" sz="813" dirty="0"/>
              <a:t>בנקודת זמן בה הבחירה אפשרית. כך היה אצל אסתר שעמדה בפני הדילמה של השייכות והמחויבות שלה לעם היהודי, וכך אצל כל אחד </a:t>
            </a:r>
            <a:r>
              <a:rPr lang="he-IL" sz="813" dirty="0" err="1"/>
              <a:t>מאיתנו</a:t>
            </a:r>
            <a:r>
              <a:rPr lang="he-IL" sz="813" dirty="0"/>
              <a:t> במצבים רבים בחיינו.</a:t>
            </a:r>
          </a:p>
          <a:p>
            <a:pPr marL="0" indent="0" algn="just">
              <a:buNone/>
            </a:pPr>
            <a:r>
              <a:rPr lang="he-IL" sz="813" dirty="0" smtClean="0"/>
              <a:t>היין </a:t>
            </a:r>
            <a:r>
              <a:rPr lang="he-IL" sz="813" dirty="0"/>
              <a:t>ופורים הם זמן טוב לחשוף את תנועת הנפש של חידוש הבחירה, משום שביום זה ותחת השפעת היין </a:t>
            </a:r>
            <a:r>
              <a:rPr lang="he-IL" sz="813" dirty="0" smtClean="0"/>
              <a:t>והשמחה </a:t>
            </a:r>
            <a:r>
              <a:rPr lang="he-IL" sz="813" dirty="0"/>
              <a:t>המוחצנת ואפילו תחת התחפושת, יש לנו רגעים של חירות עמוקה מול עצמינו. </a:t>
            </a:r>
          </a:p>
          <a:p>
            <a:pPr marL="0" indent="0" algn="just">
              <a:buNone/>
            </a:pPr>
            <a:r>
              <a:rPr lang="he-IL" sz="813" dirty="0"/>
              <a:t>כאן אפשר לחזור את סיפורי הבחירה מתחילת השיעור ולחשוב עליהם מנקודת המבט החדשה, להבין איך ואם היה רגע מכונן של חירות שאפשרה את חידוש הבחירה. </a:t>
            </a:r>
          </a:p>
        </p:txBody>
      </p:sp>
    </p:spTree>
    <p:extLst>
      <p:ext uri="{BB962C8B-B14F-4D97-AF65-F5344CB8AC3E}">
        <p14:creationId xmlns:p14="http://schemas.microsoft.com/office/powerpoint/2010/main" val="112872217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ערכת נושא Office">
  <a:themeElements>
    <a:clrScheme name="ערכת נושא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ערכת נושא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ערכת נושא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2894</TotalTime>
  <Words>1611</Words>
  <Application>Microsoft Office PowerPoint</Application>
  <PresentationFormat>A4 Paper (210x297 mm)</PresentationFormat>
  <Paragraphs>85</Paragraphs>
  <Slides>2</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2</vt:i4>
      </vt:variant>
    </vt:vector>
  </HeadingPairs>
  <TitlesOfParts>
    <vt:vector size="3" baseType="lpstr">
      <vt:lpstr>1_ערכת נושא Office</vt:lpstr>
      <vt:lpstr>בחירה מחודשת – דווקא בפורים</vt:lpstr>
      <vt:lpstr>הנחיה למעביר השיעור</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eladbrk</dc:creator>
  <cp:lastModifiedBy>user</cp:lastModifiedBy>
  <cp:revision>69</cp:revision>
  <cp:lastPrinted>2016-01-02T09:56:53Z</cp:lastPrinted>
  <dcterms:created xsi:type="dcterms:W3CDTF">2016-01-01T12:13:36Z</dcterms:created>
  <dcterms:modified xsi:type="dcterms:W3CDTF">2016-03-18T14:22:23Z</dcterms:modified>
</cp:coreProperties>
</file>