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61" r:id="rId2"/>
    <p:sldId id="264" r:id="rId3"/>
  </p:sldIdLst>
  <p:sldSz cx="9906000" cy="6858000" type="A4"/>
  <p:notesSz cx="7102475" cy="938847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E4D36"/>
    <a:srgbClr val="C9C0B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0993" autoAdjust="0"/>
    <p:restoredTop sz="94660"/>
  </p:normalViewPr>
  <p:slideViewPr>
    <p:cSldViewPr snapToGrid="0">
      <p:cViewPr>
        <p:scale>
          <a:sx n="90" d="100"/>
          <a:sy n="90" d="100"/>
        </p:scale>
        <p:origin x="-174" y="24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2162175" y="605097"/>
            <a:ext cx="7382835" cy="256407"/>
          </a:xfrm>
          <a:prstGeom prst="rect">
            <a:avLst/>
          </a:prstGeom>
        </p:spPr>
        <p:txBody>
          <a:bodyPr/>
          <a:lstStyle>
            <a:lvl1pPr algn="r">
              <a:defRPr lang="en-US" sz="1400" b="1" kern="1200" dirty="0">
                <a:solidFill>
                  <a:srgbClr val="5E4D36"/>
                </a:solidFill>
                <a:latin typeface="Levenim MT" panose="02010502060101010101" pitchFamily="2" charset="-79"/>
                <a:ea typeface="+mn-ea"/>
                <a:cs typeface="Levenim MT" panose="02010502060101010101" pitchFamily="2" charset="-79"/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cxnSp>
        <p:nvCxnSpPr>
          <p:cNvPr id="7" name="מחבר ישר 6"/>
          <p:cNvCxnSpPr/>
          <p:nvPr userDrawn="1"/>
        </p:nvCxnSpPr>
        <p:spPr>
          <a:xfrm flipH="1">
            <a:off x="433755" y="876300"/>
            <a:ext cx="6113095" cy="0"/>
          </a:xfrm>
          <a:prstGeom prst="line">
            <a:avLst/>
          </a:prstGeom>
          <a:ln>
            <a:solidFill>
              <a:srgbClr val="5E4D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ישר 8"/>
          <p:cNvCxnSpPr/>
          <p:nvPr/>
        </p:nvCxnSpPr>
        <p:spPr>
          <a:xfrm flipH="1">
            <a:off x="6527009" y="990600"/>
            <a:ext cx="1" cy="5726723"/>
          </a:xfrm>
          <a:prstGeom prst="line">
            <a:avLst/>
          </a:prstGeom>
          <a:ln>
            <a:solidFill>
              <a:srgbClr val="5E4D3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ישר 11"/>
          <p:cNvCxnSpPr/>
          <p:nvPr/>
        </p:nvCxnSpPr>
        <p:spPr>
          <a:xfrm flipH="1">
            <a:off x="4481332" y="990600"/>
            <a:ext cx="1" cy="5726723"/>
          </a:xfrm>
          <a:prstGeom prst="line">
            <a:avLst/>
          </a:prstGeom>
          <a:ln>
            <a:solidFill>
              <a:srgbClr val="5E4D3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ישר 14"/>
          <p:cNvCxnSpPr/>
          <p:nvPr/>
        </p:nvCxnSpPr>
        <p:spPr>
          <a:xfrm flipH="1">
            <a:off x="2435655" y="990600"/>
            <a:ext cx="1" cy="5726723"/>
          </a:xfrm>
          <a:prstGeom prst="line">
            <a:avLst/>
          </a:prstGeom>
          <a:ln>
            <a:solidFill>
              <a:srgbClr val="5E4D3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תמונה 1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22606" y="5988702"/>
            <a:ext cx="1822404" cy="781493"/>
          </a:xfrm>
          <a:prstGeom prst="rect">
            <a:avLst/>
          </a:prstGeom>
        </p:spPr>
      </p:pic>
      <p:pic>
        <p:nvPicPr>
          <p:cNvPr id="19" name="תמונה 18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38150" y="194040"/>
            <a:ext cx="1533526" cy="697057"/>
          </a:xfrm>
          <a:prstGeom prst="rect">
            <a:avLst/>
          </a:prstGeom>
        </p:spPr>
      </p:pic>
      <p:sp>
        <p:nvSpPr>
          <p:cNvPr id="29" name="מציין מיקום של תמונה 28"/>
          <p:cNvSpPr>
            <a:spLocks noGrp="1"/>
          </p:cNvSpPr>
          <p:nvPr>
            <p:ph type="pic" sz="quarter" idx="13"/>
          </p:nvPr>
        </p:nvSpPr>
        <p:spPr>
          <a:xfrm>
            <a:off x="4583738" y="4991100"/>
            <a:ext cx="1844675" cy="1725613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30" name="מציין מיקום של תמונה 28"/>
          <p:cNvSpPr>
            <a:spLocks noGrp="1"/>
          </p:cNvSpPr>
          <p:nvPr>
            <p:ph type="pic" sz="quarter" idx="14"/>
          </p:nvPr>
        </p:nvSpPr>
        <p:spPr>
          <a:xfrm>
            <a:off x="2535043" y="4991100"/>
            <a:ext cx="1844675" cy="1725613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31" name="מציין מיקום של תמונה 28"/>
          <p:cNvSpPr>
            <a:spLocks noGrp="1"/>
          </p:cNvSpPr>
          <p:nvPr>
            <p:ph type="pic" sz="quarter" idx="15"/>
          </p:nvPr>
        </p:nvSpPr>
        <p:spPr>
          <a:xfrm>
            <a:off x="489366" y="4991100"/>
            <a:ext cx="1844675" cy="1725613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145378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2162175" y="605097"/>
            <a:ext cx="7382835" cy="256407"/>
          </a:xfrm>
          <a:prstGeom prst="rect">
            <a:avLst/>
          </a:prstGeom>
        </p:spPr>
        <p:txBody>
          <a:bodyPr/>
          <a:lstStyle>
            <a:lvl1pPr algn="r">
              <a:defRPr lang="en-US" sz="1400" b="1" kern="1200" dirty="0">
                <a:solidFill>
                  <a:srgbClr val="5E4D36"/>
                </a:solidFill>
                <a:latin typeface="Levenim MT" panose="02010502060101010101" pitchFamily="2" charset="-79"/>
                <a:ea typeface="+mn-ea"/>
                <a:cs typeface="Levenim MT" panose="02010502060101010101" pitchFamily="2" charset="-79"/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cxnSp>
        <p:nvCxnSpPr>
          <p:cNvPr id="7" name="מחבר ישר 6"/>
          <p:cNvCxnSpPr/>
          <p:nvPr userDrawn="1"/>
        </p:nvCxnSpPr>
        <p:spPr>
          <a:xfrm flipH="1">
            <a:off x="433756" y="876300"/>
            <a:ext cx="9034094" cy="0"/>
          </a:xfrm>
          <a:prstGeom prst="line">
            <a:avLst/>
          </a:prstGeom>
          <a:ln>
            <a:solidFill>
              <a:srgbClr val="5E4D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תמונה 1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38150" y="194040"/>
            <a:ext cx="1533526" cy="69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77743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38551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8067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2" r:id="rId2"/>
    <p:sldLayoutId id="2147483680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038350" y="605097"/>
            <a:ext cx="7506660" cy="256407"/>
          </a:xfrm>
        </p:spPr>
        <p:txBody>
          <a:bodyPr/>
          <a:lstStyle/>
          <a:p>
            <a:r>
              <a:rPr lang="he-IL" dirty="0" smtClean="0"/>
              <a:t>אחי – צא אל הסוכה</a:t>
            </a:r>
            <a:endParaRPr lang="he-IL" dirty="0"/>
          </a:p>
        </p:txBody>
      </p:sp>
      <p:sp>
        <p:nvSpPr>
          <p:cNvPr id="12" name="מלבן 11"/>
          <p:cNvSpPr/>
          <p:nvPr/>
        </p:nvSpPr>
        <p:spPr>
          <a:xfrm>
            <a:off x="6682740" y="876300"/>
            <a:ext cx="2796540" cy="2606040"/>
          </a:xfrm>
          <a:prstGeom prst="rect">
            <a:avLst/>
          </a:prstGeom>
          <a:solidFill>
            <a:srgbClr val="5E4D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0" rIns="91440" bIns="91440" rtlCol="1" anchor="t"/>
          <a:lstStyle/>
          <a:p>
            <a:pPr>
              <a:spcAft>
                <a:spcPts val="600"/>
              </a:spcAft>
            </a:pPr>
            <a:r>
              <a:rPr lang="he-IL" sz="950" b="1" dirty="0" smtClean="0">
                <a:solidFill>
                  <a:schemeClr val="bg1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רקע:</a:t>
            </a:r>
          </a:p>
          <a:p>
            <a:pPr>
              <a:lnSpc>
                <a:spcPct val="150000"/>
              </a:lnSpc>
            </a:pPr>
            <a:r>
              <a:rPr lang="he-IL" sz="1000" dirty="0" smtClean="0">
                <a:latin typeface="Levenim MT" pitchFamily="2" charset="-79"/>
                <a:cs typeface="Levenim MT" pitchFamily="2" charset="-79"/>
              </a:rPr>
              <a:t>מה </a:t>
            </a:r>
            <a:r>
              <a:rPr lang="he-IL" sz="1000" dirty="0" smtClean="0">
                <a:latin typeface="Levenim MT" pitchFamily="2" charset="-79"/>
                <a:cs typeface="Levenim MT" pitchFamily="2" charset="-79"/>
              </a:rPr>
              <a:t>הקשר בין חג סוכות דווקא לעידן שלנו בו אנו חיים בבתים </a:t>
            </a:r>
            <a:r>
              <a:rPr lang="he-IL" sz="1000" dirty="0" err="1" smtClean="0">
                <a:latin typeface="Levenim MT" pitchFamily="2" charset="-79"/>
                <a:cs typeface="Levenim MT" pitchFamily="2" charset="-79"/>
              </a:rPr>
              <a:t>נורמליים</a:t>
            </a:r>
            <a:r>
              <a:rPr lang="he-IL" sz="1000" dirty="0" smtClean="0">
                <a:latin typeface="Levenim MT" pitchFamily="2" charset="-79"/>
                <a:cs typeface="Levenim MT" pitchFamily="2" charset="-79"/>
              </a:rPr>
              <a:t> עם מזגנים? </a:t>
            </a:r>
          </a:p>
          <a:p>
            <a:pPr algn="just">
              <a:lnSpc>
                <a:spcPct val="150000"/>
              </a:lnSpc>
            </a:pPr>
            <a:r>
              <a:rPr lang="he-IL" sz="1000" dirty="0" smtClean="0">
                <a:latin typeface="Levenim MT" pitchFamily="2" charset="-79"/>
                <a:cs typeface="Levenim MT" pitchFamily="2" charset="-79"/>
              </a:rPr>
              <a:t>ומה הקשר בין סוכות לשנת שמיטה אותה סיימנו כרגע? </a:t>
            </a:r>
          </a:p>
          <a:p>
            <a:pPr algn="just">
              <a:lnSpc>
                <a:spcPct val="150000"/>
              </a:lnSpc>
            </a:pPr>
            <a:r>
              <a:rPr lang="he-IL" sz="1000" dirty="0" smtClean="0">
                <a:latin typeface="Levenim MT" pitchFamily="2" charset="-79"/>
                <a:cs typeface="Levenim MT" pitchFamily="2" charset="-79"/>
              </a:rPr>
              <a:t>ולמה בכלל צריך לצאת לסוכה ולהיזכר בתקופה בה עם ישראל הסתובב במדבר סיני? </a:t>
            </a:r>
            <a:endParaRPr lang="he-IL" sz="1000" dirty="0" smtClean="0">
              <a:latin typeface="Levenim MT" pitchFamily="2" charset="-79"/>
              <a:cs typeface="Levenim MT" pitchFamily="2" charset="-79"/>
            </a:endParaRPr>
          </a:p>
        </p:txBody>
      </p:sp>
      <p:sp>
        <p:nvSpPr>
          <p:cNvPr id="13" name="מלבן 12"/>
          <p:cNvSpPr/>
          <p:nvPr/>
        </p:nvSpPr>
        <p:spPr>
          <a:xfrm>
            <a:off x="6682740" y="3597095"/>
            <a:ext cx="2796540" cy="2282709"/>
          </a:xfrm>
          <a:prstGeom prst="rect">
            <a:avLst/>
          </a:prstGeom>
          <a:solidFill>
            <a:srgbClr val="C9C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0" rIns="91440" bIns="91440" rtlCol="1" anchor="t"/>
          <a:lstStyle/>
          <a:p>
            <a:pPr>
              <a:spcAft>
                <a:spcPts val="600"/>
              </a:spcAft>
            </a:pPr>
            <a:r>
              <a:rPr lang="he-IL" sz="950" b="1" dirty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שאלות לעיון והעמקה: </a:t>
            </a:r>
            <a:endParaRPr lang="he-IL" sz="950" b="1" dirty="0" smtClean="0">
              <a:solidFill>
                <a:srgbClr val="5E4D36"/>
              </a:solidFill>
              <a:latin typeface="Levenim MT" pitchFamily="2" charset="-79"/>
              <a:cs typeface="Levenim MT" pitchFamily="2" charset="-79"/>
            </a:endParaRPr>
          </a:p>
          <a:p>
            <a:r>
              <a:rPr lang="he-IL" sz="800" b="1" u="sng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א</a:t>
            </a:r>
            <a:r>
              <a:rPr lang="he-IL" sz="800" b="1" u="sng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. מצוות ישיבה בסוכה.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e-IL" sz="8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מהו הנימוק של הפסוק לישיבה בסוכה? מדוע הסיבה הזאת יכולה להיות בכלל רלוונטית אלינו היום? .</a:t>
            </a:r>
          </a:p>
          <a:p>
            <a:r>
              <a:rPr lang="he-IL" sz="800" b="1" u="sng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ב. זלמן זה לא אתה.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e-IL" sz="8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לאחר עיון בשיר, מה המשמעות של האמירה: "זלמן, </a:t>
            </a:r>
            <a:r>
              <a:rPr lang="he-IL" sz="800" b="1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זה לא אתה</a:t>
            </a:r>
            <a:r>
              <a:rPr lang="he-IL" sz="8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"?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e-IL" sz="8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שמיטה, שבת, נידה וסוכה – מה המשותף בין ארבעת המצוות הללו לדעתו של קובי </a:t>
            </a:r>
            <a:r>
              <a:rPr lang="he-IL" sz="800" dirty="0" err="1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אוז</a:t>
            </a:r>
            <a:r>
              <a:rPr lang="he-IL" sz="8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e-IL" sz="8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אז מיהו בעצם זלמן? (ומי כל אחד ואחד מכם?)</a:t>
            </a:r>
          </a:p>
          <a:p>
            <a:r>
              <a:rPr lang="he-IL" sz="800" b="1" u="sng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ג. סוכות – הדברים הפשוטים</a:t>
            </a:r>
            <a:r>
              <a:rPr lang="he-IL" sz="800" u="sng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 – "הדברים הפשוטים שלא עולים כסף רב, לפעמים נותנים לנו משהו  עשיר יותר מהקבוע והמושקע"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e-IL" sz="8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מה באמת תורמים הדברים הפשוטים והארעיים לחיי השגרה הבטוחים והרגילים? </a:t>
            </a:r>
          </a:p>
          <a:p>
            <a:pPr marL="171450" indent="-171450">
              <a:lnSpc>
                <a:spcPts val="1000"/>
              </a:lnSpc>
              <a:buFont typeface="Arial" panose="020B0604020202020204" pitchFamily="34" charset="0"/>
              <a:buChar char="•"/>
            </a:pPr>
            <a:endParaRPr lang="he-IL" sz="700" dirty="0">
              <a:solidFill>
                <a:srgbClr val="5E4D36"/>
              </a:solidFill>
              <a:latin typeface="Levenim MT" pitchFamily="2" charset="-79"/>
              <a:cs typeface="Levenim MT" pitchFamily="2" charset="-79"/>
            </a:endParaRPr>
          </a:p>
        </p:txBody>
      </p:sp>
      <p:sp>
        <p:nvSpPr>
          <p:cNvPr id="14" name="מלבן 13"/>
          <p:cNvSpPr/>
          <p:nvPr/>
        </p:nvSpPr>
        <p:spPr>
          <a:xfrm>
            <a:off x="4492120" y="926805"/>
            <a:ext cx="2026324" cy="57267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0" rIns="45720" bIns="0" rtlCol="1" anchor="t"/>
          <a:lstStyle/>
          <a:p>
            <a:pPr algn="just">
              <a:lnSpc>
                <a:spcPts val="1000"/>
              </a:lnSpc>
            </a:pPr>
            <a:endParaRPr lang="he-IL" sz="700" dirty="0">
              <a:solidFill>
                <a:srgbClr val="5E4D36"/>
              </a:solidFill>
              <a:latin typeface="Levenim MT" pitchFamily="2" charset="-79"/>
              <a:cs typeface="Levenim MT" pitchFamily="2" charset="-79"/>
            </a:endParaRPr>
          </a:p>
          <a:p>
            <a:pPr algn="just"/>
            <a:r>
              <a:rPr lang="he-IL" sz="1050" b="1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א. מצוות ישיבה </a:t>
            </a:r>
            <a:r>
              <a:rPr lang="he-IL" sz="1050" b="1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בסוכה</a:t>
            </a:r>
          </a:p>
          <a:p>
            <a:pPr algn="just"/>
            <a:endParaRPr lang="he-IL" sz="1050" b="1" dirty="0" smtClean="0">
              <a:solidFill>
                <a:srgbClr val="5E4D36"/>
              </a:solidFill>
              <a:latin typeface="Levenim MT" pitchFamily="2" charset="-79"/>
              <a:cs typeface="Levenim MT" pitchFamily="2" charset="-79"/>
            </a:endParaRPr>
          </a:p>
          <a:p>
            <a:pPr algn="just"/>
            <a:r>
              <a:rPr lang="he-IL" sz="1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בסוכות תשבו, שבעת ימים; </a:t>
            </a:r>
          </a:p>
          <a:p>
            <a:pPr algn="just"/>
            <a:r>
              <a:rPr lang="he-IL" sz="1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כל-האזרח, בישראל, יישבו, בסוכות. </a:t>
            </a:r>
          </a:p>
          <a:p>
            <a:pPr algn="just"/>
            <a:r>
              <a:rPr lang="he-IL" sz="1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למען, יידעו דורותיכם, כי בסוכות הושבתי את-בני ישראל, בהוציאי אותם מארץ מצריים </a:t>
            </a:r>
            <a:endParaRPr lang="he-IL" sz="1600" dirty="0" smtClean="0">
              <a:solidFill>
                <a:srgbClr val="5E4D36"/>
              </a:solidFill>
              <a:latin typeface="Levenim MT" pitchFamily="2" charset="-79"/>
              <a:cs typeface="Levenim MT" pitchFamily="2" charset="-79"/>
            </a:endParaRPr>
          </a:p>
          <a:p>
            <a:pPr algn="l"/>
            <a:r>
              <a:rPr lang="he-IL" sz="10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ויקרא </a:t>
            </a:r>
            <a:r>
              <a:rPr lang="he-IL" sz="10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כ"ג </a:t>
            </a:r>
          </a:p>
          <a:p>
            <a:pPr>
              <a:lnSpc>
                <a:spcPts val="1000"/>
              </a:lnSpc>
            </a:pPr>
            <a:endParaRPr lang="he-IL" sz="700" dirty="0">
              <a:solidFill>
                <a:srgbClr val="5E4D36"/>
              </a:solidFill>
              <a:latin typeface="Levenim MT" pitchFamily="2" charset="-79"/>
              <a:cs typeface="Levenim MT" pitchFamily="2" charset="-79"/>
            </a:endParaRPr>
          </a:p>
          <a:p>
            <a:pPr>
              <a:lnSpc>
                <a:spcPts val="1000"/>
              </a:lnSpc>
            </a:pPr>
            <a:endParaRPr lang="he-IL" sz="700" dirty="0">
              <a:solidFill>
                <a:srgbClr val="5E4D36"/>
              </a:solidFill>
              <a:latin typeface="Levenim MT" pitchFamily="2" charset="-79"/>
              <a:cs typeface="Levenim MT" pitchFamily="2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422031" y="990600"/>
            <a:ext cx="2026324" cy="57267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0" rIns="45720" bIns="0" rtlCol="1" anchor="t"/>
          <a:lstStyle/>
          <a:p>
            <a:pPr algn="just">
              <a:lnSpc>
                <a:spcPct val="150000"/>
              </a:lnSpc>
            </a:pPr>
            <a:r>
              <a:rPr lang="he-IL" sz="1000" b="1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ג. סוכות – הדברים הפשוטים...</a:t>
            </a:r>
          </a:p>
          <a:p>
            <a:pPr algn="just">
              <a:lnSpc>
                <a:spcPct val="150000"/>
              </a:lnSpc>
            </a:pPr>
            <a:r>
              <a:rPr lang="he-IL" sz="9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סוכות. בונים איזה מבנה של בדים, מקשטים אותו בקישוט שונה מהאסתטיקה הביתית הרגילה, </a:t>
            </a:r>
            <a:r>
              <a:rPr lang="he-IL" sz="900" b="1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ובמשך השבוע של החג מתפתחים במרחב המסומן הזה נימי-נימים של אינטימיות עם חוויות פשוטות </a:t>
            </a:r>
            <a:r>
              <a:rPr lang="he-IL" sz="9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– משפחה, אורחים, ארוחות או סתם ישיבה ורביצה של חופשה. זה כל הסוד.</a:t>
            </a:r>
          </a:p>
          <a:p>
            <a:pPr algn="just">
              <a:lnSpc>
                <a:spcPct val="150000"/>
              </a:lnSpc>
            </a:pPr>
            <a:r>
              <a:rPr lang="he-IL" sz="9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במוצאי שמיני עצרת, </a:t>
            </a:r>
            <a:r>
              <a:rPr lang="he-IL" sz="900" b="1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פירוק הסוכה מלווה בהרגשה של געגוע, צביטה בלב, תוגה של סוף החגיגה.</a:t>
            </a:r>
            <a:r>
              <a:rPr lang="he-IL" sz="9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he-IL" sz="9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מקפלים את הסוכה, את המרחב האינטימי הזה שהוא בעצם פיקציה, כלום, כמה בדים עם מסגרת מברזל 2 מ"מ… </a:t>
            </a:r>
          </a:p>
          <a:p>
            <a:pPr algn="just">
              <a:lnSpc>
                <a:spcPct val="150000"/>
              </a:lnSpc>
            </a:pPr>
            <a:r>
              <a:rPr lang="he-IL" sz="900" b="1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ובכל זאת, משהו קרה שם באותו מרחב, משהו נבנה</a:t>
            </a:r>
            <a:r>
              <a:rPr lang="he-IL" sz="9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he-IL" sz="9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בלי קירות בלוקים או יציקות בטון. </a:t>
            </a:r>
            <a:r>
              <a:rPr lang="he-IL" sz="900" b="1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הדברים הפשוטים שלא עולים כסף רב, לפעמים נותנים לנו משהו  עשיר יותר מהקבוע והמושקע מבחינת המחיר שלו. </a:t>
            </a:r>
          </a:p>
          <a:p>
            <a:pPr>
              <a:lnSpc>
                <a:spcPts val="1000"/>
              </a:lnSpc>
            </a:pPr>
            <a:endParaRPr lang="he-IL" sz="700" dirty="0">
              <a:solidFill>
                <a:srgbClr val="5E4D36"/>
              </a:solidFill>
              <a:latin typeface="Levenim MT" pitchFamily="2" charset="-79"/>
              <a:cs typeface="Levenim MT" pitchFamily="2" charset="-79"/>
            </a:endParaRPr>
          </a:p>
          <a:p>
            <a:pPr algn="l">
              <a:lnSpc>
                <a:spcPts val="1000"/>
              </a:lnSpc>
            </a:pP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חבורת הכותבים – השומר החדש</a:t>
            </a:r>
            <a:endParaRPr lang="he-IL" sz="600" dirty="0">
              <a:solidFill>
                <a:srgbClr val="5E4D36"/>
              </a:solidFill>
              <a:latin typeface="Levenim MT" pitchFamily="2" charset="-79"/>
              <a:cs typeface="Levenim MT" pitchFamily="2" charset="-79"/>
            </a:endParaRPr>
          </a:p>
        </p:txBody>
      </p:sp>
      <p:sp>
        <p:nvSpPr>
          <p:cNvPr id="18" name="מלבן 17"/>
          <p:cNvSpPr/>
          <p:nvPr/>
        </p:nvSpPr>
        <p:spPr>
          <a:xfrm>
            <a:off x="2467708" y="1001233"/>
            <a:ext cx="2026324" cy="57267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0" rIns="45720" bIns="0" rtlCol="1" anchor="t"/>
          <a:lstStyle/>
          <a:p>
            <a:r>
              <a:rPr lang="he-IL" sz="1050" b="1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ב</a:t>
            </a:r>
            <a:r>
              <a:rPr lang="he-IL" sz="1050" b="1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. זלמן זה לא אתה </a:t>
            </a:r>
          </a:p>
          <a:p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מילים ולחן: קובי </a:t>
            </a:r>
            <a:r>
              <a:rPr lang="he-IL" sz="600" dirty="0" err="1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אוז</a:t>
            </a:r>
            <a:endParaRPr lang="he-IL" sz="600" dirty="0" smtClean="0">
              <a:solidFill>
                <a:srgbClr val="5E4D36"/>
              </a:solidFill>
              <a:latin typeface="Levenim MT" pitchFamily="2" charset="-79"/>
              <a:cs typeface="Levenim MT" pitchFamily="2" charset="-79"/>
            </a:endParaRPr>
          </a:p>
          <a:p>
            <a:endParaRPr lang="he-IL" sz="600" dirty="0" smtClean="0">
              <a:solidFill>
                <a:srgbClr val="5E4D36"/>
              </a:solidFill>
              <a:latin typeface="Levenim MT" pitchFamily="2" charset="-79"/>
              <a:cs typeface="Levenim MT" pitchFamily="2" charset="-79"/>
            </a:endParaRPr>
          </a:p>
          <a:p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א</a:t>
            </a:r>
          </a:p>
          <a:p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זלמן הסתובב בעולם מבולבל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שאל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את עצמו "מי אני ובכלל? </a:t>
            </a:r>
          </a:p>
          <a:p>
            <a:r>
              <a:rPr lang="he-IL" sz="600" b="1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אני חקלאי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יש לי שטח גדול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ואני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מנהל את </a:t>
            </a:r>
            <a:r>
              <a:rPr lang="he-IL" sz="600" dirty="0" err="1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הכל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 </a:t>
            </a:r>
          </a:p>
          <a:p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אני מגדל פירות וירקות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ומקפיד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לדשן לעבד להשקות </a:t>
            </a:r>
          </a:p>
          <a:p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אני המושל על חלקת אדמה!"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ואז </a:t>
            </a:r>
            <a:r>
              <a:rPr lang="he-IL" sz="600" dirty="0" err="1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יצתה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 בת קול ואמרה: </a:t>
            </a:r>
          </a:p>
          <a:p>
            <a:r>
              <a:rPr lang="he-IL" sz="700" b="1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זלמן זה לא אתה! </a:t>
            </a:r>
          </a:p>
          <a:p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הנה תראה, </a:t>
            </a:r>
            <a:r>
              <a:rPr lang="he-IL" sz="600" b="1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שנת שמיטה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השדה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מלבלב בלי עזרתך </a:t>
            </a:r>
          </a:p>
          <a:p>
            <a:r>
              <a:rPr lang="he-IL" sz="600" b="1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אתה לא אדמתך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אתה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פשוט </a:t>
            </a:r>
          </a:p>
          <a:p>
            <a:endParaRPr lang="he-IL" sz="600" dirty="0" smtClean="0">
              <a:solidFill>
                <a:srgbClr val="5E4D36"/>
              </a:solidFill>
              <a:latin typeface="Levenim MT" pitchFamily="2" charset="-79"/>
              <a:cs typeface="Levenim MT" pitchFamily="2" charset="-79"/>
            </a:endParaRPr>
          </a:p>
          <a:p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ב</a:t>
            </a:r>
          </a:p>
          <a:p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זלמן התקשר לכאן ולכאן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אמר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לעצמו "אני הבוס של הזמן </a:t>
            </a:r>
          </a:p>
          <a:p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אני רק מרים איזה טלפון קטן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ומיד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מסודר העניין </a:t>
            </a:r>
          </a:p>
          <a:p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יש לי מעמד מסביב לשעון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קריירה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נון-סטופ מניות וממון </a:t>
            </a:r>
          </a:p>
          <a:p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אני תמיד זמין לכל הפתעה!"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והופ </a:t>
            </a:r>
            <a:r>
              <a:rPr lang="he-IL" sz="600" dirty="0" err="1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יצתה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 בת קול ואמרה: </a:t>
            </a:r>
          </a:p>
          <a:p>
            <a:r>
              <a:rPr lang="he-IL" sz="700" b="1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זלמן זה לא אתה! </a:t>
            </a:r>
          </a:p>
          <a:p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הנה </a:t>
            </a:r>
            <a:r>
              <a:rPr lang="he-IL" sz="600" b="1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שבת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 המלכה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עכשיו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תהיה במנוחה </a:t>
            </a:r>
          </a:p>
          <a:p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אתה אחד מהעם שאומר תפילה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מעמדך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לא אתה </a:t>
            </a:r>
          </a:p>
          <a:p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אדמתך לא אתה </a:t>
            </a:r>
            <a:r>
              <a:rPr lang="he-IL" sz="600" dirty="0" err="1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אתה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 </a:t>
            </a:r>
            <a:endParaRPr lang="he-IL" sz="600" dirty="0" smtClean="0">
              <a:solidFill>
                <a:srgbClr val="5E4D36"/>
              </a:solidFill>
              <a:latin typeface="Levenim MT" pitchFamily="2" charset="-79"/>
              <a:cs typeface="Levenim MT" pitchFamily="2" charset="-79"/>
            </a:endParaRPr>
          </a:p>
          <a:p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אתה פשוט זלמן. </a:t>
            </a:r>
          </a:p>
          <a:p>
            <a:endParaRPr lang="he-IL" sz="600" dirty="0" smtClean="0">
              <a:solidFill>
                <a:srgbClr val="5E4D36"/>
              </a:solidFill>
              <a:latin typeface="Levenim MT" pitchFamily="2" charset="-79"/>
              <a:cs typeface="Levenim MT" pitchFamily="2" charset="-79"/>
            </a:endParaRPr>
          </a:p>
          <a:p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ג</a:t>
            </a:r>
          </a:p>
          <a:p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זלמן הביט באשתו הטובה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כאילן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מגונן היא פורשת צילה </a:t>
            </a:r>
          </a:p>
          <a:p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"שנים אני איתה, אני בעלה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ועדיין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כפיות במיטה </a:t>
            </a:r>
          </a:p>
          <a:p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הקמנו ביחד משפחה למופת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והיא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אשת חיל, סקסית באמת </a:t>
            </a:r>
          </a:p>
          <a:p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ואני, מי אני? אני בעלה!"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ואז </a:t>
            </a:r>
            <a:r>
              <a:rPr lang="he-IL" sz="600" dirty="0" err="1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יצתה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 בת קול ואמרה: </a:t>
            </a:r>
          </a:p>
          <a:p>
            <a:r>
              <a:rPr lang="he-IL" sz="700" b="1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זלמן זה לא אתה! </a:t>
            </a:r>
          </a:p>
          <a:p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האישה שאיתך היא לא באמת שלך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אשתך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עכשיו שומרת </a:t>
            </a:r>
            <a:r>
              <a:rPr lang="he-IL" sz="600" b="1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נידה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 </a:t>
            </a:r>
          </a:p>
          <a:p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אז טעית בכל קנה מידה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אתה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לא בעלה </a:t>
            </a:r>
          </a:p>
          <a:p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אתה לא מעמדך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אתה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לא אדמתך </a:t>
            </a:r>
          </a:p>
          <a:p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אתה פשוט </a:t>
            </a:r>
          </a:p>
          <a:p>
            <a:endParaRPr lang="he-IL" sz="600" dirty="0" smtClean="0">
              <a:solidFill>
                <a:srgbClr val="5E4D36"/>
              </a:solidFill>
              <a:latin typeface="Levenim MT" pitchFamily="2" charset="-79"/>
              <a:cs typeface="Levenim MT" pitchFamily="2" charset="-79"/>
            </a:endParaRPr>
          </a:p>
          <a:p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ד</a:t>
            </a:r>
          </a:p>
          <a:p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זלמן נשכב על הכורסא בסלון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הביט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על הקירות והציץ מהחלון </a:t>
            </a:r>
          </a:p>
          <a:p>
            <a:r>
              <a:rPr lang="he-IL" sz="600" b="1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ביתי מבצרי הוא כמו ממלכה!"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ושוב </a:t>
            </a:r>
            <a:r>
              <a:rPr lang="he-IL" sz="600" dirty="0" err="1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יצתה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 בת קול ואמרה: </a:t>
            </a:r>
          </a:p>
          <a:p>
            <a:r>
              <a:rPr lang="he-IL" sz="700" b="1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זלמן זה לא אתה! </a:t>
            </a:r>
          </a:p>
          <a:p>
            <a:r>
              <a:rPr lang="he-IL" sz="600" b="1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סוכות עכשיו צא אל הסוכה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נובו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ריש אל תהיה לי מצוברח </a:t>
            </a:r>
          </a:p>
          <a:p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הבט לכוכבים הקורצים מהסכך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ביתך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לא אתה </a:t>
            </a:r>
          </a:p>
          <a:p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אשתך לא אתה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מעמדך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לא אתה </a:t>
            </a:r>
          </a:p>
          <a:p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גם אדמתך לא אתה </a:t>
            </a:r>
            <a:r>
              <a:rPr lang="he-IL" sz="600" dirty="0" err="1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אתה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פשוט </a:t>
            </a:r>
          </a:p>
          <a:p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זלמן. </a:t>
            </a:r>
          </a:p>
          <a:p>
            <a:endParaRPr lang="he-IL" sz="600" dirty="0" smtClean="0">
              <a:solidFill>
                <a:srgbClr val="5E4D36"/>
              </a:solidFill>
              <a:latin typeface="Levenim MT" pitchFamily="2" charset="-79"/>
              <a:cs typeface="Levenim MT" pitchFamily="2" charset="-79"/>
            </a:endParaRPr>
          </a:p>
          <a:p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ה</a:t>
            </a:r>
          </a:p>
          <a:p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זלמן שאל את אביו החולה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"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איך אגדיר את עצמי בעולם הזה?" </a:t>
            </a:r>
          </a:p>
          <a:p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"אתה הבן שלי" אמר האב החכם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ועצם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את עיניו לעולם. </a:t>
            </a:r>
          </a:p>
          <a:p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האבא נטמן בחלקת אדמתו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לנכדו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קלמן נתנו את שמו </a:t>
            </a:r>
          </a:p>
          <a:p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וזלמן נשאר עם אותה שאלה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ויצאה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בת קול הפעם עם תשובה: </a:t>
            </a:r>
          </a:p>
          <a:p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זלמן אתה זה ששואל </a:t>
            </a:r>
            <a:r>
              <a:rPr lang="he-IL" sz="600" b="1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זה </a:t>
            </a:r>
            <a:r>
              <a:rPr lang="he-IL" sz="600" b="1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שתמיד מתבלבל </a:t>
            </a:r>
          </a:p>
          <a:p>
            <a:r>
              <a:rPr lang="he-IL" sz="600" b="1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בין מה ששלך למי אתה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ובין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עבודתך למהות עולמך </a:t>
            </a:r>
          </a:p>
          <a:p>
            <a:r>
              <a:rPr lang="he-IL" sz="700" b="1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זלמן זה לא אתה! </a:t>
            </a:r>
          </a:p>
          <a:p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מתי כבר תכונן יחסים עם עצמך?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אתה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לא רכושך </a:t>
            </a:r>
          </a:p>
          <a:p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לא הצלחה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אתה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לא סביבתך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אפילו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לא שאלתך </a:t>
            </a:r>
          </a:p>
          <a:p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אתה 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ea typeface="Calibri"/>
                <a:cs typeface="Levenim MT" pitchFamily="2" charset="-79"/>
              </a:rPr>
              <a:t>פשוט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 זלמן.</a:t>
            </a:r>
            <a:endParaRPr lang="he-IL" sz="600" dirty="0">
              <a:solidFill>
                <a:srgbClr val="5E4D36"/>
              </a:solidFill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8553" y="4593355"/>
            <a:ext cx="1890350" cy="141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1974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מציין מיקום תוכן 3"/>
          <p:cNvSpPr txBox="1">
            <a:spLocks/>
          </p:cNvSpPr>
          <p:nvPr/>
        </p:nvSpPr>
        <p:spPr>
          <a:xfrm>
            <a:off x="371475" y="933450"/>
            <a:ext cx="9173535" cy="5715000"/>
          </a:xfrm>
          <a:prstGeom prst="rect">
            <a:avLst/>
          </a:prstGeom>
        </p:spPr>
        <p:txBody>
          <a:bodyPr numCol="2" spcCol="182880" rtlCol="1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he-IL" sz="813" dirty="0" smtClean="0"/>
              <a:t>טקסט</a:t>
            </a:r>
            <a:endParaRPr lang="he-IL" sz="813" dirty="0"/>
          </a:p>
        </p:txBody>
      </p:sp>
    </p:spTree>
    <p:extLst>
      <p:ext uri="{BB962C8B-B14F-4D97-AF65-F5344CB8AC3E}">
        <p14:creationId xmlns:p14="http://schemas.microsoft.com/office/powerpoint/2010/main" xmlns="" val="112872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2903</TotalTime>
  <Words>706</Words>
  <Application>Microsoft Office PowerPoint</Application>
  <PresentationFormat>A4 Paper (210x297 mm)‎</PresentationFormat>
  <Paragraphs>85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1_ערכת נושא Office</vt:lpstr>
      <vt:lpstr>אחי – צא אל הסוכה</vt:lpstr>
      <vt:lpstr>שקופית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eladbrk</dc:creator>
  <cp:lastModifiedBy>asus</cp:lastModifiedBy>
  <cp:revision>60</cp:revision>
  <cp:lastPrinted>2016-01-02T09:56:53Z</cp:lastPrinted>
  <dcterms:created xsi:type="dcterms:W3CDTF">2016-01-01T12:13:36Z</dcterms:created>
  <dcterms:modified xsi:type="dcterms:W3CDTF">2016-05-29T19:43:07Z</dcterms:modified>
</cp:coreProperties>
</file>