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10" d="100"/>
          <a:sy n="110" d="100"/>
        </p:scale>
        <p:origin x="-588" y="72"/>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שינוי תודעה – משימה קשה</a:t>
            </a:r>
            <a:endParaRPr lang="he-IL" dirty="0"/>
          </a:p>
        </p:txBody>
      </p:sp>
      <p:sp>
        <p:nvSpPr>
          <p:cNvPr id="12" name="מלבן 11"/>
          <p:cNvSpPr/>
          <p:nvPr/>
        </p:nvSpPr>
        <p:spPr>
          <a:xfrm>
            <a:off x="6699992" y="867673"/>
            <a:ext cx="3054113" cy="2427617"/>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ימין ושמאל, דתיים וחילוניים, ערבים ויהודים, מזרחיים ואשכנזיים. ככה העולם בנוי. או כך לפחות תופסים אותו רבים, כך העולם הוא בשיח בציבוריות הישראלית.</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והנה אתם כאן יושבים ליד מדורה באמצע השום מקום ועושים מעשה שלא נכנס לתוך התבניות המקובלות. להיות בשומר זה - להיות ימני או שמאלני? דתי או חילוני? בשומר החדש פועלים נגד ערבים? </a:t>
            </a:r>
            <a:r>
              <a:rPr lang="he-IL" sz="700" dirty="0" err="1" smtClean="0">
                <a:solidFill>
                  <a:schemeClr val="bg1"/>
                </a:solidFill>
                <a:latin typeface="Levenim MT" panose="02010502060101010101" pitchFamily="2" charset="-79"/>
                <a:cs typeface="Levenim MT" panose="02010502060101010101" pitchFamily="2" charset="-79"/>
              </a:rPr>
              <a:t>טובול</a:t>
            </a:r>
            <a:r>
              <a:rPr lang="he-IL" sz="700" dirty="0" smtClean="0">
                <a:solidFill>
                  <a:schemeClr val="bg1"/>
                </a:solidFill>
                <a:latin typeface="Levenim MT" panose="02010502060101010101" pitchFamily="2" charset="-79"/>
                <a:cs typeface="Levenim MT" panose="02010502060101010101" pitchFamily="2" charset="-79"/>
              </a:rPr>
              <a:t> שווה פחות </a:t>
            </a:r>
            <a:r>
              <a:rPr lang="he-IL" sz="700" dirty="0" err="1" smtClean="0">
                <a:solidFill>
                  <a:schemeClr val="bg1"/>
                </a:solidFill>
                <a:latin typeface="Levenim MT" panose="02010502060101010101" pitchFamily="2" charset="-79"/>
                <a:cs typeface="Levenim MT" panose="02010502060101010101" pitchFamily="2" charset="-79"/>
              </a:rPr>
              <a:t>מריפמן</a:t>
            </a:r>
            <a:r>
              <a:rPr lang="he-IL" sz="700" dirty="0" smtClean="0">
                <a:solidFill>
                  <a:schemeClr val="bg1"/>
                </a:solidFill>
                <a:latin typeface="Levenim MT" panose="02010502060101010101" pitchFamily="2" charset="-79"/>
                <a:cs typeface="Levenim MT" panose="02010502060101010101" pitchFamily="2" charset="-79"/>
              </a:rPr>
              <a:t> או תנעמי?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האם להיות ציוני זה גזענות.? האם לשמור על אדמות המדינה זה לא פוליטיקלי קורקט? האם ללמוד יהדות ולהיות מחובר לשורשים זה להיות דתי? האם חילוני צריך להרגיש זר לעמו וארצו? האם שמאלני צריך להיות מנותק מהאדמה? האם ימני הוא מתנחל עם דובון?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בשומר החדש אנחנו מציעים מהפכה של מעבר פרדיגמה. אנחנו מציעים חשיבה מחדש על כל המושגים והדוגמות בציבוריות הישראלית. יצירת שינוי תודעתי כזה הוא אתגר קשה. הנה כמה היה קשה לשכנע את היישוב היהודי ואת הסביבה הערבית שיהודי יכול לשמור על עצמו ועל רכושו.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תצטרפו אלינו? תהיו חלק מהמהפכה התודעתית. </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39" y="3318161"/>
            <a:ext cx="3054112" cy="1135678"/>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שמירה ראשונה בסג'רה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איזה קושי תודעתי בא לידי ביטוי באירוע השמירה הראשונה בסג'רה.</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פרדיגמה </a:t>
            </a:r>
            <a:r>
              <a:rPr lang="he-IL" sz="700" b="1" dirty="0" smtClean="0">
                <a:solidFill>
                  <a:srgbClr val="5E4D36"/>
                </a:solidFill>
                <a:latin typeface="Levenim MT" panose="02010502060101010101" pitchFamily="2" charset="-79"/>
                <a:cs typeface="Levenim MT" panose="02010502060101010101" pitchFamily="2" charset="-79"/>
              </a:rPr>
              <a:t>דוֹגְמה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לעלות אירוע מחייכם בו נתקלתם בקושי מול תודעה דוגמתית. </a:t>
            </a:r>
          </a:p>
          <a:p>
            <a:pPr>
              <a:lnSpc>
                <a:spcPts val="1000"/>
              </a:lnSpc>
            </a:pPr>
            <a:endParaRPr lang="he-IL" sz="700" b="1"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b="1"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שמירה ראשונה בסג'רה</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לפני שבאנו </a:t>
            </a:r>
            <a:r>
              <a:rPr lang="he-IL" sz="1000" dirty="0" err="1" smtClean="0">
                <a:solidFill>
                  <a:srgbClr val="5E4D36"/>
                </a:solidFill>
                <a:latin typeface="Levenim MT" panose="02010502060101010101" pitchFamily="2" charset="-79"/>
                <a:cs typeface="Levenim MT" panose="02010502060101010101" pitchFamily="2" charset="-79"/>
              </a:rPr>
              <a:t>היתה</a:t>
            </a:r>
            <a:r>
              <a:rPr lang="he-IL" sz="1000" dirty="0" smtClean="0">
                <a:solidFill>
                  <a:srgbClr val="5E4D36"/>
                </a:solidFill>
                <a:latin typeface="Levenim MT" panose="02010502060101010101" pitchFamily="2" charset="-79"/>
                <a:cs typeface="Levenim MT" panose="02010502060101010101" pitchFamily="2" charset="-79"/>
              </a:rPr>
              <a:t> </a:t>
            </a:r>
            <a:r>
              <a:rPr lang="he-IL" sz="1000" dirty="0">
                <a:solidFill>
                  <a:srgbClr val="5E4D36"/>
                </a:solidFill>
                <a:latin typeface="Levenim MT" panose="02010502060101010101" pitchFamily="2" charset="-79"/>
                <a:cs typeface="Levenim MT" panose="02010502060101010101" pitchFamily="2" charset="-79"/>
              </a:rPr>
              <a:t>תמיד השמירה על </a:t>
            </a:r>
            <a:r>
              <a:rPr lang="he-IL" sz="1000" dirty="0" err="1">
                <a:solidFill>
                  <a:srgbClr val="5E4D36"/>
                </a:solidFill>
                <a:latin typeface="Levenim MT" panose="02010502060101010101" pitchFamily="2" charset="-79"/>
                <a:cs typeface="Levenim MT" panose="02010502060101010101" pitchFamily="2" charset="-79"/>
              </a:rPr>
              <a:t>חות</a:t>
            </a:r>
            <a:r>
              <a:rPr lang="he-IL" sz="1000" dirty="0">
                <a:solidFill>
                  <a:srgbClr val="5E4D36"/>
                </a:solidFill>
                <a:latin typeface="Levenim MT" panose="02010502060101010101" pitchFamily="2" charset="-79"/>
                <a:cs typeface="Levenim MT" panose="02010502060101010101" pitchFamily="2" charset="-79"/>
              </a:rPr>
              <a:t> סג'רה בידי </a:t>
            </a:r>
            <a:r>
              <a:rPr lang="he-IL" sz="1000" dirty="0" err="1">
                <a:solidFill>
                  <a:srgbClr val="5E4D36"/>
                </a:solidFill>
                <a:latin typeface="Levenim MT" panose="02010502060101010101" pitchFamily="2" charset="-79"/>
                <a:cs typeface="Levenim MT" panose="02010502060101010101" pitchFamily="2" charset="-79"/>
              </a:rPr>
              <a:t>הצ'רקסים</a:t>
            </a:r>
            <a:r>
              <a:rPr lang="he-IL" sz="1000" dirty="0">
                <a:solidFill>
                  <a:srgbClr val="5E4D36"/>
                </a:solidFill>
                <a:latin typeface="Levenim MT" panose="02010502060101010101" pitchFamily="2" charset="-79"/>
                <a:cs typeface="Levenim MT" panose="02010502060101010101" pitchFamily="2" charset="-79"/>
              </a:rPr>
              <a:t> שבסביבה. </a:t>
            </a:r>
            <a:r>
              <a:rPr lang="he-IL" sz="1000" dirty="0" err="1">
                <a:solidFill>
                  <a:srgbClr val="5E4D36"/>
                </a:solidFill>
                <a:latin typeface="Levenim MT" panose="02010502060101010101" pitchFamily="2" charset="-79"/>
                <a:cs typeface="Levenim MT" panose="02010502060101010101" pitchFamily="2" charset="-79"/>
              </a:rPr>
              <a:t>קראוזה</a:t>
            </a:r>
            <a:r>
              <a:rPr lang="he-IL" sz="1000" dirty="0">
                <a:solidFill>
                  <a:srgbClr val="5E4D36"/>
                </a:solidFill>
                <a:latin typeface="Levenim MT" panose="02010502060101010101" pitchFamily="2" charset="-79"/>
                <a:cs typeface="Levenim MT" panose="02010502060101010101" pitchFamily="2" charset="-79"/>
              </a:rPr>
              <a:t> [מנהל החווה מטעם הברון] לא הסכים, בשום פנים, למסור לנו את השמירה, כי לא היה בטוח ביכולתנו </a:t>
            </a:r>
            <a:r>
              <a:rPr lang="he-IL" sz="1000" dirty="0" err="1">
                <a:solidFill>
                  <a:srgbClr val="5E4D36"/>
                </a:solidFill>
                <a:latin typeface="Levenim MT" panose="02010502060101010101" pitchFamily="2" charset="-79"/>
                <a:cs typeface="Levenim MT" panose="02010502060101010101" pitchFamily="2" charset="-79"/>
              </a:rPr>
              <a:t>וכוחינו</a:t>
            </a:r>
            <a:r>
              <a:rPr lang="he-IL" sz="1000" dirty="0">
                <a:solidFill>
                  <a:srgbClr val="5E4D36"/>
                </a:solidFill>
                <a:latin typeface="Levenim MT" panose="02010502060101010101" pitchFamily="2" charset="-79"/>
                <a:cs typeface="Levenim MT" panose="02010502060101010101" pitchFamily="2" charset="-79"/>
              </a:rPr>
              <a:t>, וגם חש להסתבך עם השכנים. הוא היה אומר כי בחור יהודי לא יצלח לשמירה, מאחר שהוא עצמו אינו יודע לגנוב.</a:t>
            </a: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לילה אחד חזר סעדיה פז, מאנשי </a:t>
            </a:r>
            <a:r>
              <a:rPr lang="he-IL" sz="1000" dirty="0" err="1">
                <a:solidFill>
                  <a:srgbClr val="5E4D36"/>
                </a:solidFill>
                <a:latin typeface="Levenim MT" panose="02010502060101010101" pitchFamily="2" charset="-79"/>
                <a:cs typeface="Levenim MT" panose="02010502060101010101" pitchFamily="2" charset="-79"/>
              </a:rPr>
              <a:t>החוה</a:t>
            </a:r>
            <a:r>
              <a:rPr lang="he-IL" sz="1000" dirty="0">
                <a:solidFill>
                  <a:srgbClr val="5E4D36"/>
                </a:solidFill>
                <a:latin typeface="Levenim MT" panose="02010502060101010101" pitchFamily="2" charset="-79"/>
                <a:cs typeface="Levenim MT" panose="02010502060101010101" pitchFamily="2" charset="-79"/>
              </a:rPr>
              <a:t>, בשעה מאוחרת. השער היה סגור והשומר הערבי, שפז חיפשו כדי שפתח לו את השער – לא נמצא בכל הסביבה. פז העיר את הבחורים והליטו מיד לעשות מעשה. נכנסו </a:t>
            </a:r>
            <a:r>
              <a:rPr lang="he-IL" sz="1000" dirty="0" err="1">
                <a:solidFill>
                  <a:srgbClr val="5E4D36"/>
                </a:solidFill>
                <a:latin typeface="Levenim MT" panose="02010502060101010101" pitchFamily="2" charset="-79"/>
                <a:cs typeface="Levenim MT" panose="02010502060101010101" pitchFamily="2" charset="-79"/>
              </a:rPr>
              <a:t>לאורוה</a:t>
            </a:r>
            <a:r>
              <a:rPr lang="he-IL" sz="1000" dirty="0">
                <a:solidFill>
                  <a:srgbClr val="5E4D36"/>
                </a:solidFill>
                <a:latin typeface="Levenim MT" panose="02010502060101010101" pitchFamily="2" charset="-79"/>
                <a:cs typeface="Levenim MT" panose="02010502060101010101" pitchFamily="2" charset="-79"/>
              </a:rPr>
              <a:t>, והוציאו פרד והחביאו אותו. אחר-כך הלכו וסיפרו </a:t>
            </a:r>
            <a:r>
              <a:rPr lang="he-IL" sz="1000" dirty="0" err="1">
                <a:solidFill>
                  <a:srgbClr val="5E4D36"/>
                </a:solidFill>
                <a:latin typeface="Levenim MT" panose="02010502060101010101" pitchFamily="2" charset="-79"/>
                <a:cs typeface="Levenim MT" panose="02010502060101010101" pitchFamily="2" charset="-79"/>
              </a:rPr>
              <a:t>לקראוזה</a:t>
            </a:r>
            <a:r>
              <a:rPr lang="he-IL" sz="1000" dirty="0">
                <a:solidFill>
                  <a:srgbClr val="5E4D36"/>
                </a:solidFill>
                <a:latin typeface="Levenim MT" panose="02010502060101010101" pitchFamily="2" charset="-79"/>
                <a:cs typeface="Levenim MT" panose="02010502060101010101" pitchFamily="2" charset="-79"/>
              </a:rPr>
              <a:t> שהפרד נגנב והשומר הערבי מועל בתפקידו. הלך לו באשר הלך ואיננו שומר.</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שינוי תודעה</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אנחנו כבני אנוש מודעים מנסים להבין את העולם ומתוך כך להתמצא בו ולהבין כיצד לפעול. היה מי שהמשיל את העניין ליצירת מפה. המפה לעולם לא תהיה מדויקת. אבל אפשר לשכלל אותה כל הזמן. גם המציאות בשטח משתנה, ולכן גם המפה צריכה להשתנות. כך אנחנו מנסים לברוא כל מיני מפות להבין ולהתמצא בשטח. </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הנה משהו צייר מפה נפלאה. נותנת לרבים תחושה של הבנה והתמצאו. ורבים הולכים בדרכי המפה. אבל לאחר זמן השטח משתנה, מתגלים יותר ויותר פערים שהמפה לא נותנת להם מענה, ויכולות טכנולוגיות גם הם משתכללות.</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או אז מגיע משהו שמציע מפת התמצאות חדשה. היינו רוצים להאמין שהחברה תקבל אותו בתרועות ניצחון וחיבוק חזק. המציאות בשטח ברוב רובם של המקרים שונה בתכלית. אנשים התרגלו למפה הישנה. יש רבים שרואים בה את מהות חייהם. אחרים מאמינים במפה אמונה עמוקה. לאחרים יש סנטימנטים למפה. </a:t>
            </a:r>
            <a:r>
              <a:rPr lang="he-IL" sz="700" dirty="0" err="1">
                <a:solidFill>
                  <a:srgbClr val="5E4D36"/>
                </a:solidFill>
                <a:latin typeface="Levenim MT" panose="02010502060101010101" pitchFamily="2" charset="-79"/>
                <a:cs typeface="Levenim MT" panose="02010502060101010101" pitchFamily="2" charset="-79"/>
              </a:rPr>
              <a:t>איתה</a:t>
            </a:r>
            <a:r>
              <a:rPr lang="he-IL" sz="700" dirty="0">
                <a:solidFill>
                  <a:srgbClr val="5E4D36"/>
                </a:solidFill>
                <a:latin typeface="Levenim MT" panose="02010502060101010101" pitchFamily="2" charset="-79"/>
                <a:cs typeface="Levenim MT" panose="02010502060101010101" pitchFamily="2" charset="-79"/>
              </a:rPr>
              <a:t> הלכו דרך ארוכה...</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בפועל כשמשהו מביא מפה חדשה הקושי לקבל אותה הוא גדול. הנטייה הטבעית היא נטייה של שמרנות והצמדות למוכר.</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היכולת לבצע מהפכה מחשבתית היא יכולת מורכבת. היכולת ליצור מהמהפכה המחשבתית נגזרות מעשיות היא </a:t>
            </a:r>
            <a:r>
              <a:rPr lang="he-IL" sz="700" dirty="0" err="1">
                <a:solidFill>
                  <a:srgbClr val="5E4D36"/>
                </a:solidFill>
                <a:latin typeface="Levenim MT" panose="02010502060101010101" pitchFamily="2" charset="-79"/>
                <a:cs typeface="Levenim MT" panose="02010502060101010101" pitchFamily="2" charset="-79"/>
              </a:rPr>
              <a:t>יוכלת</a:t>
            </a:r>
            <a:r>
              <a:rPr lang="he-IL" sz="700" dirty="0">
                <a:solidFill>
                  <a:srgbClr val="5E4D36"/>
                </a:solidFill>
                <a:latin typeface="Levenim MT" panose="02010502060101010101" pitchFamily="2" charset="-79"/>
                <a:cs typeface="Levenim MT" panose="02010502060101010101" pitchFamily="2" charset="-79"/>
              </a:rPr>
              <a:t> עוד יותר מורכבת.</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חבורת המהפכנים של השומר ההיסטורי מלמדים אותנו פרק במהפכנות שכזו. </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ואנחנו בוא ננסה לחשוב פתוח, לראות אם צצות מפות חדשות שיכולות להבהיר לנו קצת את המציאות המורכבת שלנו כאן בארץ. בוא ננסה לצאת מהתבניות שסביבן אנחנו מסתובבים כבר כמה דורות וחשים ששם לא יהיה פתרון. ובכלל ננסה להיות מודעים ואמיצים ופתוחים לשינויים נדרשים. </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חבורת הכותבים – </a:t>
            </a:r>
            <a:r>
              <a:rPr lang="he-IL" sz="600" smtClean="0">
                <a:solidFill>
                  <a:srgbClr val="5E4D36"/>
                </a:solidFill>
                <a:latin typeface="Levenim MT" panose="02010502060101010101" pitchFamily="2" charset="-79"/>
                <a:cs typeface="Levenim MT" panose="02010502060101010101" pitchFamily="2" charset="-79"/>
              </a:rPr>
              <a:t>השומר החד</a:t>
            </a:r>
            <a:endParaRPr lang="he-IL" sz="600" dirty="0">
              <a:solidFill>
                <a:srgbClr val="5E4D36"/>
              </a:solidFill>
              <a:latin typeface="Levenim MT" panose="02010502060101010101" pitchFamily="2" charset="-79"/>
              <a:cs typeface="Levenim MT" panose="02010502060101010101" pitchFamily="2" charset="-79"/>
            </a:endParaRPr>
          </a:p>
        </p:txBody>
      </p:sp>
      <p:pic>
        <p:nvPicPr>
          <p:cNvPr id="2" name="מציין מיקום של תמונה 1"/>
          <p:cNvPicPr>
            <a:picLocks noGrp="1" noChangeAspect="1"/>
          </p:cNvPicPr>
          <p:nvPr>
            <p:ph type="pic" sz="quarter" idx="15"/>
          </p:nvPr>
        </p:nvPicPr>
        <p:blipFill>
          <a:blip r:embed="rId2" cstate="print">
            <a:extLst>
              <a:ext uri="{28A0092B-C50C-407E-A947-70E740481C1C}">
                <a14:useLocalDpi xmlns:a14="http://schemas.microsoft.com/office/drawing/2010/main" xmlns="" val="0"/>
              </a:ext>
            </a:extLst>
          </a:blip>
          <a:srcRect l="14601" r="14601"/>
          <a:stretch>
            <a:fillRect/>
          </a:stretch>
        </p:blipFill>
        <p:spPr>
          <a:xfrm>
            <a:off x="6682739" y="4574816"/>
            <a:ext cx="1844675" cy="1725613"/>
          </a:xfrm>
        </p:spPr>
      </p:pic>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למחרת </a:t>
            </a:r>
            <a:r>
              <a:rPr lang="he-IL" sz="1000" dirty="0">
                <a:solidFill>
                  <a:srgbClr val="5E4D36"/>
                </a:solidFill>
                <a:latin typeface="Levenim MT" panose="02010502060101010101" pitchFamily="2" charset="-79"/>
                <a:cs typeface="Levenim MT" panose="02010502060101010101" pitchFamily="2" charset="-79"/>
              </a:rPr>
              <a:t>סולק השומר הערבי וצבי בקר בא במקומו – הראשון לכיבוש השמירה העברית.</a:t>
            </a:r>
          </a:p>
          <a:p>
            <a:pPr lvl="0" algn="just">
              <a:lnSpc>
                <a:spcPct val="150000"/>
              </a:lnSpc>
            </a:pPr>
            <a:r>
              <a:rPr lang="he-IL" sz="1000" dirty="0">
                <a:solidFill>
                  <a:srgbClr val="5E4D36"/>
                </a:solidFill>
                <a:latin typeface="Levenim MT" panose="02010502060101010101" pitchFamily="2" charset="-79"/>
                <a:cs typeface="Levenim MT" panose="02010502060101010101" pitchFamily="2" charset="-79"/>
              </a:rPr>
              <a:t>חששנו להתנפלות-נקמה מצד </a:t>
            </a:r>
            <a:r>
              <a:rPr lang="he-IL" sz="1000" dirty="0" err="1">
                <a:solidFill>
                  <a:srgbClr val="5E4D36"/>
                </a:solidFill>
                <a:latin typeface="Levenim MT" panose="02010502060101010101" pitchFamily="2" charset="-79"/>
                <a:cs typeface="Levenim MT" panose="02010502060101010101" pitchFamily="2" charset="-79"/>
              </a:rPr>
              <a:t>הצ'רקסים</a:t>
            </a:r>
            <a:r>
              <a:rPr lang="he-IL" sz="1000" dirty="0">
                <a:solidFill>
                  <a:srgbClr val="5E4D36"/>
                </a:solidFill>
                <a:latin typeface="Levenim MT" panose="02010502060101010101" pitchFamily="2" charset="-79"/>
                <a:cs typeface="Levenim MT" panose="02010502060101010101" pitchFamily="2" charset="-79"/>
              </a:rPr>
              <a:t>. כל הלילה ישבנו ערים מוכנים לבוא לעזרת השומר. </a:t>
            </a:r>
          </a:p>
          <a:p>
            <a:pPr lvl="0" algn="just">
              <a:lnSpc>
                <a:spcPct val="150000"/>
              </a:lnSpc>
            </a:pPr>
            <a:r>
              <a:rPr lang="he-IL" sz="1000" dirty="0">
                <a:solidFill>
                  <a:srgbClr val="5E4D36"/>
                </a:solidFill>
                <a:latin typeface="Levenim MT" panose="02010502060101010101" pitchFamily="2" charset="-79"/>
                <a:cs typeface="Levenim MT" panose="02010502060101010101" pitchFamily="2" charset="-79"/>
              </a:rPr>
              <a:t>פתאום נשמעו יריות.</a:t>
            </a:r>
          </a:p>
          <a:p>
            <a:pPr lvl="0" algn="just">
              <a:lnSpc>
                <a:spcPct val="150000"/>
              </a:lnSpc>
            </a:pPr>
            <a:r>
              <a:rPr lang="he-IL" sz="1000" dirty="0">
                <a:solidFill>
                  <a:srgbClr val="5E4D36"/>
                </a:solidFill>
                <a:latin typeface="Levenim MT" panose="02010502060101010101" pitchFamily="2" charset="-79"/>
                <a:cs typeface="Levenim MT" panose="02010502060101010101" pitchFamily="2" charset="-79"/>
              </a:rPr>
              <a:t>מיהרנו החוצה. חלק רץ לעבר השומר וחלק – אל ההר, להדוף את התוקפים. אתנו היו גם אסתר בקר ומניה שוחט. מאחורי שיח אחד קפצו שני ערבים, המטירו על מניה, </a:t>
            </a:r>
            <a:r>
              <a:rPr lang="he-IL" sz="1000" dirty="0" err="1">
                <a:solidFill>
                  <a:srgbClr val="5E4D36"/>
                </a:solidFill>
                <a:latin typeface="Levenim MT" panose="02010502060101010101" pitchFamily="2" charset="-79"/>
                <a:cs typeface="Levenim MT" panose="02010502060101010101" pitchFamily="2" charset="-79"/>
              </a:rPr>
              <a:t>שהיתה</a:t>
            </a:r>
            <a:r>
              <a:rPr lang="he-IL" sz="1000" dirty="0">
                <a:solidFill>
                  <a:srgbClr val="5E4D36"/>
                </a:solidFill>
                <a:latin typeface="Levenim MT" panose="02010502060101010101" pitchFamily="2" charset="-79"/>
                <a:cs typeface="Levenim MT" panose="02010502060101010101" pitchFamily="2" charset="-79"/>
              </a:rPr>
              <a:t> קצרת-ראות, מכות אחדות באלה וברחו. השומר, צבי בקר, נמצא באותה שעה </a:t>
            </a:r>
            <a:r>
              <a:rPr lang="he-IL" sz="1000" dirty="0" err="1">
                <a:solidFill>
                  <a:srgbClr val="5E4D36"/>
                </a:solidFill>
                <a:latin typeface="Levenim MT" panose="02010502060101010101" pitchFamily="2" charset="-79"/>
                <a:cs typeface="Levenim MT" panose="02010502060101010101" pitchFamily="2" charset="-79"/>
              </a:rPr>
              <a:t>כמאתים</a:t>
            </a:r>
            <a:r>
              <a:rPr lang="he-IL" sz="1000" dirty="0">
                <a:solidFill>
                  <a:srgbClr val="5E4D36"/>
                </a:solidFill>
                <a:latin typeface="Levenim MT" panose="02010502060101010101" pitchFamily="2" charset="-79"/>
                <a:cs typeface="Levenim MT" panose="02010502060101010101" pitchFamily="2" charset="-79"/>
              </a:rPr>
              <a:t> מטר מן </a:t>
            </a:r>
            <a:r>
              <a:rPr lang="he-IL" sz="1000" dirty="0" err="1">
                <a:solidFill>
                  <a:srgbClr val="5E4D36"/>
                </a:solidFill>
                <a:latin typeface="Levenim MT" panose="02010502060101010101" pitchFamily="2" charset="-79"/>
                <a:cs typeface="Levenim MT" panose="02010502060101010101" pitchFamily="2" charset="-79"/>
              </a:rPr>
              <a:t>החוה</a:t>
            </a:r>
            <a:r>
              <a:rPr lang="he-IL" sz="1000" dirty="0">
                <a:solidFill>
                  <a:srgbClr val="5E4D36"/>
                </a:solidFill>
                <a:latin typeface="Levenim MT" panose="02010502060101010101" pitchFamily="2" charset="-79"/>
                <a:cs typeface="Levenim MT" panose="02010502060101010101" pitchFamily="2" charset="-79"/>
              </a:rPr>
              <a:t>. הערבים התקרבו אליו חרש וירו בו מחמישה רובים.</a:t>
            </a:r>
          </a:p>
          <a:p>
            <a:pPr lvl="0" algn="just">
              <a:lnSpc>
                <a:spcPct val="150000"/>
              </a:lnSpc>
            </a:pPr>
            <a:r>
              <a:rPr lang="he-IL" sz="1000" dirty="0">
                <a:solidFill>
                  <a:srgbClr val="5E4D36"/>
                </a:solidFill>
                <a:latin typeface="Levenim MT" panose="02010502060101010101" pitchFamily="2" charset="-79"/>
                <a:cs typeface="Levenim MT" panose="02010502060101010101" pitchFamily="2" charset="-79"/>
              </a:rPr>
              <a:t>רוביהם היו מטיפוס ישן, שהיה צורך לטעון אותו אחרי כל </a:t>
            </a:r>
            <a:r>
              <a:rPr lang="he-IL" sz="1000" dirty="0" err="1">
                <a:solidFill>
                  <a:srgbClr val="5E4D36"/>
                </a:solidFill>
                <a:latin typeface="Levenim MT" panose="02010502060101010101" pitchFamily="2" charset="-79"/>
                <a:cs typeface="Levenim MT" panose="02010502060101010101" pitchFamily="2" charset="-79"/>
              </a:rPr>
              <a:t>יריה</a:t>
            </a:r>
            <a:r>
              <a:rPr lang="he-IL" sz="1000" dirty="0">
                <a:solidFill>
                  <a:srgbClr val="5E4D36"/>
                </a:solidFill>
                <a:latin typeface="Levenim MT" panose="02010502060101010101" pitchFamily="2" charset="-79"/>
                <a:cs typeface="Levenim MT" panose="02010502060101010101" pitchFamily="2" charset="-79"/>
              </a:rPr>
              <a:t> </a:t>
            </a:r>
            <a:r>
              <a:rPr lang="he-IL" sz="1000" dirty="0" err="1">
                <a:solidFill>
                  <a:srgbClr val="5E4D36"/>
                </a:solidFill>
                <a:latin typeface="Levenim MT" panose="02010502060101010101" pitchFamily="2" charset="-79"/>
                <a:cs typeface="Levenim MT" panose="02010502060101010101" pitchFamily="2" charset="-79"/>
              </a:rPr>
              <a:t>ויריה</a:t>
            </a:r>
            <a:r>
              <a:rPr lang="he-IL" sz="1000" dirty="0">
                <a:solidFill>
                  <a:srgbClr val="5E4D36"/>
                </a:solidFill>
                <a:latin typeface="Levenim MT" panose="02010502060101010101" pitchFamily="2" charset="-79"/>
                <a:cs typeface="Levenim MT" panose="02010502060101010101" pitchFamily="2" charset="-79"/>
              </a:rPr>
              <a:t>. צבי לא איבד את קור רוחו וירה בתוקפים ברובה ובאקדח.</a:t>
            </a:r>
          </a:p>
          <a:p>
            <a:pPr lvl="0" algn="just">
              <a:lnSpc>
                <a:spcPct val="150000"/>
              </a:lnSpc>
            </a:pPr>
            <a:r>
              <a:rPr lang="he-IL" sz="1000" dirty="0" err="1">
                <a:solidFill>
                  <a:srgbClr val="5E4D36"/>
                </a:solidFill>
                <a:latin typeface="Levenim MT" panose="02010502060101010101" pitchFamily="2" charset="-79"/>
                <a:cs typeface="Levenim MT" panose="02010502060101010101" pitchFamily="2" charset="-79"/>
              </a:rPr>
              <a:t>בינתים</a:t>
            </a:r>
            <a:r>
              <a:rPr lang="he-IL" sz="1000" dirty="0">
                <a:solidFill>
                  <a:srgbClr val="5E4D36"/>
                </a:solidFill>
                <a:latin typeface="Levenim MT" panose="02010502060101010101" pitchFamily="2" charset="-79"/>
                <a:cs typeface="Levenim MT" panose="02010502060101010101" pitchFamily="2" charset="-79"/>
              </a:rPr>
              <a:t> חשנו לעזרתו – והתוקפים נמלטו על נפשם. </a:t>
            </a:r>
          </a:p>
          <a:p>
            <a:pPr lvl="0">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lvl="0"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לפנות בוקר פרקי יומן – אלכסנדר זייד</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2727</TotalTime>
  <Words>751</Words>
  <Application>Microsoft Office PowerPoint</Application>
  <PresentationFormat>A4 Paper (210x297 mm)‎</PresentationFormat>
  <Paragraphs>32</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שינוי תודעה – משימה קשה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59</cp:revision>
  <cp:lastPrinted>2016-01-02T09:56:53Z</cp:lastPrinted>
  <dcterms:created xsi:type="dcterms:W3CDTF">2016-01-01T12:13:36Z</dcterms:created>
  <dcterms:modified xsi:type="dcterms:W3CDTF">2018-07-11T10:22:05Z</dcterms:modified>
</cp:coreProperties>
</file>