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tl="1" saveSubsetFonts="1">
  <p:sldMasterIdLst>
    <p:sldMasterId id="2147483648" r:id="rId1"/>
  </p:sldMasterIdLst>
  <p:notesMasterIdLst>
    <p:notesMasterId r:id="rId4"/>
  </p:notesMasterIdLst>
  <p:sldIdLst>
    <p:sldId id="256" r:id="rId2"/>
    <p:sldId id="257" r:id="rId3"/>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49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עליונה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he-IL"/>
          </a:p>
        </p:txBody>
      </p:sp>
      <p:sp>
        <p:nvSpPr>
          <p:cNvPr id="3" name="מציין מיקום של תאריך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6B0F7F4E-1A87-4305-B242-26E48805DE80}" type="datetimeFigureOut">
              <a:rPr lang="he-IL" smtClean="0"/>
              <a:t>ג'/אייר/תשע"ה</a:t>
            </a:fld>
            <a:endParaRPr lang="he-IL"/>
          </a:p>
        </p:txBody>
      </p:sp>
      <p:sp>
        <p:nvSpPr>
          <p:cNvPr id="4" name="מציין מיקום של תמונת שקופית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he-IL"/>
          </a:p>
        </p:txBody>
      </p:sp>
      <p:sp>
        <p:nvSpPr>
          <p:cNvPr id="5" name="מציין מיקום של הערות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6" name="מציין מיקום של כותרת תחתונה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he-IL"/>
          </a:p>
        </p:txBody>
      </p:sp>
      <p:sp>
        <p:nvSpPr>
          <p:cNvPr id="7" name="מציין מיקום של מספר שקופית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5E9B9A1-ECF2-4E2A-8A5E-D2AB67C7F86D}" type="slidenum">
              <a:rPr lang="he-IL" smtClean="0"/>
              <a:t>‹#›</a:t>
            </a:fld>
            <a:endParaRPr lang="he-IL"/>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95A3952B-4740-4D8F-8931-BCAF8F2A01F6}" type="datetime8">
              <a:rPr lang="he-IL" smtClean="0"/>
              <a:t>22 אפריל 15</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8A755295-2259-4DE1-8974-143105705408}" type="datetime8">
              <a:rPr lang="he-IL" smtClean="0"/>
              <a:t>22 אפריל 15</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040224AA-FDAD-4C41-BD1C-A7F19A7020D0}" type="datetime8">
              <a:rPr lang="he-IL" smtClean="0"/>
              <a:t>22 אפריל 15</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487F9F19-9B8D-49DD-B1EF-3B13638F3A5B}" type="datetime8">
              <a:rPr lang="he-IL" smtClean="0"/>
              <a:t>22 אפריל 15</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20F53E3D-7B5E-429B-93B8-389C66A8D6F7}" type="datetime8">
              <a:rPr lang="he-IL" smtClean="0"/>
              <a:t>22 אפריל 15</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928DD228-817B-4B3A-9191-ED42F47E2B5C}" type="datetime8">
              <a:rPr lang="he-IL" smtClean="0"/>
              <a:t>22 אפריל 15</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03EA413-717F-47AD-8883-A8988ABBB741}" type="datetime8">
              <a:rPr lang="he-IL" smtClean="0"/>
              <a:t>22 אפריל 15</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CF8F94B-41F1-44C8-BB1E-E36DD4077680}" type="datetime8">
              <a:rPr lang="he-IL" smtClean="0"/>
              <a:t>22 אפריל 15</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DD079F5E-06A9-47FB-A280-E5FF810B47D0}" type="datetime8">
              <a:rPr lang="he-IL" smtClean="0"/>
              <a:t>22 אפריל 15</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3DE6EC03-8770-4764-AC35-0970A42F9C13}" type="datetime8">
              <a:rPr lang="he-IL" smtClean="0"/>
              <a:t>22 אפריל 15</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12559A7-0C8D-4DF6-BA1E-24F1F004F9AE}" type="datetime8">
              <a:rPr lang="he-IL" smtClean="0"/>
              <a:t>22 אפריל 15</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F437723C-36B3-46C1-983C-1E7B4AB687BE}" type="slidenum">
              <a:rPr lang="he-IL" smtClean="0"/>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8A95F25-2D9F-49B8-8D42-549AC1F97E2A}" type="datetime8">
              <a:rPr lang="he-IL" smtClean="0"/>
              <a:t>22 אפריל 15</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F437723C-36B3-46C1-983C-1E7B4AB687BE}" type="slidenum">
              <a:rPr lang="he-IL" smtClean="0"/>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1" name="Text Box 7"/>
          <p:cNvSpPr txBox="1">
            <a:spLocks noChangeArrowheads="1"/>
          </p:cNvSpPr>
          <p:nvPr/>
        </p:nvSpPr>
        <p:spPr bwMode="auto">
          <a:xfrm>
            <a:off x="2339752" y="923156"/>
            <a:ext cx="6617965" cy="3049553"/>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r" defTabSz="914400" rtl="1" eaLnBrk="1" fontAlgn="base" latinLnBrk="0" hangingPunct="1">
              <a:lnSpc>
                <a:spcPct val="100000"/>
              </a:lnSpc>
              <a:spcBef>
                <a:spcPts val="500"/>
              </a:spcBef>
              <a:spcAft>
                <a:spcPts val="500"/>
              </a:spcAft>
              <a:buClrTx/>
              <a:buSzTx/>
              <a:buFontTx/>
              <a:buNone/>
              <a:tabLst/>
            </a:pPr>
            <a:r>
              <a:rPr kumimoji="0" lang="he-IL" sz="1400" b="1" i="0" u="none" strike="noStrike" cap="none" normalizeH="0" baseline="0" dirty="0" smtClean="0">
                <a:ln>
                  <a:noFill/>
                </a:ln>
                <a:solidFill>
                  <a:srgbClr val="222222"/>
                </a:solidFill>
                <a:effectLst/>
                <a:latin typeface="David" pitchFamily="34" charset="-79"/>
                <a:ea typeface="Arial" pitchFamily="34" charset="0"/>
                <a:cs typeface="David" pitchFamily="34" charset="-79"/>
              </a:rPr>
              <a:t>פירוש </a:t>
            </a:r>
            <a:r>
              <a:rPr kumimoji="0" lang="he-IL" sz="1400" b="1" i="0" u="none" strike="noStrike" cap="none" normalizeH="0" baseline="0" dirty="0" err="1" smtClean="0">
                <a:ln>
                  <a:noFill/>
                </a:ln>
                <a:solidFill>
                  <a:srgbClr val="222222"/>
                </a:solidFill>
                <a:effectLst/>
                <a:latin typeface="David" pitchFamily="34" charset="-79"/>
                <a:ea typeface="Arial" pitchFamily="34" charset="0"/>
                <a:cs typeface="David" pitchFamily="34" charset="-79"/>
              </a:rPr>
              <a:t>החת"ם</a:t>
            </a:r>
            <a:r>
              <a:rPr kumimoji="0" lang="he-IL" sz="1400" b="1" i="0" u="none" strike="noStrike" cap="none" normalizeH="0" baseline="0" dirty="0" smtClean="0">
                <a:ln>
                  <a:noFill/>
                </a:ln>
                <a:solidFill>
                  <a:srgbClr val="222222"/>
                </a:solidFill>
                <a:effectLst/>
                <a:latin typeface="David" pitchFamily="34" charset="-79"/>
                <a:ea typeface="Arial" pitchFamily="34" charset="0"/>
                <a:cs typeface="David" pitchFamily="34" charset="-79"/>
              </a:rPr>
              <a:t> סופר לפסוק: "ויתרון ארץ בכל היא, מלך לשדה נעבד" </a:t>
            </a:r>
            <a:r>
              <a:rPr kumimoji="0" lang="he-IL" sz="1200" b="1" i="0" u="none" strike="noStrike" cap="none" normalizeH="0" baseline="0" dirty="0" smtClean="0">
                <a:ln>
                  <a:noFill/>
                </a:ln>
                <a:solidFill>
                  <a:srgbClr val="222222"/>
                </a:solidFill>
                <a:effectLst/>
                <a:latin typeface="David" pitchFamily="34" charset="-79"/>
                <a:ea typeface="Arial" pitchFamily="34" charset="0"/>
                <a:cs typeface="David" pitchFamily="34" charset="-79"/>
              </a:rPr>
              <a:t>(קהלת ד,י')</a:t>
            </a:r>
            <a:endParaRPr kumimoji="0" lang="en-US" sz="1200" b="1" i="0" u="none" strike="noStrike" cap="none" normalizeH="0" baseline="0" dirty="0" smtClean="0">
              <a:ln>
                <a:noFill/>
              </a:ln>
              <a:solidFill>
                <a:srgbClr val="222222"/>
              </a:solidFill>
              <a:effectLst/>
              <a:latin typeface="David" pitchFamily="34" charset="-79"/>
              <a:ea typeface="Arial" pitchFamily="34"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ואתה דע לך כי "יתרון ארץ בכל היא" ושדה הנזכר, היינו כדור הארץ בכללו, הארץ וכל אשר עליה הימים וכל אשר בהם, והאדם המושל בכל הוא בעל הארץ והשדה, זורע וחורש וקוצר ונוטע ומגדל ותולש, גוזז, טווה ורוקם, והיינו הארץ וישובה. </a:t>
            </a:r>
            <a:r>
              <a:rPr kumimoji="0" lang="he-IL" sz="11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a:t>
            </a: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והם עיקרי הארץ ואילולא הם אין עולם.</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ואחריהם וקרוב ממש להם כמוהם כל בעלי המלאכות, המתקנים כלים לחרוש ולזרוע, לגזוז ולטוות, או המתקנים המאכלים והמלבושים. ובאלה נתיישבה הארץ ולא צריך יותר.</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ואחריהם ופחותים מהם, והמדומה שגדולים, הם השלוחים המכונים סוחרים, והוא כי מי שצריך לאכול היה צריך לשלוח כמה שלוחים להביא לו המאכלים ממקומם, </a:t>
            </a:r>
            <a:r>
              <a:rPr kumimoji="0" lang="he-IL" sz="11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a:t>
            </a: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 והמה אינם יודעים לא לזרוע ולא לחרוש, לא לטוות</a:t>
            </a:r>
            <a:r>
              <a:rPr kumimoji="0" lang="he-IL" sz="11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 ולא לארוג... </a:t>
            </a: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והם הפחותים, ונחשבים גדולים וחשובים.</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ואחריהם והפחותים מהם, שליח </a:t>
            </a:r>
            <a:r>
              <a:rPr kumimoji="0" lang="he-IL" sz="1200" b="0" i="0" u="none" strike="noStrike" cap="none" normalizeH="0" baseline="0" dirty="0" err="1" smtClean="0">
                <a:ln>
                  <a:noFill/>
                </a:ln>
                <a:solidFill>
                  <a:srgbClr val="222222"/>
                </a:solidFill>
                <a:effectLst/>
                <a:latin typeface="David" pitchFamily="34" charset="-79"/>
                <a:ea typeface="Arial" pitchFamily="34" charset="0"/>
                <a:cs typeface="David" pitchFamily="34" charset="-79"/>
              </a:rPr>
              <a:t>שליח</a:t>
            </a: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 הם השולחנים המכונים 'בנקיעה', שאפילו סחורות הסוחרים אינם מבינים, אלא הם שלוחי הסוחרים להמציא להם מעות, או להמציא מעות שלהם לרחוקים מעבר לים כידוע, והם </a:t>
            </a:r>
            <a:r>
              <a:rPr kumimoji="0" lang="he-IL" sz="1200" b="0" i="0" u="none" strike="noStrike" cap="none" normalizeH="0" baseline="0" dirty="0" err="1" smtClean="0">
                <a:ln>
                  <a:noFill/>
                </a:ln>
                <a:solidFill>
                  <a:srgbClr val="222222"/>
                </a:solidFill>
                <a:effectLst/>
                <a:latin typeface="David" pitchFamily="34" charset="-79"/>
                <a:ea typeface="Arial" pitchFamily="34" charset="0"/>
                <a:cs typeface="David" pitchFamily="34" charset="-79"/>
              </a:rPr>
              <a:t>פחותי–פחותים</a:t>
            </a: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 בישוב העולם ונחשבים גדולי-גדולים בעולם.</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והמלך המושל בגבורתו עולם ומשגיח על כל הנ"ל, צרכיו מרובים לפרנס מיני שרים וחייליהם, וצרכי ביתו וכבודו כי רב, ומאין יבוא כל זה ... סוף כל סוף יתרון הארץ בכל הוא ומלך לשדה נעבד.</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dirty="0" smtClean="0">
              <a:ln>
                <a:noFill/>
              </a:ln>
              <a:solidFill>
                <a:schemeClr val="tx1"/>
              </a:solidFill>
              <a:effectLst/>
              <a:latin typeface="David" pitchFamily="34" charset="-79"/>
              <a:cs typeface="David" pitchFamily="34" charset="-79"/>
            </a:endParaRPr>
          </a:p>
        </p:txBody>
      </p:sp>
      <p:sp>
        <p:nvSpPr>
          <p:cNvPr id="11" name="Text Box 2"/>
          <p:cNvSpPr txBox="1">
            <a:spLocks noChangeArrowheads="1"/>
          </p:cNvSpPr>
          <p:nvPr/>
        </p:nvSpPr>
        <p:spPr bwMode="auto">
          <a:xfrm>
            <a:off x="251521" y="3573016"/>
            <a:ext cx="3024336" cy="319061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ts val="1000"/>
              </a:spcAft>
              <a:buClrTx/>
              <a:buSzTx/>
              <a:buFontTx/>
              <a:buNone/>
              <a:tabLst/>
            </a:pPr>
            <a:endPar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endParaRPr>
          </a:p>
          <a:p>
            <a:pPr marL="0" marR="0" lvl="0" indent="0" algn="just" defTabSz="914400" rtl="1" eaLnBrk="1" fontAlgn="base" latinLnBrk="0" hangingPunct="1">
              <a:lnSpc>
                <a:spcPct val="100000"/>
              </a:lnSpc>
              <a:spcBef>
                <a:spcPct val="0"/>
              </a:spcBef>
              <a:spcAft>
                <a:spcPts val="100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"אין לנו כל יסוד להתחרט על שריתקנו כוחות להגן על כל נקודה ונקודה. יותר מששמרנו על הנקודות שמרו הנקודות עלינו. חלקם של הישובים במלחמת המגן שלנו קשה להעריך. עמידת גוש עציון, התגוננות יחיעם וטירת צבי... מבחנם של משקי הנגב- לא הכזיבו. </a:t>
            </a:r>
          </a:p>
          <a:p>
            <a:pPr marL="0" marR="0" lvl="0" indent="0" algn="just" defTabSz="914400" rtl="1" eaLnBrk="1" fontAlgn="base" latinLnBrk="0" hangingPunct="1">
              <a:lnSpc>
                <a:spcPct val="100000"/>
              </a:lnSpc>
              <a:spcBef>
                <a:spcPct val="0"/>
              </a:spcBef>
              <a:spcAft>
                <a:spcPts val="100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גדול החוב שהישוב חייב למשקים אלה- ותפקידם טרם נסתיים... ביצורי אבן תועלתם מפוקפקת. אבל אין כחומה החיה של אנשים כשהם מצוידים בחומר וברוח...מדינת ישראל תתבסס על הכוח החי של אנשיה- בכוח זה תלוי גם בניינה גם בטחונה."</a:t>
            </a:r>
          </a:p>
          <a:p>
            <a:pPr marL="0" marR="0" lvl="0" indent="0" algn="just" defTabSz="914400" rtl="1" eaLnBrk="1" fontAlgn="base" latinLnBrk="0" hangingPunct="1">
              <a:lnSpc>
                <a:spcPct val="100000"/>
              </a:lnSpc>
              <a:spcBef>
                <a:spcPct val="0"/>
              </a:spcBef>
              <a:spcAft>
                <a:spcPts val="1000"/>
              </a:spcAft>
              <a:buClrTx/>
              <a:buSzTx/>
              <a:buFontTx/>
              <a:buNone/>
              <a:tabLst/>
            </a:pP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(דוד בן </a:t>
            </a:r>
            <a:r>
              <a:rPr kumimoji="0" lang="he-IL" sz="1200" b="0" i="0" u="none" strike="noStrike" cap="none" normalizeH="0" baseline="0" dirty="0" err="1" smtClean="0">
                <a:ln>
                  <a:noFill/>
                </a:ln>
                <a:solidFill>
                  <a:srgbClr val="222222"/>
                </a:solidFill>
                <a:effectLst/>
                <a:latin typeface="David" pitchFamily="34" charset="-79"/>
                <a:ea typeface="Arial" pitchFamily="34" charset="0"/>
                <a:cs typeface="David" pitchFamily="34" charset="-79"/>
              </a:rPr>
              <a:t>גוריון</a:t>
            </a: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 יחוד ויעוד </a:t>
            </a:r>
            <a:r>
              <a:rPr kumimoji="0" lang="he-IL" sz="1200" b="0" i="0" u="none" strike="noStrike" cap="none" normalizeH="0" baseline="0" dirty="0" err="1" smtClean="0">
                <a:ln>
                  <a:noFill/>
                </a:ln>
                <a:solidFill>
                  <a:srgbClr val="222222"/>
                </a:solidFill>
                <a:effectLst/>
                <a:latin typeface="David" pitchFamily="34" charset="-79"/>
                <a:ea typeface="Arial" pitchFamily="34" charset="0"/>
                <a:cs typeface="David" pitchFamily="34" charset="-79"/>
              </a:rPr>
              <a:t>עמ'31-32</a:t>
            </a:r>
            <a:r>
              <a:rPr kumimoji="0" lang="he-IL" sz="1200" b="0" i="0" u="none" strike="noStrike" cap="none" normalizeH="0" baseline="0" dirty="0" smtClean="0">
                <a:ln>
                  <a:noFill/>
                </a:ln>
                <a:solidFill>
                  <a:srgbClr val="222222"/>
                </a:solidFill>
                <a:effectLst/>
                <a:latin typeface="David" pitchFamily="34" charset="-79"/>
                <a:ea typeface="Arial" pitchFamily="34" charset="0"/>
                <a:cs typeface="David" pitchFamily="34" charset="-79"/>
              </a:rPr>
              <a:t>)</a:t>
            </a: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he-IL" sz="1200" b="0" i="0" u="none" strike="noStrike" cap="none" normalizeH="0" baseline="0" dirty="0" smtClean="0">
              <a:ln>
                <a:noFill/>
              </a:ln>
              <a:solidFill>
                <a:schemeClr val="tx1"/>
              </a:solidFill>
              <a:effectLst/>
              <a:latin typeface="David" pitchFamily="34" charset="-79"/>
              <a:cs typeface="David" pitchFamily="34" charset="-79"/>
            </a:endParaRPr>
          </a:p>
        </p:txBody>
      </p:sp>
      <p:pic>
        <p:nvPicPr>
          <p:cNvPr id="1032" name="תמונה 7" descr="C:\Users\shaike shoham\AppData\Local\Microsoft\Windows\INetCache\Content.Word\לוגו JPG יום העצמאות.jpg"/>
          <p:cNvPicPr>
            <a:picLocks noChangeAspect="1" noChangeArrowheads="1"/>
          </p:cNvPicPr>
          <p:nvPr/>
        </p:nvPicPr>
        <p:blipFill>
          <a:blip r:embed="rId2" cstate="print"/>
          <a:srcRect/>
          <a:stretch>
            <a:fillRect/>
          </a:stretch>
        </p:blipFill>
        <p:spPr bwMode="auto">
          <a:xfrm>
            <a:off x="247303" y="40407"/>
            <a:ext cx="1876425" cy="1876425"/>
          </a:xfrm>
          <a:prstGeom prst="rect">
            <a:avLst/>
          </a:prstGeom>
          <a:noFill/>
          <a:ln w="9525">
            <a:noFill/>
            <a:miter lim="800000"/>
            <a:headEnd/>
            <a:tailEnd/>
          </a:ln>
        </p:spPr>
      </p:pic>
      <p:sp>
        <p:nvSpPr>
          <p:cNvPr id="1033" name="Rectangle 9"/>
          <p:cNvSpPr>
            <a:spLocks noChangeArrowheads="1"/>
          </p:cNvSpPr>
          <p:nvPr/>
        </p:nvSpPr>
        <p:spPr bwMode="auto">
          <a:xfrm>
            <a:off x="3610757" y="395372"/>
            <a:ext cx="361509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he-IL" u="sng" strike="noStrike" cap="none" normalizeH="0" baseline="0" dirty="0" smtClean="0">
                <a:ln>
                  <a:noFill/>
                </a:ln>
                <a:solidFill>
                  <a:schemeClr val="tx1"/>
                </a:solidFill>
                <a:latin typeface="David" pitchFamily="34" charset="-79"/>
                <a:cs typeface="David" pitchFamily="34" charset="-79"/>
              </a:rPr>
              <a:t>67 לעצמאות ישראל</a:t>
            </a:r>
            <a:r>
              <a:rPr kumimoji="0" lang="he-IL" u="sng" strike="noStrike" cap="none" normalizeH="0" dirty="0" smtClean="0">
                <a:ln>
                  <a:noFill/>
                </a:ln>
                <a:solidFill>
                  <a:schemeClr val="tx1"/>
                </a:solidFill>
                <a:latin typeface="David" pitchFamily="34" charset="-79"/>
                <a:cs typeface="David" pitchFamily="34" charset="-79"/>
              </a:rPr>
              <a:t> - </a:t>
            </a:r>
            <a:r>
              <a:rPr kumimoji="0" lang="he-IL" u="sng" strike="noStrike" cap="none" normalizeH="0" baseline="0" dirty="0" smtClean="0">
                <a:ln>
                  <a:noFill/>
                </a:ln>
                <a:solidFill>
                  <a:schemeClr val="tx1"/>
                </a:solidFill>
                <a:latin typeface="David" pitchFamily="34" charset="-79"/>
                <a:cs typeface="David" pitchFamily="34" charset="-79"/>
              </a:rPr>
              <a:t>לימוד משותף</a:t>
            </a:r>
          </a:p>
        </p:txBody>
      </p:sp>
      <p:sp>
        <p:nvSpPr>
          <p:cNvPr id="14" name="Text Box 2"/>
          <p:cNvSpPr txBox="1">
            <a:spLocks noChangeArrowheads="1"/>
          </p:cNvSpPr>
          <p:nvPr/>
        </p:nvSpPr>
        <p:spPr bwMode="auto">
          <a:xfrm>
            <a:off x="3563888" y="4293096"/>
            <a:ext cx="4752528" cy="230832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lvl="0"/>
            <a:r>
              <a:rPr lang="he-IL" sz="1200" u="sng" dirty="0" smtClean="0">
                <a:latin typeface="David" pitchFamily="34" charset="-79"/>
                <a:cs typeface="David" pitchFamily="34" charset="-79"/>
              </a:rPr>
              <a:t>שאלות לדיון </a:t>
            </a:r>
            <a:r>
              <a:rPr lang="he-IL" sz="1200" u="sng" dirty="0" err="1" smtClean="0">
                <a:latin typeface="David" pitchFamily="34" charset="-79"/>
                <a:cs typeface="David" pitchFamily="34" charset="-79"/>
              </a:rPr>
              <a:t>ןמחשבה</a:t>
            </a:r>
            <a:r>
              <a:rPr lang="he-IL" sz="1200" u="sng" dirty="0" smtClean="0">
                <a:latin typeface="David" pitchFamily="34" charset="-79"/>
                <a:cs typeface="David" pitchFamily="34" charset="-79"/>
              </a:rPr>
              <a:t> – </a:t>
            </a:r>
          </a:p>
          <a:p>
            <a:pPr lvl="0"/>
            <a:endParaRPr lang="he-IL" sz="1200" b="1" dirty="0" smtClean="0">
              <a:latin typeface="David" pitchFamily="34" charset="-79"/>
              <a:cs typeface="David" pitchFamily="34" charset="-79"/>
            </a:endParaRPr>
          </a:p>
          <a:p>
            <a:pPr lvl="0"/>
            <a:r>
              <a:rPr lang="he-IL" sz="1200" b="1" dirty="0" smtClean="0">
                <a:latin typeface="David" pitchFamily="34" charset="-79"/>
                <a:cs typeface="David" pitchFamily="34" charset="-79"/>
              </a:rPr>
              <a:t>חתם סופר – </a:t>
            </a:r>
          </a:p>
          <a:p>
            <a:pPr lvl="0"/>
            <a:r>
              <a:rPr lang="he-IL" sz="1200" dirty="0" smtClean="0">
                <a:latin typeface="David" pitchFamily="34" charset="-79"/>
                <a:cs typeface="David" pitchFamily="34" charset="-79"/>
              </a:rPr>
              <a:t>מה </a:t>
            </a:r>
            <a:r>
              <a:rPr lang="he-IL" sz="1200" dirty="0">
                <a:latin typeface="David" pitchFamily="34" charset="-79"/>
                <a:cs typeface="David" pitchFamily="34" charset="-79"/>
              </a:rPr>
              <a:t>המדרגות שמסמן החתם סופר בין בעלי התפקידים השונים ?</a:t>
            </a:r>
            <a:endParaRPr lang="en-US" sz="1200" dirty="0">
              <a:latin typeface="David" pitchFamily="34" charset="-79"/>
              <a:cs typeface="David" pitchFamily="34" charset="-79"/>
            </a:endParaRPr>
          </a:p>
          <a:p>
            <a:pPr lvl="0"/>
            <a:r>
              <a:rPr lang="he-IL" sz="1200" dirty="0">
                <a:latin typeface="David" pitchFamily="34" charset="-79"/>
                <a:cs typeface="David" pitchFamily="34" charset="-79"/>
              </a:rPr>
              <a:t>מה העיקר והטפל </a:t>
            </a:r>
            <a:r>
              <a:rPr lang="he-IL" sz="1200" dirty="0" err="1" smtClean="0">
                <a:latin typeface="David" pitchFamily="34" charset="-79"/>
                <a:cs typeface="David" pitchFamily="34" charset="-79"/>
              </a:rPr>
              <a:t>ב'עולם</a:t>
            </a:r>
            <a:r>
              <a:rPr lang="he-IL" sz="1200" dirty="0" smtClean="0">
                <a:latin typeface="David" pitchFamily="34" charset="-79"/>
                <a:cs typeface="David" pitchFamily="34" charset="-79"/>
              </a:rPr>
              <a:t>', </a:t>
            </a:r>
            <a:r>
              <a:rPr lang="he-IL" sz="1200" dirty="0">
                <a:latin typeface="David" pitchFamily="34" charset="-79"/>
                <a:cs typeface="David" pitchFamily="34" charset="-79"/>
              </a:rPr>
              <a:t>והעיקר והטפל </a:t>
            </a:r>
            <a:r>
              <a:rPr lang="he-IL" sz="1200" dirty="0" err="1" smtClean="0">
                <a:latin typeface="David" pitchFamily="34" charset="-79"/>
                <a:cs typeface="David" pitchFamily="34" charset="-79"/>
              </a:rPr>
              <a:t>ב'יישוב</a:t>
            </a:r>
            <a:r>
              <a:rPr lang="he-IL" sz="1200" dirty="0" smtClean="0">
                <a:latin typeface="David" pitchFamily="34" charset="-79"/>
                <a:cs typeface="David" pitchFamily="34" charset="-79"/>
              </a:rPr>
              <a:t> העולם' לפי החתם סופר </a:t>
            </a:r>
            <a:r>
              <a:rPr lang="he-IL" sz="1200" dirty="0">
                <a:latin typeface="David" pitchFamily="34" charset="-79"/>
                <a:cs typeface="David" pitchFamily="34" charset="-79"/>
              </a:rPr>
              <a:t>?</a:t>
            </a:r>
            <a:endParaRPr lang="en-US" sz="1200" dirty="0">
              <a:latin typeface="David" pitchFamily="34" charset="-79"/>
              <a:cs typeface="David" pitchFamily="34" charset="-79"/>
            </a:endParaRPr>
          </a:p>
          <a:p>
            <a:pPr lvl="0"/>
            <a:r>
              <a:rPr lang="he-IL" sz="1200" dirty="0" smtClean="0">
                <a:latin typeface="David" pitchFamily="34" charset="-79"/>
                <a:cs typeface="David" pitchFamily="34" charset="-79"/>
              </a:rPr>
              <a:t>האם הדירוג שעושה החתם סופר רלוונטי אליכם, ומה מקומו מבחינתכם האישית בתקופה זהו כאשר החקלאות מהווה אחוז נמוך מתחומי התעסוקה ? </a:t>
            </a:r>
          </a:p>
          <a:p>
            <a:pPr lvl="0"/>
            <a:endParaRPr lang="he-IL" sz="1200" b="1" dirty="0" smtClean="0">
              <a:latin typeface="David" pitchFamily="34" charset="-79"/>
              <a:cs typeface="David" pitchFamily="34" charset="-79"/>
            </a:endParaRPr>
          </a:p>
          <a:p>
            <a:pPr lvl="0"/>
            <a:r>
              <a:rPr lang="he-IL" sz="1200" b="1" dirty="0" smtClean="0">
                <a:latin typeface="David" pitchFamily="34" charset="-79"/>
                <a:cs typeface="David" pitchFamily="34" charset="-79"/>
              </a:rPr>
              <a:t>בן </a:t>
            </a:r>
            <a:r>
              <a:rPr lang="he-IL" sz="1200" b="1" dirty="0" err="1" smtClean="0">
                <a:latin typeface="David" pitchFamily="34" charset="-79"/>
                <a:cs typeface="David" pitchFamily="34" charset="-79"/>
              </a:rPr>
              <a:t>גוריון</a:t>
            </a:r>
            <a:r>
              <a:rPr lang="he-IL" sz="1200" b="1" dirty="0" smtClean="0">
                <a:latin typeface="David" pitchFamily="34" charset="-79"/>
                <a:cs typeface="David" pitchFamily="34" charset="-79"/>
              </a:rPr>
              <a:t> – </a:t>
            </a:r>
          </a:p>
          <a:p>
            <a:pPr lvl="0"/>
            <a:r>
              <a:rPr lang="he-IL" sz="1200" dirty="0" smtClean="0">
                <a:latin typeface="David" pitchFamily="34" charset="-79"/>
                <a:cs typeface="David" pitchFamily="34" charset="-79"/>
              </a:rPr>
              <a:t>מה הם הנקודות עליהן מדבר בן </a:t>
            </a:r>
            <a:r>
              <a:rPr lang="he-IL" sz="1200" dirty="0" err="1" smtClean="0">
                <a:latin typeface="David" pitchFamily="34" charset="-79"/>
                <a:cs typeface="David" pitchFamily="34" charset="-79"/>
              </a:rPr>
              <a:t>גוריון</a:t>
            </a:r>
            <a:r>
              <a:rPr lang="he-IL" sz="1200" dirty="0" smtClean="0">
                <a:latin typeface="David" pitchFamily="34" charset="-79"/>
                <a:cs typeface="David" pitchFamily="34" charset="-79"/>
              </a:rPr>
              <a:t> בפסקה הראשונה ?</a:t>
            </a:r>
          </a:p>
          <a:p>
            <a:pPr lvl="0"/>
            <a:r>
              <a:rPr lang="he-IL" sz="1200" dirty="0" smtClean="0">
                <a:latin typeface="David" pitchFamily="34" charset="-79"/>
                <a:cs typeface="David" pitchFamily="34" charset="-79"/>
              </a:rPr>
              <a:t>איך אותן נקודות ואותה חומה חיה של אנשים, קשור למבצע צוק איתן שהתרחש בקיץ האחרון ?</a:t>
            </a:r>
            <a:endParaRPr kumimoji="0" lang="he-IL" sz="1200" b="0" i="0" u="none" strike="noStrike" cap="none" normalizeH="0" baseline="0" dirty="0" smtClean="0">
              <a:ln>
                <a:noFill/>
              </a:ln>
              <a:solidFill>
                <a:schemeClr val="tx1"/>
              </a:solidFill>
              <a:effectLst/>
              <a:latin typeface="David" pitchFamily="34" charset="-79"/>
              <a:cs typeface="David" pitchFamily="34" charset="-79"/>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ext Box 3"/>
          <p:cNvSpPr txBox="1">
            <a:spLocks noChangeArrowheads="1"/>
          </p:cNvSpPr>
          <p:nvPr/>
        </p:nvSpPr>
        <p:spPr bwMode="auto">
          <a:xfrm>
            <a:off x="2699792" y="831483"/>
            <a:ext cx="6257925" cy="1877437"/>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he-IL" sz="1600" b="1" i="0" u="none" strike="noStrike" cap="none" normalizeH="0" baseline="0" dirty="0" smtClean="0">
                <a:ln>
                  <a:noFill/>
                </a:ln>
                <a:solidFill>
                  <a:srgbClr val="222222"/>
                </a:solidFill>
                <a:effectLst/>
                <a:latin typeface="Calibri" pitchFamily="34" charset="0"/>
                <a:ea typeface="Arial" pitchFamily="34" charset="0"/>
                <a:cs typeface="David" pitchFamily="34" charset="-79"/>
              </a:rPr>
              <a:t>בראשית רבה (</a:t>
            </a:r>
            <a:r>
              <a:rPr kumimoji="0" lang="he-IL" sz="1600" b="1" i="0" u="none" strike="noStrike" cap="none" normalizeH="0" baseline="0" dirty="0" err="1" smtClean="0">
                <a:ln>
                  <a:noFill/>
                </a:ln>
                <a:solidFill>
                  <a:srgbClr val="222222"/>
                </a:solidFill>
                <a:effectLst/>
                <a:latin typeface="Calibri" pitchFamily="34" charset="0"/>
                <a:ea typeface="Arial" pitchFamily="34" charset="0"/>
                <a:cs typeface="David" pitchFamily="34" charset="-79"/>
              </a:rPr>
              <a:t>וילנא</a:t>
            </a:r>
            <a:r>
              <a:rPr kumimoji="0" lang="he-IL" sz="1600" b="1" i="0" u="none" strike="noStrike" cap="none" normalizeH="0" baseline="0" dirty="0" smtClean="0">
                <a:ln>
                  <a:noFill/>
                </a:ln>
                <a:solidFill>
                  <a:srgbClr val="222222"/>
                </a:solidFill>
                <a:effectLst/>
                <a:latin typeface="Calibri" pitchFamily="34" charset="0"/>
                <a:ea typeface="Arial" pitchFamily="34" charset="0"/>
                <a:cs typeface="David" pitchFamily="34" charset="-79"/>
              </a:rPr>
              <a:t>) פרשת לך </a:t>
            </a:r>
            <a:r>
              <a:rPr kumimoji="0" lang="he-IL" sz="1600" b="1" i="0" u="none" strike="noStrike" cap="none" normalizeH="0" baseline="0" dirty="0" err="1" smtClean="0">
                <a:ln>
                  <a:noFill/>
                </a:ln>
                <a:solidFill>
                  <a:srgbClr val="222222"/>
                </a:solidFill>
                <a:effectLst/>
                <a:latin typeface="Calibri" pitchFamily="34" charset="0"/>
                <a:ea typeface="Arial" pitchFamily="34" charset="0"/>
                <a:cs typeface="David" pitchFamily="34" charset="-79"/>
              </a:rPr>
              <a:t>לך</a:t>
            </a:r>
            <a:r>
              <a:rPr kumimoji="0" lang="he-IL" sz="1600" b="1" i="0" u="none" strike="noStrike" cap="none" normalizeH="0" baseline="0" dirty="0" smtClean="0">
                <a:ln>
                  <a:noFill/>
                </a:ln>
                <a:solidFill>
                  <a:srgbClr val="222222"/>
                </a:solidFill>
                <a:effectLst/>
                <a:latin typeface="Calibri" pitchFamily="34" charset="0"/>
                <a:ea typeface="Arial" pitchFamily="34" charset="0"/>
                <a:cs typeface="David" pitchFamily="34" charset="-79"/>
              </a:rPr>
              <a:t> פרשה </a:t>
            </a:r>
            <a:r>
              <a:rPr kumimoji="0" lang="he-IL" sz="1600" b="1" i="0" u="none" strike="noStrike" cap="none" normalizeH="0" baseline="0" dirty="0" err="1" smtClean="0">
                <a:ln>
                  <a:noFill/>
                </a:ln>
                <a:solidFill>
                  <a:srgbClr val="222222"/>
                </a:solidFill>
                <a:effectLst/>
                <a:latin typeface="Calibri" pitchFamily="34" charset="0"/>
                <a:ea typeface="Arial" pitchFamily="34" charset="0"/>
                <a:cs typeface="David" pitchFamily="34" charset="-79"/>
              </a:rPr>
              <a:t>לט</a:t>
            </a:r>
            <a:endParaRPr kumimoji="0" lang="en-US" sz="1600" b="1" i="0" u="none" strike="noStrike" cap="none" normalizeH="0" baseline="0" dirty="0" smtClean="0">
              <a:ln>
                <a:noFill/>
              </a:ln>
              <a:solidFill>
                <a:srgbClr val="222222"/>
              </a:solidFill>
              <a:effectLst/>
              <a:latin typeface="Calibri" pitchFamily="34" charset="0"/>
              <a:ea typeface="Arial" pitchFamily="34"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4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"וילך אברם כאשר דבר אליו ה' וילך אתו לוט", אמר רבי לוי "בשעה שהיה אברהם מהלך בארם </a:t>
            </a:r>
            <a:r>
              <a:rPr kumimoji="0" lang="he-IL" sz="1400" b="0" i="0" u="none" strike="noStrike" cap="none" normalizeH="0" baseline="0" dirty="0" err="1" smtClean="0">
                <a:ln>
                  <a:noFill/>
                </a:ln>
                <a:solidFill>
                  <a:srgbClr val="222222"/>
                </a:solidFill>
                <a:effectLst/>
                <a:latin typeface="Calibri" pitchFamily="34" charset="0"/>
                <a:ea typeface="Arial" pitchFamily="34" charset="0"/>
                <a:cs typeface="David" pitchFamily="34" charset="-79"/>
              </a:rPr>
              <a:t>נהרים</a:t>
            </a:r>
            <a:r>
              <a:rPr kumimoji="0" lang="he-IL" sz="14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ובארם נחור, ראה אותן אוכלים ושותים ופוחזים, אמר </a:t>
            </a:r>
            <a:r>
              <a:rPr kumimoji="0" lang="he-IL" sz="1400" b="0" i="0" u="none" strike="noStrike" cap="none" normalizeH="0" baseline="0" dirty="0" err="1" smtClean="0">
                <a:ln>
                  <a:noFill/>
                </a:ln>
                <a:solidFill>
                  <a:srgbClr val="222222"/>
                </a:solidFill>
                <a:effectLst/>
                <a:latin typeface="Calibri" pitchFamily="34" charset="0"/>
                <a:ea typeface="Arial" pitchFamily="34" charset="0"/>
                <a:cs typeface="David" pitchFamily="34" charset="-79"/>
              </a:rPr>
              <a:t>הלואי</a:t>
            </a:r>
            <a:r>
              <a:rPr kumimoji="0" lang="he-IL" sz="14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לא יהא לי חלק בארץ הזאת וכיון שהגיע לסולמה של צור ראה אותן </a:t>
            </a:r>
            <a:r>
              <a:rPr kumimoji="0" lang="he-IL" sz="1400" b="0" i="0" u="none" strike="noStrike" cap="none" normalizeH="0" baseline="0" dirty="0" err="1" smtClean="0">
                <a:ln>
                  <a:noFill/>
                </a:ln>
                <a:solidFill>
                  <a:srgbClr val="222222"/>
                </a:solidFill>
                <a:effectLst/>
                <a:latin typeface="Calibri" pitchFamily="34" charset="0"/>
                <a:ea typeface="Arial" pitchFamily="34" charset="0"/>
                <a:cs typeface="David" pitchFamily="34" charset="-79"/>
              </a:rPr>
              <a:t>עסוקין</a:t>
            </a:r>
            <a:r>
              <a:rPr kumimoji="0" lang="he-IL" sz="14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בניכוש בשעת הניכוש, בעידור בשעת העידור, אמר </a:t>
            </a:r>
            <a:r>
              <a:rPr kumimoji="0" lang="he-IL" sz="1400" b="0" i="0" u="none" strike="noStrike" cap="none" normalizeH="0" baseline="0" dirty="0" err="1" smtClean="0">
                <a:ln>
                  <a:noFill/>
                </a:ln>
                <a:solidFill>
                  <a:srgbClr val="222222"/>
                </a:solidFill>
                <a:effectLst/>
                <a:latin typeface="Calibri" pitchFamily="34" charset="0"/>
                <a:ea typeface="Arial" pitchFamily="34" charset="0"/>
                <a:cs typeface="David" pitchFamily="34" charset="-79"/>
              </a:rPr>
              <a:t>הלואי</a:t>
            </a:r>
            <a:r>
              <a:rPr kumimoji="0" lang="he-IL" sz="14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יהא חלקי בארץ הזאת", אמר לו הקדוש ברוך הוא "לזרעך אתן את הארץ הזאת".</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2" name="Group 4"/>
          <p:cNvGrpSpPr>
            <a:grpSpLocks/>
          </p:cNvGrpSpPr>
          <p:nvPr/>
        </p:nvGrpSpPr>
        <p:grpSpPr bwMode="auto">
          <a:xfrm>
            <a:off x="107504" y="2169531"/>
            <a:ext cx="3689350" cy="4643845"/>
            <a:chOff x="417" y="2458"/>
            <a:chExt cx="5808" cy="7314"/>
          </a:xfrm>
        </p:grpSpPr>
        <p:sp>
          <p:nvSpPr>
            <p:cNvPr id="1029" name="Text Box 5"/>
            <p:cNvSpPr txBox="1">
              <a:spLocks noChangeArrowheads="1"/>
            </p:cNvSpPr>
            <p:nvPr/>
          </p:nvSpPr>
          <p:spPr bwMode="auto">
            <a:xfrm>
              <a:off x="417" y="2458"/>
              <a:ext cx="5808" cy="7314"/>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he-IL" sz="1600" b="1" i="0" u="none" strike="noStrike" cap="none" normalizeH="0" baseline="0" dirty="0" smtClean="0">
                  <a:ln>
                    <a:noFill/>
                  </a:ln>
                  <a:solidFill>
                    <a:srgbClr val="222222"/>
                  </a:solidFill>
                  <a:effectLst/>
                  <a:latin typeface="Calibri" pitchFamily="34" charset="0"/>
                  <a:ea typeface="Arial" pitchFamily="34" charset="0"/>
                  <a:cs typeface="David" pitchFamily="34" charset="-79"/>
                </a:rPr>
                <a:t>על ארץ מוותרים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מילים ולחן: מאיר אריאל</a:t>
              </a: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Arial" pitchFamily="34" charset="0"/>
                  <a:ea typeface="Arial" pitchFamily="34" charset="0"/>
                  <a:cs typeface="Arial" pitchFamily="34" charset="0"/>
                </a:rPr>
                <a:t> </a:t>
              </a:r>
              <a:endParaRPr kumimoji="0" lang="en-US" sz="1200" b="0" i="0" u="none" strike="noStrike" cap="none" normalizeH="0" baseline="0" dirty="0" smtClean="0">
                <a:ln>
                  <a:noFill/>
                </a:ln>
                <a:solidFill>
                  <a:srgbClr val="222222"/>
                </a:solidFill>
                <a:effectLst/>
                <a:latin typeface="Times New Roman" pitchFamily="18" charset="0"/>
                <a:ea typeface="Arial" pitchFamily="34" charset="0"/>
                <a:cs typeface="Arial" pitchFamily="34" charset="0"/>
              </a:endParaRPr>
            </a:p>
            <a:p>
              <a:pPr marL="0" marR="0" lvl="0" indent="0" algn="r"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Arial" pitchFamily="34" charset="0"/>
                  <a:ea typeface="Arial" pitchFamily="34" charset="0"/>
                  <a:cs typeface="Arial" pitchFamily="34" charset="0"/>
                </a:rPr>
                <a:t> </a:t>
              </a:r>
              <a:endParaRPr kumimoji="0" lang="en-US" sz="1200" b="0" i="0" u="none" strike="noStrike" cap="none" normalizeH="0" baseline="0" dirty="0" smtClean="0">
                <a:ln>
                  <a:noFill/>
                </a:ln>
                <a:solidFill>
                  <a:srgbClr val="222222"/>
                </a:solidFill>
                <a:effectLst/>
                <a:latin typeface="Times New Roman" pitchFamily="18" charset="0"/>
                <a:ea typeface="Arial" pitchFamily="34" charset="0"/>
                <a:cs typeface="Arial" pitchFamily="34" charset="0"/>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על ארץ מוותרים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ארץ עוזבים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ארץ שוכחים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על ארץ מוותרים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הארץ הזאת כבר החליפה</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עמים ואומות כשמלה</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כמו תכשיטים רק שומרת</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על השמות שקיבלה</a:t>
              </a:r>
            </a:p>
            <a:p>
              <a:pPr marL="0" marR="0" lvl="0" indent="0" algn="just"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החליפה אותי פעמיים</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כמעט שהייתי אחר</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אך לי אלף שנים ועוד אלף</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שלא מוותר על גרגר</a:t>
              </a:r>
            </a:p>
            <a:p>
              <a:pPr marL="0" marR="0" lvl="0" indent="0" algn="just"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החליפה אותי איך ולמה</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איך למה לא שמתי 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כמו שדרכתי עליה</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ככה גם לא שמתי 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a:t>
              </a:r>
              <a:endParaRPr kumimoji="0" lang="he-IL"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30" name="Text Box 6"/>
            <p:cNvSpPr txBox="1">
              <a:spLocks noChangeArrowheads="1"/>
            </p:cNvSpPr>
            <p:nvPr/>
          </p:nvSpPr>
          <p:spPr bwMode="auto">
            <a:xfrm>
              <a:off x="703" y="3761"/>
              <a:ext cx="3000" cy="5784"/>
            </a:xfrm>
            <a:prstGeom prst="rect">
              <a:avLst/>
            </a:prstGeom>
            <a:solidFill>
              <a:srgbClr val="FFFFFF"/>
            </a:solid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רק מידי נשמטה לי</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מיד נלכדה בלבי</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ובלבי אחזתיה</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שלא תשכח ימיני</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כי תמצא לך ארץ</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ותהיה בה אזרח</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לך איתה בדרך ארץ</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שמע מאחד שסרח</a:t>
              </a:r>
            </a:p>
            <a:p>
              <a:pPr marL="0" marR="0" lvl="0" indent="0" algn="just" defTabSz="914400" rtl="1" eaLnBrk="1" fontAlgn="base" latinLnBrk="0" hangingPunct="1">
                <a:lnSpc>
                  <a:spcPct val="100000"/>
                </a:lnSpc>
                <a:spcBef>
                  <a:spcPct val="0"/>
                </a:spcBef>
                <a:spcAft>
                  <a:spcPts val="1000"/>
                </a:spcAft>
                <a:buClrTx/>
                <a:buSzTx/>
                <a:buFontTx/>
                <a:buNone/>
                <a:tabLst/>
              </a:pPr>
              <a:endParaRPr kumimoji="0" lang="en-US" sz="1100" b="0" i="0" u="none" strike="noStrike" cap="none" normalizeH="0" baseline="0" dirty="0" smtClean="0">
                <a:ln>
                  <a:noFill/>
                </a:ln>
                <a:solidFill>
                  <a:srgbClr val="222222"/>
                </a:solidFill>
                <a:effectLst/>
                <a:latin typeface="Calibri" pitchFamily="34" charset="0"/>
                <a:ea typeface="Arial" pitchFamily="34" charset="0"/>
                <a:cs typeface="David" pitchFamily="34" charset="-79"/>
              </a:endParaRP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ארץ אוהבת קצת יחס</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ארץ רוצה תשומת 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לא משנה מי ומה אתה</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ארץ רוצה תשומת 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en-US"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 </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כי על ארץ מוותרים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ארץ עוזבים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ארץ שוכחים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על ארץ מוותרים רק בלב</a:t>
              </a:r>
            </a:p>
            <a:p>
              <a:pPr marL="0" marR="0" lvl="0" indent="0" algn="just" defTabSz="914400" rtl="1" eaLnBrk="1" fontAlgn="base" latinLnBrk="0" hangingPunct="1">
                <a:lnSpc>
                  <a:spcPct val="100000"/>
                </a:lnSpc>
                <a:spcBef>
                  <a:spcPct val="0"/>
                </a:spcBef>
                <a:spcAft>
                  <a:spcPct val="0"/>
                </a:spcAft>
                <a:buClrTx/>
                <a:buSzTx/>
                <a:buFontTx/>
                <a:buNone/>
                <a:tabLst/>
              </a:pPr>
              <a:r>
                <a:rPr kumimoji="0" lang="he-IL" sz="1200" b="0" i="0" u="none" strike="noStrike" cap="none" normalizeH="0" baseline="0" dirty="0" smtClean="0">
                  <a:ln>
                    <a:noFill/>
                  </a:ln>
                  <a:solidFill>
                    <a:srgbClr val="222222"/>
                  </a:solidFill>
                  <a:effectLst/>
                  <a:latin typeface="Calibri" pitchFamily="34" charset="0"/>
                  <a:ea typeface="Arial" pitchFamily="34" charset="0"/>
                  <a:cs typeface="David" pitchFamily="34" charset="-79"/>
                </a:rPr>
                <a:t>רק בלב</a:t>
              </a:r>
            </a:p>
            <a:p>
              <a:pPr marL="0" marR="0" lvl="0" indent="0" algn="r" defTabSz="914400" rtl="1" eaLnBrk="1" fontAlgn="base" latinLnBrk="0" hangingPunct="1">
                <a:lnSpc>
                  <a:spcPct val="100000"/>
                </a:lnSpc>
                <a:spcBef>
                  <a:spcPct val="0"/>
                </a:spcBef>
                <a:spcAft>
                  <a:spcPct val="0"/>
                </a:spcAft>
                <a:buClrTx/>
                <a:buSzTx/>
                <a:buFontTx/>
                <a:buNone/>
                <a:tabLst/>
              </a:pPr>
              <a:endParaRPr kumimoji="0" lang="he-IL" sz="1800" b="0" i="0" u="none" strike="noStrike" cap="none" normalizeH="0" baseline="0" dirty="0" smtClean="0">
                <a:ln>
                  <a:noFill/>
                </a:ln>
                <a:solidFill>
                  <a:schemeClr val="tx1"/>
                </a:solidFill>
                <a:effectLst/>
                <a:latin typeface="Arial" pitchFamily="34" charset="0"/>
                <a:cs typeface="Arial" pitchFamily="34" charset="0"/>
              </a:endParaRPr>
            </a:p>
          </p:txBody>
        </p:sp>
      </p:grpSp>
      <p:pic>
        <p:nvPicPr>
          <p:cNvPr id="8" name="תמונה 7" descr="C:\Users\shaike shoham\AppData\Local\Microsoft\Windows\INetCache\Content.Word\לוגו JPG יום העצמאות.jpg"/>
          <p:cNvPicPr>
            <a:picLocks noChangeAspect="1" noChangeArrowheads="1"/>
          </p:cNvPicPr>
          <p:nvPr/>
        </p:nvPicPr>
        <p:blipFill>
          <a:blip r:embed="rId2" cstate="print"/>
          <a:srcRect/>
          <a:stretch>
            <a:fillRect/>
          </a:stretch>
        </p:blipFill>
        <p:spPr bwMode="auto">
          <a:xfrm>
            <a:off x="247303" y="40407"/>
            <a:ext cx="1876425" cy="1876425"/>
          </a:xfrm>
          <a:prstGeom prst="rect">
            <a:avLst/>
          </a:prstGeom>
          <a:noFill/>
          <a:ln w="9525">
            <a:noFill/>
            <a:miter lim="800000"/>
            <a:headEnd/>
            <a:tailEnd/>
          </a:ln>
        </p:spPr>
      </p:pic>
      <p:sp>
        <p:nvSpPr>
          <p:cNvPr id="10" name="Text Box 2"/>
          <p:cNvSpPr txBox="1">
            <a:spLocks noChangeArrowheads="1"/>
          </p:cNvSpPr>
          <p:nvPr/>
        </p:nvSpPr>
        <p:spPr bwMode="auto">
          <a:xfrm>
            <a:off x="4283968" y="3118316"/>
            <a:ext cx="4104456" cy="2862322"/>
          </a:xfrm>
          <a:prstGeom prst="rect">
            <a:avLst/>
          </a:prstGeom>
          <a:solidFill>
            <a:srgbClr val="FFFFFF"/>
          </a:solidFill>
          <a:ln w="9525">
            <a:solidFill>
              <a:srgbClr val="000000"/>
            </a:solidFill>
            <a:miter lim="800000"/>
            <a:headEnd/>
            <a:tailEnd/>
          </a:ln>
        </p:spPr>
        <p:txBody>
          <a:bodyPr vert="horz" wrap="square" lIns="91440" tIns="45720" rIns="91440" bIns="45720" numCol="1" anchor="t" anchorCtr="0" compatLnSpc="1">
            <a:prstTxWarp prst="textNoShape">
              <a:avLst/>
            </a:prstTxWarp>
            <a:spAutoFit/>
          </a:bodyPr>
          <a:lstStyle/>
          <a:p>
            <a:pPr lvl="0"/>
            <a:r>
              <a:rPr lang="he-IL" sz="1200" u="sng" dirty="0" smtClean="0"/>
              <a:t>שאלות לדיון ומחשבה – </a:t>
            </a:r>
          </a:p>
          <a:p>
            <a:pPr lvl="0"/>
            <a:endParaRPr lang="he-IL" sz="1200" u="sng" dirty="0" smtClean="0"/>
          </a:p>
          <a:p>
            <a:pPr lvl="0"/>
            <a:r>
              <a:rPr lang="he-IL" sz="1200" b="1" dirty="0" smtClean="0"/>
              <a:t>בראשית רבה –</a:t>
            </a:r>
          </a:p>
          <a:p>
            <a:r>
              <a:rPr lang="he-IL" sz="1200" dirty="0"/>
              <a:t> </a:t>
            </a:r>
            <a:r>
              <a:rPr lang="he-IL" sz="1200" dirty="0" smtClean="0"/>
              <a:t>מה </a:t>
            </a:r>
            <a:r>
              <a:rPr lang="he-IL" sz="1200" dirty="0"/>
              <a:t>ראה אברהם אבינו בארם </a:t>
            </a:r>
            <a:r>
              <a:rPr lang="he-IL" sz="1200" dirty="0" err="1"/>
              <a:t>נהרים</a:t>
            </a:r>
            <a:r>
              <a:rPr lang="he-IL" sz="1200" dirty="0"/>
              <a:t> ומה ראה כשהגיע לסולמה של צור (ראש הנקרה) והביט אל ארץ ישראל ?</a:t>
            </a:r>
            <a:endParaRPr lang="en-US" sz="1200" dirty="0"/>
          </a:p>
          <a:p>
            <a:pPr lvl="0"/>
            <a:r>
              <a:rPr lang="he-IL" sz="1200" dirty="0"/>
              <a:t>אברהם רצה להיות חלק ממה שראה בארץ ישראל – ממה בדיוק הוא רצה להיות חלק ?</a:t>
            </a:r>
            <a:endParaRPr lang="en-US" sz="1200" dirty="0"/>
          </a:p>
          <a:p>
            <a:pPr lvl="0"/>
            <a:r>
              <a:rPr lang="he-IL" sz="1200" dirty="0"/>
              <a:t>איך קיבל אברהם את ההחלטה ? איך ידע לבחור ולהחליט </a:t>
            </a:r>
            <a:r>
              <a:rPr lang="he-IL" sz="1200" dirty="0" smtClean="0"/>
              <a:t>?</a:t>
            </a:r>
          </a:p>
          <a:p>
            <a:pPr lvl="0"/>
            <a:endParaRPr lang="en-US" sz="1200" dirty="0"/>
          </a:p>
          <a:p>
            <a:pPr lvl="0"/>
            <a:r>
              <a:rPr lang="he-IL" sz="1200" b="1" dirty="0" smtClean="0"/>
              <a:t>מאיר אריאל – </a:t>
            </a:r>
          </a:p>
          <a:p>
            <a:pPr lvl="0"/>
            <a:r>
              <a:rPr lang="he-IL" sz="1200" dirty="0" smtClean="0"/>
              <a:t>מה לדעתכם פירוש המילה 'ארץ' בשיר ומה המשל למילה זו בשיר? </a:t>
            </a:r>
          </a:p>
          <a:p>
            <a:pPr lvl="0"/>
            <a:r>
              <a:rPr lang="he-IL" sz="1200" dirty="0" smtClean="0"/>
              <a:t>למה לדעתכם חשוב למאיר אריאל להדגיש שעל ארץ מוותרים רק בלב ? ולא במה ?</a:t>
            </a:r>
          </a:p>
          <a:p>
            <a:pPr lvl="0"/>
            <a:r>
              <a:rPr lang="he-IL" sz="1200" dirty="0" smtClean="0"/>
              <a:t>מה לדעתכם הוא אותו </a:t>
            </a:r>
            <a:r>
              <a:rPr lang="he-IL" sz="1200" dirty="0" err="1" smtClean="0"/>
              <a:t>ה'יחס</a:t>
            </a:r>
            <a:r>
              <a:rPr lang="he-IL" sz="1200" dirty="0" smtClean="0"/>
              <a:t>' שארץ אוהבת, או 'תשומת הלב' שארץ רוצה ?</a:t>
            </a:r>
          </a:p>
        </p:txBody>
      </p:sp>
      <p:sp>
        <p:nvSpPr>
          <p:cNvPr id="12" name="Rectangle 9"/>
          <p:cNvSpPr>
            <a:spLocks noChangeArrowheads="1"/>
          </p:cNvSpPr>
          <p:nvPr/>
        </p:nvSpPr>
        <p:spPr bwMode="auto">
          <a:xfrm>
            <a:off x="3610757" y="395372"/>
            <a:ext cx="3615092"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457200" algn="r" defTabSz="914400" rtl="1" eaLnBrk="1" fontAlgn="base" latinLnBrk="0" hangingPunct="1">
              <a:lnSpc>
                <a:spcPct val="100000"/>
              </a:lnSpc>
              <a:spcBef>
                <a:spcPct val="0"/>
              </a:spcBef>
              <a:spcAft>
                <a:spcPct val="0"/>
              </a:spcAft>
              <a:buClrTx/>
              <a:buSzTx/>
              <a:buFontTx/>
              <a:buNone/>
              <a:tabLst/>
            </a:pPr>
            <a:r>
              <a:rPr kumimoji="0" lang="he-IL" u="sng" strike="noStrike" cap="none" normalizeH="0" baseline="0" dirty="0" smtClean="0">
                <a:ln>
                  <a:noFill/>
                </a:ln>
                <a:solidFill>
                  <a:schemeClr val="tx1"/>
                </a:solidFill>
                <a:latin typeface="David" pitchFamily="34" charset="-79"/>
                <a:cs typeface="David" pitchFamily="34" charset="-79"/>
              </a:rPr>
              <a:t>67 לעצמאות ישראל</a:t>
            </a:r>
            <a:r>
              <a:rPr kumimoji="0" lang="he-IL" u="sng" strike="noStrike" cap="none" normalizeH="0" dirty="0" smtClean="0">
                <a:ln>
                  <a:noFill/>
                </a:ln>
                <a:solidFill>
                  <a:schemeClr val="tx1"/>
                </a:solidFill>
                <a:latin typeface="David" pitchFamily="34" charset="-79"/>
                <a:cs typeface="David" pitchFamily="34" charset="-79"/>
              </a:rPr>
              <a:t> - </a:t>
            </a:r>
            <a:r>
              <a:rPr kumimoji="0" lang="he-IL" u="sng" strike="noStrike" cap="none" normalizeH="0" baseline="0" dirty="0" smtClean="0">
                <a:ln>
                  <a:noFill/>
                </a:ln>
                <a:solidFill>
                  <a:schemeClr val="tx1"/>
                </a:solidFill>
                <a:latin typeface="David" pitchFamily="34" charset="-79"/>
                <a:cs typeface="David" pitchFamily="34" charset="-79"/>
              </a:rPr>
              <a:t>לימוד משותף</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TotalTime>
  <Words>470</Words>
  <Application>Microsoft Office PowerPoint</Application>
  <PresentationFormat>‫הצגה על המסך (4:3)</PresentationFormat>
  <Paragraphs>81</Paragraphs>
  <Slides>2</Slides>
  <Notes>0</Notes>
  <HiddenSlides>0</HiddenSlides>
  <MMClips>0</MMClips>
  <ScaleCrop>false</ScaleCrop>
  <HeadingPairs>
    <vt:vector size="4" baseType="variant">
      <vt:variant>
        <vt:lpstr>ערכת נושא</vt:lpstr>
      </vt:variant>
      <vt:variant>
        <vt:i4>1</vt:i4>
      </vt:variant>
      <vt:variant>
        <vt:lpstr>כותרות שקופיות</vt:lpstr>
      </vt:variant>
      <vt:variant>
        <vt:i4>2</vt:i4>
      </vt:variant>
    </vt:vector>
  </HeadingPairs>
  <TitlesOfParts>
    <vt:vector size="3" baseType="lpstr">
      <vt:lpstr>ערכת נושא Office</vt:lpstr>
      <vt:lpstr>שקופית 1</vt:lpstr>
      <vt:lpstr>שקופית 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שקופית 1</dc:title>
  <dc:creator>on rifman</dc:creator>
  <cp:lastModifiedBy>on rifman</cp:lastModifiedBy>
  <cp:revision>5</cp:revision>
  <dcterms:created xsi:type="dcterms:W3CDTF">2015-04-22T10:51:04Z</dcterms:created>
  <dcterms:modified xsi:type="dcterms:W3CDTF">2015-04-22T11:52:09Z</dcterms:modified>
</cp:coreProperties>
</file>