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516" y="51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benyehuda.org/bialik/article02.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ל"ג בעומר  החג של ה'סוד'</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כל מי ששמר לילה, המדורה מבחינתו היא שגרה. ודאי אם זה בחורף. אבל גם בקיץ מדורה בשמירה משדרגת אותה בכמה רמות. במיוחד באופי השמירות שלנו שבהן הפגנת הנוכחות חשובה, ולא ההסתרה. בל"ג בעומר אנשי השומר </a:t>
            </a:r>
            <a:r>
              <a:rPr lang="he-IL" sz="700" smtClean="0">
                <a:solidFill>
                  <a:schemeClr val="bg1"/>
                </a:solidFill>
                <a:latin typeface="Levenim MT" panose="02010502060101010101" pitchFamily="2" charset="-79"/>
                <a:cs typeface="Levenim MT" panose="02010502060101010101" pitchFamily="2" charset="-79"/>
              </a:rPr>
              <a:t>החדש מרגישים בבית.</a:t>
            </a: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אז מה הייחוד של מדורות ל"ג בעומר? אם תשאלו את השאלה הזו תקבלו המון תשובות שונות, בניגוד לחגים אחרים שבהם תמונת החג יותר ברורה.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ידברו אתכם על מרד בר כוכבא, על האבוקות, על מות תלמידי רבי עקיבא, על רבי שמעון בר יוחאי, על מירון על הילולה ועל עוד הרבה דברים. </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אחד ההיבטים המרכזיים של ל"ג בעומד הוא מימד ה"סוד" שבחיים.</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בלימוד הזה ננסה לברר קודם כל מהו בכלל הסוד? ממי שומרים אותו? האם סוד הוא קשקוש מקושקש או שהוא דווקא יכול להסתדר עם תפיסת עולם הגיונית, ואף לחזק אותה? </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err="1" smtClean="0">
                <a:solidFill>
                  <a:schemeClr val="bg1"/>
                </a:solidFill>
                <a:latin typeface="Levenim MT" panose="02010502060101010101" pitchFamily="2" charset="-79"/>
                <a:cs typeface="Levenim MT" panose="02010502060101010101" pitchFamily="2" charset="-79"/>
              </a:rPr>
              <a:t>ואפרורפו</a:t>
            </a:r>
            <a:r>
              <a:rPr lang="he-IL" sz="700" dirty="0" smtClean="0">
                <a:solidFill>
                  <a:schemeClr val="bg1"/>
                </a:solidFill>
                <a:latin typeface="Levenim MT" panose="02010502060101010101" pitchFamily="2" charset="-79"/>
                <a:cs typeface="Levenim MT" panose="02010502060101010101" pitchFamily="2" charset="-79"/>
              </a:rPr>
              <a:t> מדורה וסוד, הביטו באש בדממה כמה דקות, ותראו מה יעלה בנפשכם...</a:t>
            </a:r>
          </a:p>
          <a:p>
            <a:pPr>
              <a:lnSpc>
                <a:spcPts val="1000"/>
              </a:lnSpc>
            </a:pP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5"/>
            <a:ext cx="2796540" cy="2156723"/>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חוויה מיסטית רוחנית</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מהם ארבעת המאפיינים שג'יימס מציע לחוויה מיסטית? נסו להיזכר האם חוויתם בעבר חוויה שדומה לאחד המאפיינים. אם יש לכם אומץ, נסו קצת לתאר אותה במילים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המאפיין השני הוא של ידיעה. מה ההבדל בין ידיעה פנימית לידיעה חיצונית שבאה מלימוד? האם הן סותרות?</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בין סיפור לשיר</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מהו ההבדל </a:t>
            </a:r>
            <a:r>
              <a:rPr lang="he-IL" sz="700" dirty="0">
                <a:solidFill>
                  <a:srgbClr val="5E4D36"/>
                </a:solidFill>
                <a:latin typeface="Levenim MT" panose="02010502060101010101" pitchFamily="2" charset="-79"/>
                <a:cs typeface="Levenim MT" panose="02010502060101010101" pitchFamily="2" charset="-79"/>
              </a:rPr>
              <a:t>שביאליק מנסח בין </a:t>
            </a:r>
            <a:r>
              <a:rPr lang="he-IL" sz="700" dirty="0" smtClean="0">
                <a:solidFill>
                  <a:srgbClr val="5E4D36"/>
                </a:solidFill>
                <a:latin typeface="Levenim MT" panose="02010502060101010101" pitchFamily="2" charset="-79"/>
                <a:cs typeface="Levenim MT" panose="02010502060101010101" pitchFamily="2" charset="-79"/>
              </a:rPr>
              <a:t>סיפור לשיר?  כיצד השיר "משחק" עם השפה?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כשאתם שומעים מוסיקה, אתם שמים לב בעיקר למילים או למנגינה? לפי דבריו של ביאליק מה אתם מבינים כעת?</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כשסוד אמיתי מתגלה הוא עדיין נשאר סוד</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איזה ערך משלושת ערכי הארגון (אומץ אזרחי/ערבות הדדית/אהבת הארץ) הוא הכי "סודי" או עמוק בעיניכם? מדוע?</a:t>
            </a:r>
            <a:endParaRPr lang="he-IL" sz="700"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חוויה מיסטית רוחנית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המילה 'מיסטי' משתמשים בה תכופות כבמונח של ביטול כלפי דעה הנראית לנו מעומעמת ובלתי-נתפסת, נטולת יסוד של עובדות או הגיון....</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כשאני משתמש במילה 'מיסטי' אני מתכוון למשהו אחר שאם יש בו אחד [או יותר] מארבעת החוויות הבאות הוא מצב רוח מיסטי שמעניין אותי. </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 </a:t>
            </a:r>
            <a:r>
              <a:rPr lang="he-IL" sz="700" b="1" dirty="0" smtClean="0">
                <a:solidFill>
                  <a:srgbClr val="5E4D36"/>
                </a:solidFill>
                <a:latin typeface="Levenim MT" panose="02010502060101010101" pitchFamily="2" charset="-79"/>
                <a:cs typeface="Levenim MT" panose="02010502060101010101" pitchFamily="2" charset="-79"/>
              </a:rPr>
              <a:t>מצב חוויתי </a:t>
            </a:r>
            <a:r>
              <a:rPr lang="he-IL" sz="700" dirty="0" smtClean="0">
                <a:solidFill>
                  <a:srgbClr val="5E4D36"/>
                </a:solidFill>
                <a:latin typeface="Levenim MT" panose="02010502060101010101" pitchFamily="2" charset="-79"/>
                <a:cs typeface="Levenim MT" panose="02010502060101010101" pitchFamily="2" charset="-79"/>
              </a:rPr>
              <a:t>שאין </a:t>
            </a:r>
            <a:r>
              <a:rPr lang="he-IL" sz="700" dirty="0" err="1" smtClean="0">
                <a:solidFill>
                  <a:srgbClr val="5E4D36"/>
                </a:solidFill>
                <a:latin typeface="Levenim MT" panose="02010502060101010101" pitchFamily="2" charset="-79"/>
                <a:cs typeface="Levenim MT" panose="02010502060101010101" pitchFamily="2" charset="-79"/>
              </a:rPr>
              <a:t>להביעו</a:t>
            </a:r>
            <a:r>
              <a:rPr lang="he-IL" sz="700" dirty="0" smtClean="0">
                <a:solidFill>
                  <a:srgbClr val="5E4D36"/>
                </a:solidFill>
                <a:latin typeface="Levenim MT" panose="02010502060101010101" pitchFamily="2" charset="-79"/>
                <a:cs typeface="Levenim MT" panose="02010502060101010101" pitchFamily="2" charset="-79"/>
              </a:rPr>
              <a:t> במילים. מצב </a:t>
            </a:r>
            <a:r>
              <a:rPr lang="he-IL" sz="700" b="1" dirty="0" smtClean="0">
                <a:solidFill>
                  <a:srgbClr val="5E4D36"/>
                </a:solidFill>
                <a:latin typeface="Levenim MT" panose="02010502060101010101" pitchFamily="2" charset="-79"/>
                <a:cs typeface="Levenim MT" panose="02010502060101010101" pitchFamily="2" charset="-79"/>
              </a:rPr>
              <a:t>שאי אפשר בשום אופן לתאר במילים </a:t>
            </a:r>
            <a:r>
              <a:rPr lang="he-IL" sz="700" dirty="0" smtClean="0">
                <a:solidFill>
                  <a:srgbClr val="5E4D36"/>
                </a:solidFill>
                <a:latin typeface="Levenim MT" panose="02010502060101010101" pitchFamily="2" charset="-79"/>
                <a:cs typeface="Levenim MT" panose="02010502060101010101" pitchFamily="2" charset="-79"/>
              </a:rPr>
              <a:t>את תוכנו ושהמילים יצליחו לתאר את החוויה.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רק מי שזכה לחוויה מסוג זה בצורה בלתי אמצעית מכיר את איכותה של החוויה. האהבה היא חוויה שמי שלא חווה אותה לא יכול להבין אותה. כך גם המוזיקה. נסו לתאר לעיוור מלידה – צבע. כך גם המיסטיקן טוען כי רובינו לא מבינים את החוויה המיסטית משום שלא התנסינו בה.</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 ב. אמנם החוויה המיסטית מדוברת בשפה של עולם הרגש, אך מי שחווה אותה הביטוי שהוא משתמש בו פעמים רבות הוא ביטוי של </a:t>
            </a:r>
            <a:r>
              <a:rPr lang="he-IL" sz="700" b="1" dirty="0" smtClean="0">
                <a:solidFill>
                  <a:srgbClr val="5E4D36"/>
                </a:solidFill>
                <a:latin typeface="Levenim MT" panose="02010502060101010101" pitchFamily="2" charset="-79"/>
                <a:cs typeface="Levenim MT" panose="02010502060101010101" pitchFamily="2" charset="-79"/>
              </a:rPr>
              <a:t>ידיעה</a:t>
            </a:r>
            <a:r>
              <a:rPr lang="he-IL" sz="700" dirty="0" smtClean="0">
                <a:solidFill>
                  <a:srgbClr val="5E4D36"/>
                </a:solidFill>
                <a:latin typeface="Levenim MT" panose="02010502060101010101" pitchFamily="2" charset="-79"/>
                <a:cs typeface="Levenim MT" panose="02010502060101010101" pitchFamily="2" charset="-79"/>
              </a:rPr>
              <a:t>. זהו מצב שבו מתגלים לאדם מעמקי אמת כאלה שאינם כלל לפי תפיסתו של השכל שעובד בשיטה הרציונאלית של הסקת מסקנות. </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ג. מצב מיסטי </a:t>
            </a:r>
            <a:r>
              <a:rPr lang="he-IL" sz="700" b="1" dirty="0" smtClean="0">
                <a:solidFill>
                  <a:srgbClr val="5E4D36"/>
                </a:solidFill>
                <a:latin typeface="Levenim MT" panose="02010502060101010101" pitchFamily="2" charset="-79"/>
                <a:cs typeface="Levenim MT" panose="02010502060101010101" pitchFamily="2" charset="-79"/>
              </a:rPr>
              <a:t>אינו יכול להימשך זמן רב</a:t>
            </a:r>
            <a:r>
              <a:rPr lang="he-IL" sz="700" dirty="0" smtClean="0">
                <a:solidFill>
                  <a:srgbClr val="5E4D36"/>
                </a:solidFill>
                <a:latin typeface="Levenim MT" panose="02010502060101010101" pitchFamily="2" charset="-79"/>
                <a:cs typeface="Levenim MT" panose="02010502060101010101" pitchFamily="2" charset="-79"/>
              </a:rPr>
              <a:t>. בד"כ חצי שעה עד שעה. מקסימום שעתיים. אח"כ חוזרים לתודעה הרגילה. כשהמצב חוזר שוב מכירים אותו מיד. ואם המצב המיסטי חוזר פעמים רבות, איכותו הולכת ומתפתחת ומוסיפה אושר פנימי.</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ד. פעמים שהאדם מבצע פעולות שונות שמסייעות להגיע למצבים מיסטיים, כגון מדיטציה.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אך שהמצב המיסטי מגיע </a:t>
            </a:r>
            <a:r>
              <a:rPr lang="he-IL" sz="700" b="1" dirty="0" smtClean="0">
                <a:solidFill>
                  <a:srgbClr val="5E4D36"/>
                </a:solidFill>
                <a:latin typeface="Levenim MT" panose="02010502060101010101" pitchFamily="2" charset="-79"/>
                <a:cs typeface="Levenim MT" panose="02010502060101010101" pitchFamily="2" charset="-79"/>
              </a:rPr>
              <a:t>האדם הופך להיות פאסיב</a:t>
            </a:r>
            <a:r>
              <a:rPr lang="he-IL" sz="700" dirty="0" smtClean="0">
                <a:solidFill>
                  <a:srgbClr val="5E4D36"/>
                </a:solidFill>
                <a:latin typeface="Levenim MT" panose="02010502060101010101" pitchFamily="2" charset="-79"/>
                <a:cs typeface="Levenim MT" panose="02010502060101010101" pitchFamily="2" charset="-79"/>
              </a:rPr>
              <a:t>י. ההרגשה היא כי כוח רצונו כאילו הושתק בקרבו, ופעמים שיש לו גם הרגשה </a:t>
            </a:r>
            <a:r>
              <a:rPr lang="he-IL" sz="700" b="1" dirty="0" smtClean="0">
                <a:solidFill>
                  <a:srgbClr val="5E4D36"/>
                </a:solidFill>
                <a:latin typeface="Levenim MT" panose="02010502060101010101" pitchFamily="2" charset="-79"/>
                <a:cs typeface="Levenim MT" panose="02010502060101010101" pitchFamily="2" charset="-79"/>
              </a:rPr>
              <a:t>כאילו כוח נעלה השתלט עליו ומחזיק בו.</a:t>
            </a:r>
            <a:r>
              <a:rPr lang="he-IL" sz="700" dirty="0" smtClean="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מצבים מיסטיים אינם רק הפסקה בתודעה הרגילה,, </a:t>
            </a:r>
            <a:r>
              <a:rPr lang="he-IL" sz="700" dirty="0" err="1" smtClean="0">
                <a:solidFill>
                  <a:srgbClr val="5E4D36"/>
                </a:solidFill>
                <a:latin typeface="Levenim MT" panose="02010502060101010101" pitchFamily="2" charset="-79"/>
                <a:cs typeface="Levenim MT" panose="02010502060101010101" pitchFamily="2" charset="-79"/>
              </a:rPr>
              <a:t>זכרון</a:t>
            </a:r>
            <a:r>
              <a:rPr lang="he-IL" sz="700" dirty="0" smtClean="0">
                <a:solidFill>
                  <a:srgbClr val="5E4D36"/>
                </a:solidFill>
                <a:latin typeface="Levenim MT" panose="02010502060101010101" pitchFamily="2" charset="-79"/>
                <a:cs typeface="Levenim MT" panose="02010502060101010101" pitchFamily="2" charset="-79"/>
              </a:rPr>
              <a:t> כלשהו לתוכנם נשאר תמיד, והרגשה עמוקה של חשיבותם. משנים הם את החיים הפנימיים של בעליהם בין פקידה לפקידה. </a:t>
            </a: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מעובד ע"פ ויליאם ג'יימס בספרו </a:t>
            </a:r>
            <a:r>
              <a:rPr lang="he-IL" sz="600" dirty="0" err="1" smtClean="0">
                <a:solidFill>
                  <a:srgbClr val="5E4D36"/>
                </a:solidFill>
                <a:latin typeface="Levenim MT" panose="02010502060101010101" pitchFamily="2" charset="-79"/>
                <a:cs typeface="Levenim MT" panose="02010502060101010101" pitchFamily="2" charset="-79"/>
              </a:rPr>
              <a:t>החווייה</a:t>
            </a:r>
            <a:r>
              <a:rPr lang="he-IL" sz="600" dirty="0" smtClean="0">
                <a:solidFill>
                  <a:srgbClr val="5E4D36"/>
                </a:solidFill>
                <a:latin typeface="Levenim MT" panose="02010502060101010101" pitchFamily="2" charset="-79"/>
                <a:cs typeface="Levenim MT" panose="02010502060101010101" pitchFamily="2" charset="-79"/>
              </a:rPr>
              <a:t> הדתית לסוגיה</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lvl="0" algn="just">
              <a:lnSpc>
                <a:spcPts val="1000"/>
              </a:lnSpc>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כשסוד אמיתי מתגלה הוא עדיין נשאר סוד</a:t>
            </a: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מה ההבדל בין סוד אמיתי לבין סוד לא אמיתי?</a:t>
            </a: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סוד "לא אמיתי" זה משהו שאחרי שהוא מתגלה הוא כבר לא סוד. נניח שזוג אוהבים מחליט להתחתן והוא שומר את ההחלטה הזאת בסוד. אחרי שהזוג מודיע לכולם שהוא מתחתן, המידע על החתונה עצמה כבר אינו סוד. הסוד הזה נגמר.</a:t>
            </a: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סוד "אמיתי" הוא סוד שגם אם הוא מתגלה הוא עדיין נשאר סוד, הוא עדיין נשאר לא פתור עד הסוף.</a:t>
            </a: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לדוגמה האהבה של אותו זוג שמתחתן, אם היא אהבה אמיתית, היא סוד שלעולם לא יתברר עד הסוף, כמו מעיין שתמיד אפשר לדלות ממנו מים חיים וחדשים.</a:t>
            </a: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גם נפש האדם היא דוגמה לסוד אמיתי. לכולנו יש נפש וכולנו חווים אותה, ועדיין יש בה מימד עלום. אפילו שיחה עמוקה עם חבר או </a:t>
            </a:r>
            <a:r>
              <a:rPr lang="he-IL" sz="800" dirty="0" err="1" smtClean="0">
                <a:solidFill>
                  <a:srgbClr val="5E4D36"/>
                </a:solidFill>
                <a:latin typeface="Levenim MT" panose="02010502060101010101" pitchFamily="2" charset="-79"/>
                <a:cs typeface="Levenim MT" panose="02010502060101010101" pitchFamily="2" charset="-79"/>
              </a:rPr>
              <a:t>דינמיקה</a:t>
            </a:r>
            <a:r>
              <a:rPr lang="he-IL" sz="800" dirty="0" smtClean="0">
                <a:solidFill>
                  <a:srgbClr val="5E4D36"/>
                </a:solidFill>
                <a:latin typeface="Levenim MT" panose="02010502060101010101" pitchFamily="2" charset="-79"/>
                <a:cs typeface="Levenim MT" panose="02010502060101010101" pitchFamily="2" charset="-79"/>
              </a:rPr>
              <a:t> בקבוצה, יכולה להרגיש כמו סוד שהתגלה אבל נשאר סוד.</a:t>
            </a:r>
          </a:p>
          <a:p>
            <a:pPr lvl="0"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בעולם </a:t>
            </a:r>
            <a:r>
              <a:rPr lang="he-IL" sz="800" dirty="0" err="1" smtClean="0">
                <a:solidFill>
                  <a:srgbClr val="5E4D36"/>
                </a:solidFill>
                <a:latin typeface="Levenim MT" panose="02010502060101010101" pitchFamily="2" charset="-79"/>
                <a:cs typeface="Levenim MT" panose="02010502060101010101" pitchFamily="2" charset="-79"/>
              </a:rPr>
              <a:t>הרציונלי</a:t>
            </a:r>
            <a:r>
              <a:rPr lang="he-IL" sz="800" dirty="0" smtClean="0">
                <a:solidFill>
                  <a:srgbClr val="5E4D36"/>
                </a:solidFill>
                <a:latin typeface="Levenim MT" panose="02010502060101010101" pitchFamily="2" charset="-79"/>
                <a:cs typeface="Levenim MT" panose="02010502060101010101" pitchFamily="2" charset="-79"/>
              </a:rPr>
              <a:t> שלנו אפשר לפעמים לחלק את המציאות לדברים שאנחנו מבינים עד הסוף בשכל ולדברים שלא. ואז הדברים שאנחנו לא מבינים אותם עד הסוף יכולים להיתפס כנחותים יותר או כלא </a:t>
            </a:r>
            <a:r>
              <a:rPr lang="he-IL" sz="800" dirty="0" err="1" smtClean="0">
                <a:solidFill>
                  <a:srgbClr val="5E4D36"/>
                </a:solidFill>
                <a:latin typeface="Levenim MT" panose="02010502060101010101" pitchFamily="2" charset="-79"/>
                <a:cs typeface="Levenim MT" panose="02010502060101010101" pitchFamily="2" charset="-79"/>
              </a:rPr>
              <a:t>רלוונטים</a:t>
            </a:r>
            <a:r>
              <a:rPr lang="he-IL" sz="800" dirty="0" smtClean="0">
                <a:solidFill>
                  <a:srgbClr val="5E4D36"/>
                </a:solidFill>
                <a:latin typeface="Levenim MT" panose="02010502060101010101" pitchFamily="2" charset="-79"/>
                <a:cs typeface="Levenim MT" panose="02010502060101010101" pitchFamily="2" charset="-79"/>
              </a:rPr>
              <a:t>, ומנגד, הדברים שכבר "הבנו" נחשבים כדברים שאין מה להעמיק בהם יותר שכן הם מובנים.</a:t>
            </a:r>
          </a:p>
          <a:p>
            <a:pPr lvl="0"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תפיסת הסוד בחיים לא אומרת שאנחנו חיים לא הגיוניים. היא אומרת שאנחנו מבינים שבעומק המציאות וההיגיון יש עומק אינסופי שכלי ההיגיון אינם רלוונטיים אליו, </a:t>
            </a:r>
            <a:r>
              <a:rPr lang="he-IL" sz="800" b="1" dirty="0" smtClean="0">
                <a:solidFill>
                  <a:srgbClr val="5E4D36"/>
                </a:solidFill>
                <a:latin typeface="Levenim MT" panose="02010502060101010101" pitchFamily="2" charset="-79"/>
                <a:cs typeface="Levenim MT" panose="02010502060101010101" pitchFamily="2" charset="-79"/>
              </a:rPr>
              <a:t>וזה כוחו של הסוד דווקא בעולם הגיוני.</a:t>
            </a:r>
          </a:p>
          <a:p>
            <a:pPr lvl="0"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lvl="0"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כאשר אדם מחליט לשלב בחייו ערכים עמוקים, הוא בעצם משלב בין הגלוי לבין הסוד, </a:t>
            </a:r>
            <a:r>
              <a:rPr lang="he-IL" sz="800" b="1" dirty="0" smtClean="0">
                <a:solidFill>
                  <a:srgbClr val="5E4D36"/>
                </a:solidFill>
                <a:latin typeface="Levenim MT" panose="02010502060101010101" pitchFamily="2" charset="-79"/>
                <a:cs typeface="Levenim MT" panose="02010502060101010101" pitchFamily="2" charset="-79"/>
              </a:rPr>
              <a:t>ודווקא היכולת לתת מקום אחד לגלוי ולסוד גם יחד</a:t>
            </a:r>
            <a:r>
              <a:rPr lang="he-IL" sz="800" dirty="0" smtClean="0">
                <a:solidFill>
                  <a:srgbClr val="5E4D36"/>
                </a:solidFill>
                <a:latin typeface="Levenim MT" panose="02010502060101010101" pitchFamily="2" charset="-79"/>
                <a:cs typeface="Levenim MT" panose="02010502060101010101" pitchFamily="2" charset="-79"/>
              </a:rPr>
              <a:t>, מביאה את האדם להיות יצור פלאי, בתוך חיים עולמיים ו"הגיוניים".</a:t>
            </a:r>
          </a:p>
          <a:p>
            <a:pPr lvl="0"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של השומר החדש</a:t>
            </a: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בין סיפור לשיר</a:t>
            </a:r>
            <a:endParaRPr lang="he-IL" sz="850" b="1" dirty="0">
              <a:solidFill>
                <a:srgbClr val="5E4D36"/>
              </a:solidFill>
              <a:latin typeface="Levenim MT" panose="02010502060101010101" pitchFamily="2" charset="-79"/>
              <a:cs typeface="Levenim MT" panose="02010502060101010101" pitchFamily="2" charset="-79"/>
            </a:endParaRPr>
          </a:p>
          <a:p>
            <a:pPr lvl="0" algn="just">
              <a:spcAft>
                <a:spcPts val="600"/>
              </a:spcAft>
            </a:pPr>
            <a:r>
              <a:rPr lang="he-IL" sz="950" b="1" dirty="0" smtClean="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מכל האמור יוצא הבדל גדול שבין לשון בעלי פרוזה (ספרות)  ללשון בעלי שירה.   הללו, בעלי הפשט, סומכים עצמם על ה"צד </a:t>
            </a:r>
            <a:r>
              <a:rPr lang="he-IL" sz="700" dirty="0" err="1" smtClean="0">
                <a:solidFill>
                  <a:srgbClr val="5E4D36"/>
                </a:solidFill>
                <a:latin typeface="Levenim MT" panose="02010502060101010101" pitchFamily="2" charset="-79"/>
                <a:cs typeface="Levenim MT" panose="02010502060101010101" pitchFamily="2" charset="-79"/>
              </a:rPr>
              <a:t>השוה</a:t>
            </a:r>
            <a:r>
              <a:rPr lang="he-IL" sz="700" dirty="0" smtClean="0">
                <a:solidFill>
                  <a:srgbClr val="5E4D36"/>
                </a:solidFill>
                <a:latin typeface="Levenim MT" panose="02010502060101010101" pitchFamily="2" charset="-79"/>
                <a:cs typeface="Levenim MT" panose="02010502060101010101" pitchFamily="2" charset="-79"/>
              </a:rPr>
              <a:t>" ועל המשותף שבמראות ובמלים, על הקבוע ועומד בלשון, על הנוסח המקובל – ולפיכך הם עוברים את דרכם בלשון בטח.   למה הם דומים? למי שעובר את הנהר על פני קרח מוצק, עשוי מקשה אחת. רשאי ויכול הוא זה להסיח את דעתו לגמרי מן המצולה המכוסה, השוטפת תחת רגליו. </a:t>
            </a:r>
          </a:p>
          <a:p>
            <a:pPr lvl="0" algn="just">
              <a:spcAft>
                <a:spcPts val="600"/>
              </a:spcAft>
            </a:pPr>
            <a:r>
              <a:rPr lang="he-IL" sz="700" dirty="0" smtClean="0">
                <a:solidFill>
                  <a:srgbClr val="5E4D36"/>
                </a:solidFill>
                <a:latin typeface="Levenim MT" panose="02010502060101010101" pitchFamily="2" charset="-79"/>
                <a:cs typeface="Levenim MT" panose="02010502060101010101" pitchFamily="2" charset="-79"/>
              </a:rPr>
              <a:t>ואלה שכנגדם, בעלי הרמז, הדרש והסוד, רדופים כל ימיהם אחרי "הצד </a:t>
            </a:r>
            <a:r>
              <a:rPr lang="he-IL" sz="700" dirty="0" err="1" smtClean="0">
                <a:solidFill>
                  <a:srgbClr val="5E4D36"/>
                </a:solidFill>
                <a:latin typeface="Levenim MT" panose="02010502060101010101" pitchFamily="2" charset="-79"/>
                <a:cs typeface="Levenim MT" panose="02010502060101010101" pitchFamily="2" charset="-79"/>
              </a:rPr>
              <a:t>המיַחֵד</a:t>
            </a:r>
            <a:r>
              <a:rPr lang="he-IL" sz="700" dirty="0" smtClean="0">
                <a:solidFill>
                  <a:srgbClr val="5E4D36"/>
                </a:solidFill>
                <a:latin typeface="Levenim MT" panose="02010502060101010101" pitchFamily="2" charset="-79"/>
                <a:cs typeface="Levenim MT" panose="02010502060101010101" pitchFamily="2" charset="-79"/>
              </a:rPr>
              <a:t>" שבדברים... אחרי אותה הנקודה, שעושה את המראות ... כחטיבה אחת בעולם... אחרי נשמתם היחידה וסגולתם העצמית של הדברים, כפי שנקלטו אלו ברגע ידוע בנפש רואיהם; </a:t>
            </a:r>
          </a:p>
          <a:p>
            <a:pPr lvl="0" algn="just">
              <a:spcAft>
                <a:spcPts val="600"/>
              </a:spcAft>
            </a:pPr>
            <a:r>
              <a:rPr lang="he-IL" sz="700" dirty="0" smtClean="0">
                <a:solidFill>
                  <a:srgbClr val="5E4D36"/>
                </a:solidFill>
                <a:latin typeface="Levenim MT" panose="02010502060101010101" pitchFamily="2" charset="-79"/>
                <a:cs typeface="Levenim MT" panose="02010502060101010101" pitchFamily="2" charset="-79"/>
              </a:rPr>
              <a:t>אדרבה, הם עצמם מחויבים להכניס בה (בשפה) כל רגע – תנועה בלתי פוסקת, הרכבות וצרופים חדשים. המלים מפרפרות תחת ידיהם: כבות ונדלקות, שוקעות וזורחות </a:t>
            </a:r>
            <a:r>
              <a:rPr lang="he-IL" sz="700" dirty="0" err="1" smtClean="0">
                <a:solidFill>
                  <a:srgbClr val="5E4D36"/>
                </a:solidFill>
                <a:latin typeface="Levenim MT" panose="02010502060101010101" pitchFamily="2" charset="-79"/>
                <a:cs typeface="Levenim MT" panose="02010502060101010101" pitchFamily="2" charset="-79"/>
              </a:rPr>
              <a:t>כפתוחי</a:t>
            </a:r>
            <a:r>
              <a:rPr lang="he-IL" sz="700" dirty="0" smtClean="0">
                <a:solidFill>
                  <a:srgbClr val="5E4D36"/>
                </a:solidFill>
                <a:latin typeface="Levenim MT" panose="02010502060101010101" pitchFamily="2" charset="-79"/>
                <a:cs typeface="Levenim MT" panose="02010502060101010101" pitchFamily="2" charset="-79"/>
              </a:rPr>
              <a:t> החותם באבני </a:t>
            </a:r>
            <a:r>
              <a:rPr lang="he-IL" sz="700" dirty="0" err="1" smtClean="0">
                <a:solidFill>
                  <a:srgbClr val="5E4D36"/>
                </a:solidFill>
                <a:latin typeface="Levenim MT" panose="02010502060101010101" pitchFamily="2" charset="-79"/>
                <a:cs typeface="Levenim MT" panose="02010502060101010101" pitchFamily="2" charset="-79"/>
              </a:rPr>
              <a:t>החשן</a:t>
            </a:r>
            <a:r>
              <a:rPr lang="he-IL" sz="700" dirty="0" smtClean="0">
                <a:solidFill>
                  <a:srgbClr val="5E4D36"/>
                </a:solidFill>
                <a:latin typeface="Levenim MT" panose="02010502060101010101" pitchFamily="2" charset="-79"/>
                <a:cs typeface="Levenim MT" panose="02010502060101010101" pitchFamily="2" charset="-79"/>
              </a:rPr>
              <a:t>, מתרוקנות ומתמלאות, פושטות נשמה ולובשות נשמה. ... והמלה הישנה זורחת באור חדש. החול מתקדש והקודש מתחלל. המלים הקבועות כאלו נחלצות רגע </a:t>
            </a:r>
            <a:r>
              <a:rPr lang="he-IL" sz="700" dirty="0" err="1" smtClean="0">
                <a:solidFill>
                  <a:srgbClr val="5E4D36"/>
                </a:solidFill>
                <a:latin typeface="Levenim MT" panose="02010502060101010101" pitchFamily="2" charset="-79"/>
                <a:cs typeface="Levenim MT" panose="02010502060101010101" pitchFamily="2" charset="-79"/>
              </a:rPr>
              <a:t>רגע</a:t>
            </a:r>
            <a:r>
              <a:rPr lang="he-IL" sz="700" dirty="0" smtClean="0">
                <a:solidFill>
                  <a:srgbClr val="5E4D36"/>
                </a:solidFill>
                <a:latin typeface="Levenim MT" panose="02010502060101010101" pitchFamily="2" charset="-79"/>
                <a:cs typeface="Levenim MT" panose="02010502060101010101" pitchFamily="2" charset="-79"/>
              </a:rPr>
              <a:t> ממשבצותיהן ומחליפות מקום זו עם זו. </a:t>
            </a:r>
          </a:p>
          <a:p>
            <a:pPr lvl="0" algn="just">
              <a:spcAft>
                <a:spcPts val="600"/>
              </a:spcAft>
            </a:pPr>
            <a:r>
              <a:rPr lang="he-IL" sz="700" b="1" dirty="0" err="1" smtClean="0">
                <a:solidFill>
                  <a:srgbClr val="5E4D36"/>
                </a:solidFill>
                <a:latin typeface="Levenim MT" panose="02010502060101010101" pitchFamily="2" charset="-79"/>
                <a:cs typeface="Levenim MT" panose="02010502060101010101" pitchFamily="2" charset="-79"/>
              </a:rPr>
              <a:t>ובינתים</a:t>
            </a:r>
            <a:r>
              <a:rPr lang="he-IL" sz="700" b="1" dirty="0" smtClean="0">
                <a:solidFill>
                  <a:srgbClr val="5E4D36"/>
                </a:solidFill>
                <a:latin typeface="Levenim MT" panose="02010502060101010101" pitchFamily="2" charset="-79"/>
                <a:cs typeface="Levenim MT" panose="02010502060101010101" pitchFamily="2" charset="-79"/>
              </a:rPr>
              <a:t>, בין כסוי לכסוי, מהבהבת התהום</a:t>
            </a:r>
          </a:p>
          <a:p>
            <a:pPr lvl="0" algn="just">
              <a:spcAft>
                <a:spcPts val="600"/>
              </a:spcAft>
            </a:pPr>
            <a:r>
              <a:rPr lang="he-IL" sz="700" dirty="0" smtClean="0">
                <a:solidFill>
                  <a:srgbClr val="5E4D36"/>
                </a:solidFill>
                <a:latin typeface="Levenim MT" panose="02010502060101010101" pitchFamily="2" charset="-79"/>
                <a:cs typeface="Levenim MT" panose="02010502060101010101" pitchFamily="2" charset="-79"/>
              </a:rPr>
              <a:t> ולמה הללו דומים? למי שעובר את הנהר בשעת הפשרה על פני </a:t>
            </a:r>
            <a:r>
              <a:rPr lang="he-IL" sz="700" dirty="0" err="1" smtClean="0">
                <a:solidFill>
                  <a:srgbClr val="5E4D36"/>
                </a:solidFill>
                <a:latin typeface="Levenim MT" panose="02010502060101010101" pitchFamily="2" charset="-79"/>
                <a:cs typeface="Levenim MT" panose="02010502060101010101" pitchFamily="2" charset="-79"/>
              </a:rPr>
              <a:t>גלידין</a:t>
            </a:r>
            <a:r>
              <a:rPr lang="he-IL" sz="700" dirty="0" smtClean="0">
                <a:solidFill>
                  <a:srgbClr val="5E4D36"/>
                </a:solidFill>
                <a:latin typeface="Levenim MT" panose="02010502060101010101" pitchFamily="2" charset="-79"/>
                <a:cs typeface="Levenim MT" panose="02010502060101010101" pitchFamily="2" charset="-79"/>
              </a:rPr>
              <a:t> מתנדנדים וצפים. חלילה לו להשהות את הרגל על גבי גליד אחד יותר מהרף עין, יותר מכדי קפיצת הרגל מגליד לחברו הסמוך ומחברו לחברו. בין הפרצים מהבהבת התהום, הרגל מתמוטטת, הסכנה קרובה - - -</a:t>
            </a:r>
          </a:p>
          <a:p>
            <a:pPr lvl="0"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מתוך </a:t>
            </a:r>
            <a:r>
              <a:rPr lang="he-IL" sz="600" dirty="0">
                <a:solidFill>
                  <a:srgbClr val="5E4D36"/>
                </a:solidFill>
                <a:latin typeface="Levenim MT" panose="02010502060101010101" pitchFamily="2" charset="-79"/>
                <a:cs typeface="Levenim MT" panose="02010502060101010101" pitchFamily="2" charset="-79"/>
              </a:rPr>
              <a:t>מאמרו של חיים נחמן ביאליק – 'גילוי וכיסוי בלשון'</a:t>
            </a:r>
          </a:p>
          <a:p>
            <a:pPr>
              <a:spcAft>
                <a:spcPts val="600"/>
              </a:spcAft>
            </a:pPr>
            <a:endParaRPr lang="he-IL" sz="950" b="1"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15" name="תמונה 14" descr="12717417_967801419922812_3143815045862342798_n.jpg"/>
          <p:cNvPicPr>
            <a:picLocks noChangeAspect="1"/>
          </p:cNvPicPr>
          <p:nvPr/>
        </p:nvPicPr>
        <p:blipFill>
          <a:blip r:embed="rId2" cstate="print"/>
          <a:stretch>
            <a:fillRect/>
          </a:stretch>
        </p:blipFill>
        <p:spPr>
          <a:xfrm>
            <a:off x="2598946" y="5502817"/>
            <a:ext cx="1763848" cy="1175898"/>
          </a:xfrm>
          <a:prstGeom prst="rect">
            <a:avLst/>
          </a:prstGeo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740" dirty="0" smtClean="0"/>
              <a:t>כפי שכתבנו בהקדמה, השיעור הזה בא להתמודד עם היבט שלם של עולם הרוח האנושי. האם </a:t>
            </a:r>
            <a:r>
              <a:rPr lang="he-IL" sz="740" dirty="0" err="1" smtClean="0"/>
              <a:t>הכל</a:t>
            </a:r>
            <a:r>
              <a:rPr lang="he-IL" sz="740" dirty="0" smtClean="0"/>
              <a:t> הוא רציונלי ובר חקירה? או שמא ישנם תחומים שהם מעבר? נבהיר: קיימת מציאות שאותה אפשר לתפוס בחמשת החושים שלנו ובהרחבה הטכנולוגית שלהם. מה שנקרא מציאות  אמפירית [ניסיונית, המבוססת על הניסיון החושי]. ישנם תחומים שלמים שהם מופשטים אך מדעיים. למשל כל תחום המתמטיקה. לתחום זה נקרא התחום הרציונלי. כלומר בשכל האנושי אפשר לתפוס את המתמטיקה אך היא אינה מדידה באחד מחמש החושים שלנו. מעבר לשני דרכי תפיסת המציאות הללו יש שסוברים שקיימת מציאות נוספת אותה אין לתפוס בכלים אמפיריים או רציונליים. עובדה זו נתונה למחלוקת, ועליה אנחנו מבקשים לדון בשיעור.  </a:t>
            </a:r>
          </a:p>
          <a:p>
            <a:pPr marL="0" indent="0" algn="just">
              <a:lnSpc>
                <a:spcPct val="150000"/>
              </a:lnSpc>
              <a:buNone/>
            </a:pPr>
            <a:r>
              <a:rPr lang="he-IL" sz="740" dirty="0" smtClean="0"/>
              <a:t> כבר בראשית הדברים ברור שהדיון הזה הוא ערכי ואין דרך להוכיח דבר בכלים רציונליים ו/או מחקריים מדעיים - לא לשלילה ולא לחיוב. הנחת העבודה של השיעור היא להציג את האפשרות של עולם שמעבר לרציונלי, עולם הסוד, בעיין חיובית. אנו מציעים להיות קשובים לדעות שונות בקבוצה ולאפשר וויכוח פתוח ומפרה. אל תילכדו בניסיונות הוכחה. הפרידו את התחום מוויכוח מדעי או רציונלי. מדובר על תחום ערכי אמוני. </a:t>
            </a:r>
          </a:p>
          <a:p>
            <a:pPr marL="0" indent="0" algn="just">
              <a:lnSpc>
                <a:spcPct val="150000"/>
              </a:lnSpc>
              <a:buNone/>
            </a:pPr>
            <a:r>
              <a:rPr lang="he-IL" sz="740" dirty="0" smtClean="0"/>
              <a:t>אפשר ואף מומלץ לפתוח את השיעור, לאחר קריאת ההקדמה, בשאלה - האם ישנה מציאות שמעבר לתפיסה שלנו בחמשת החושים, בהרחבה הטכנולוגית שלהם או ברציונל שלנו? הקדישו דקה להבהיר את המושגים לפני הדיון. </a:t>
            </a:r>
          </a:p>
          <a:p>
            <a:pPr marL="0" indent="0" algn="just">
              <a:lnSpc>
                <a:spcPct val="150000"/>
              </a:lnSpc>
              <a:buNone/>
            </a:pPr>
            <a:r>
              <a:rPr lang="he-IL" sz="740" dirty="0" smtClean="0"/>
              <a:t>בשלב זה אפשר להשתמש בחלק השלישי בשירו של מאיר אריאל 'מה חדש במדע' [שירד בעריכה של השיעור] : </a:t>
            </a:r>
          </a:p>
          <a:p>
            <a:pPr marL="0" indent="0" algn="just">
              <a:lnSpc>
                <a:spcPct val="150000"/>
              </a:lnSpc>
              <a:buNone/>
            </a:pPr>
            <a:r>
              <a:rPr lang="he-IL" sz="740" dirty="0" smtClean="0"/>
              <a:t>אומרים גם שהמדעים / עוד מעט קט והם מגיעים / לפענוח סוד החיים / וכל סודות היקום. / אבל על קו האינסוף / הם יעמלו לקלוף ולקלוף, / בלי הרף לחצוב ולחשוף, / והנקודה, היכן היא תקום? // כמה ספרות אחרי הפסיק, / כמה שנות אור שופך עוד חלקיק, / קרן תשלח, תפתח עדשה, / ליד </a:t>
            </a:r>
            <a:r>
              <a:rPr lang="he-IL" sz="740" dirty="0" err="1" smtClean="0"/>
              <a:t>הניגלה</a:t>
            </a:r>
            <a:r>
              <a:rPr lang="he-IL" sz="740" dirty="0" smtClean="0"/>
              <a:t> - סתומה חדשה... // תאיץ במחשב, עודך מגשש / וכל דבר ביד ממשש. / אז עד איפה אתה יודע, עד היכן אתה מבין, / עד לאן אתה רואה - ומשם אתה מאמין... // גם אם לא תודה, חסר ענווה / תראה לאן תקעת את האהבה: / מצמיד אלקטרודות, אפילו מזמין / </a:t>
            </a:r>
            <a:r>
              <a:rPr lang="he-IL" sz="740" dirty="0" err="1" smtClean="0"/>
              <a:t>שתגלניות</a:t>
            </a:r>
            <a:r>
              <a:rPr lang="he-IL" sz="740" dirty="0" smtClean="0"/>
              <a:t> להרצות בוועידות למין! // האדם חץ שלוח אל לב החידה / אשר משתוקקת להיוודע. / ריבואות נקבים מנסים, מנסים, // אבל רק דרך נקב אחד נכנסים... // והמדע הוא רק נקב אחד מרבים // חותר וחופר ניצוצות ושבבים. / אך כשלהוכיח איננו יכול - // אז </a:t>
            </a:r>
            <a:r>
              <a:rPr lang="he-IL" sz="740" dirty="0" err="1" smtClean="0"/>
              <a:t>בכח</a:t>
            </a:r>
            <a:r>
              <a:rPr lang="he-IL" sz="740" dirty="0" smtClean="0"/>
              <a:t> הוא הולך את הרוח לכבול...</a:t>
            </a:r>
          </a:p>
          <a:p>
            <a:pPr marL="0" indent="0" algn="just">
              <a:lnSpc>
                <a:spcPct val="150000"/>
              </a:lnSpc>
              <a:buNone/>
            </a:pPr>
            <a:r>
              <a:rPr lang="he-IL" sz="740" dirty="0" smtClean="0"/>
              <a:t>לאחר הדיון הראשוני נקרא את האפיונים של החוויה המיסטית. </a:t>
            </a:r>
          </a:p>
          <a:p>
            <a:pPr marL="0" indent="0" algn="just">
              <a:lnSpc>
                <a:spcPct val="150000"/>
              </a:lnSpc>
              <a:buNone/>
            </a:pPr>
            <a:r>
              <a:rPr lang="he-IL" sz="740" u="sng" dirty="0" smtClean="0"/>
              <a:t>א. חוויה מיסטית רוחנית</a:t>
            </a:r>
          </a:p>
          <a:p>
            <a:pPr marL="0" indent="0" algn="just">
              <a:lnSpc>
                <a:spcPct val="150000"/>
              </a:lnSpc>
              <a:buNone/>
            </a:pPr>
            <a:r>
              <a:rPr lang="he-IL" sz="740" dirty="0" smtClean="0"/>
              <a:t>מקור הקטע הוא בספרו של ויליאם ג'יימס "החוויה הדתית לסוגיה" (שווה להכיר). וויליאם ג'יימס נחשב למפתח תחום הפסיכולוגיה של הדת, והוא היה שייך לזרם הפילוסופיה הפרגמטית.</a:t>
            </a:r>
          </a:p>
          <a:p>
            <a:pPr marL="0" indent="0" algn="just">
              <a:lnSpc>
                <a:spcPct val="150000"/>
              </a:lnSpc>
              <a:buNone/>
            </a:pPr>
            <a:r>
              <a:rPr lang="he-IL" sz="740" dirty="0" smtClean="0"/>
              <a:t>הרעיון של המקור הזה הוא כפול:</a:t>
            </a:r>
          </a:p>
          <a:p>
            <a:pPr marL="0" indent="0" algn="just">
              <a:lnSpc>
                <a:spcPct val="150000"/>
              </a:lnSpc>
              <a:buNone/>
            </a:pPr>
            <a:r>
              <a:rPr lang="he-IL" sz="740" dirty="0" smtClean="0"/>
              <a:t>• להיפתח לאפשרות של חוויה מיסטית. </a:t>
            </a:r>
          </a:p>
          <a:p>
            <a:pPr marL="0" indent="0" algn="just">
              <a:lnSpc>
                <a:spcPct val="150000"/>
              </a:lnSpc>
              <a:buNone/>
            </a:pPr>
            <a:r>
              <a:rPr lang="he-IL" sz="740" dirty="0" smtClean="0"/>
              <a:t>• להבין את ההגדרה הבסיסית של החוויה המיסטית. חשוב להדגיש ולנטרל ממושג 'החוויה המיסטית' את כל התחומי המגיה או אמנות כאלו ואחרות שקשורות ליכולת להשפיע על המציאות – השתטחות על קברים, טקסי גרוש שדים והרחקת עיין הרע, קמעות ועוד </a:t>
            </a:r>
            <a:r>
              <a:rPr lang="he-IL" sz="740" dirty="0" err="1" smtClean="0"/>
              <a:t>ועוד</a:t>
            </a:r>
            <a:r>
              <a:rPr lang="he-IL" sz="740" dirty="0" smtClean="0"/>
              <a:t>. כל התחום הזה שייך לדיון אחר לגמרי. נסו להבהיר ולהבדיל בין התחומים ולהתמקד בחוויה המיסטית ע"פ ההגדרה של ג'יימס ע"פ ארבעת המאפיינים שלה. היעזרו בשאלות המנחות:</a:t>
            </a:r>
          </a:p>
          <a:p>
            <a:pPr marL="0" indent="0" algn="just">
              <a:lnSpc>
                <a:spcPct val="150000"/>
              </a:lnSpc>
              <a:buNone/>
            </a:pPr>
            <a:r>
              <a:rPr lang="he-IL" sz="740" dirty="0" smtClean="0"/>
              <a:t>• מהם ארבעת המאפיינים שג'יימס מציע לחוויה מיסטית? נסו להיזכר האם חוויתם בעבר חוויה שדומה לאחד המאפיינים. אם יש לכם אומץ, נסו קצת לתאר אותה במילים </a:t>
            </a:r>
          </a:p>
          <a:p>
            <a:pPr marL="0" indent="0" algn="just">
              <a:lnSpc>
                <a:spcPct val="150000"/>
              </a:lnSpc>
              <a:buNone/>
            </a:pPr>
            <a:r>
              <a:rPr lang="he-IL" sz="740" dirty="0" smtClean="0"/>
              <a:t>•המאפיין השני הוא של ידיעה. מה ההבדל בין ידיעה פנימית לידיעה חיצונית שבאה מלימוד? האם הן סותרות?</a:t>
            </a:r>
          </a:p>
          <a:p>
            <a:pPr marL="0" indent="0" algn="just">
              <a:lnSpc>
                <a:spcPct val="150000"/>
              </a:lnSpc>
              <a:buNone/>
            </a:pPr>
            <a:r>
              <a:rPr lang="he-IL" sz="740" u="sng" dirty="0" smtClean="0"/>
              <a:t>ב. בין סיפור לשיר</a:t>
            </a:r>
          </a:p>
          <a:p>
            <a:pPr marL="0" indent="0" algn="just">
              <a:lnSpc>
                <a:spcPct val="150000"/>
              </a:lnSpc>
              <a:buNone/>
            </a:pPr>
            <a:r>
              <a:rPr lang="he-IL" sz="740" dirty="0" smtClean="0"/>
              <a:t>רבי חיים נחמן ביאליק – משוררינו הגדול היה גם תלמיד חכם ואיש רוח. בקטע שהבאנו במקור זה אנו מצטטים ממאמר גדול וחשוב של ביאליק '</a:t>
            </a:r>
            <a:r>
              <a:rPr lang="he-IL" sz="740" dirty="0" smtClean="0">
                <a:hlinkClick r:id="rId2"/>
              </a:rPr>
              <a:t>גילוי וכיסוי בלשון</a:t>
            </a:r>
            <a:r>
              <a:rPr lang="he-IL" sz="740" dirty="0" smtClean="0"/>
              <a:t>'. מאמר שבשנה ב' של המכינות כמעט מאמר חובה. המאמר מדבר על המילים ועל השפה, אבל מאחורי המושגים הללו המאמר דן וחושף אותנו לעולם של החוויה המיסטית שלפעמים היא מפחידה ונראית כתהום רבה בלשונו של ביאליק. ביאליק בקטע שלפנינו שהוא קטע הסיום של המאמר טוען כי הפרוזה מייצגת ומתעסקת עם העולם הרציונלי, ולעומתה השירה בעיניו מנסה לגעת בעולם הסוד.</a:t>
            </a:r>
          </a:p>
          <a:p>
            <a:pPr marL="0" indent="0" algn="just">
              <a:lnSpc>
                <a:spcPct val="150000"/>
              </a:lnSpc>
              <a:buNone/>
            </a:pPr>
            <a:r>
              <a:rPr lang="he-IL" sz="740" dirty="0" smtClean="0"/>
              <a:t>קראו את הדברים בלשון הזהב של ביאליק ונסו להגדיר עם הלומדים:</a:t>
            </a:r>
          </a:p>
          <a:p>
            <a:pPr marL="0" indent="0" algn="just">
              <a:lnSpc>
                <a:spcPct val="150000"/>
              </a:lnSpc>
              <a:buNone/>
            </a:pPr>
            <a:r>
              <a:rPr lang="he-IL" sz="740" dirty="0" smtClean="0"/>
              <a:t>• מהו ההבדל שביאליק מנסח בין סיפור לשיר?  כיצד השיר "משחק" עם השפה?</a:t>
            </a:r>
          </a:p>
          <a:p>
            <a:pPr marL="0" indent="0" algn="just">
              <a:lnSpc>
                <a:spcPct val="150000"/>
              </a:lnSpc>
              <a:buNone/>
            </a:pPr>
            <a:r>
              <a:rPr lang="he-IL" sz="740" dirty="0" smtClean="0"/>
              <a:t>• כשאתם שומעים מוסיקה, אתם שמים לב בעיקר למילים או למנגינה? לפי דבריו של ביאליק מה אתם מבינים כעת?</a:t>
            </a:r>
          </a:p>
          <a:p>
            <a:pPr marL="0" indent="0" algn="just">
              <a:lnSpc>
                <a:spcPct val="150000"/>
              </a:lnSpc>
              <a:buNone/>
            </a:pPr>
            <a:r>
              <a:rPr lang="he-IL" sz="740" u="sng" dirty="0" smtClean="0"/>
              <a:t>ג. כשסוד </a:t>
            </a:r>
            <a:r>
              <a:rPr lang="he-IL" sz="740" u="sng" dirty="0" err="1" smtClean="0"/>
              <a:t>אמיתי</a:t>
            </a:r>
            <a:r>
              <a:rPr lang="he-IL" sz="740" u="sng" dirty="0" smtClean="0"/>
              <a:t> מתגלה הוא עדיין נשאר סוד</a:t>
            </a:r>
          </a:p>
          <a:p>
            <a:pPr marL="0" indent="0" algn="just">
              <a:lnSpc>
                <a:spcPct val="150000"/>
              </a:lnSpc>
              <a:buNone/>
            </a:pPr>
            <a:r>
              <a:rPr lang="he-IL" sz="740" dirty="0" smtClean="0"/>
              <a:t>בקטע הזה של חבורת הכותבים של השומר החדש אנחנו מבקשים </a:t>
            </a:r>
            <a:r>
              <a:rPr lang="he-IL" sz="740" smtClean="0"/>
              <a:t>קצת לחבר </a:t>
            </a:r>
            <a:r>
              <a:rPr lang="he-IL" sz="740" dirty="0" smtClean="0"/>
              <a:t>את החוויה המיסטית, </a:t>
            </a:r>
            <a:r>
              <a:rPr lang="he-IL" sz="740" smtClean="0"/>
              <a:t>או את </a:t>
            </a:r>
            <a:r>
              <a:rPr lang="he-IL" sz="740" dirty="0" smtClean="0"/>
              <a:t>הסוד</a:t>
            </a:r>
            <a:r>
              <a:rPr lang="he-IL" sz="740" smtClean="0"/>
              <a:t>, לחיים </a:t>
            </a:r>
            <a:r>
              <a:rPr lang="he-IL" sz="740" dirty="0" smtClean="0"/>
              <a:t>שלנו ובחיי הארגון. מסתבר שגם אצלנו בחיים הרגילים ישנם תחומים רבים שבהם יש סוד במובן המובא בקטע כ'סוד </a:t>
            </a:r>
            <a:r>
              <a:rPr lang="he-IL" sz="740" dirty="0" err="1" smtClean="0"/>
              <a:t>אמיתי</a:t>
            </a:r>
            <a:r>
              <a:rPr lang="he-IL" sz="740" dirty="0" smtClean="0"/>
              <a:t>', ובכל זאת אנו פועלים באזור הזה וקשורים אליו. למשל אהבת הארץ שהיא ערך מרכזי אצלנו. נסו להגדיר ולהסביר אהבה זו במושגים אמפיריים או אפילו במושגים רציונליים. ובכל זאת אנחנו רואים בו ערך ורובינו אף חשים את האהבה הזו באופן ממשי עד כדי ידיעה עמוקה. כך גם באהבה זוגית. חווית האהבה היא משל ושער כניסה לעולם של חוויות שאנו חווים וחיים סביבם במלא עוצמת חיינו למרות שזה לא ממש נכנס תחת התנאים של האימפריות ו/או הרציונליות. על זה אנחנו מדברים!</a:t>
            </a:r>
          </a:p>
          <a:p>
            <a:pPr marL="0" indent="0" algn="just">
              <a:lnSpc>
                <a:spcPct val="150000"/>
              </a:lnSpc>
              <a:buNone/>
            </a:pPr>
            <a:r>
              <a:rPr lang="he-IL" sz="740" dirty="0" smtClean="0"/>
              <a:t>אנחנו מציעים להגיע לעניין לאחר קריאת הקטע דרך השאלה המנחה:</a:t>
            </a:r>
          </a:p>
          <a:p>
            <a:pPr algn="just">
              <a:lnSpc>
                <a:spcPct val="150000"/>
              </a:lnSpc>
            </a:pPr>
            <a:r>
              <a:rPr lang="he-IL" sz="740" dirty="0" smtClean="0"/>
              <a:t> איזה ערך משלושת ערכי הארגון (אומץ אזרחי/ערבות הדדית/אהבת הארץ) הוא הכי "סודי" או עמוק בעיניכם? מדוע?</a:t>
            </a:r>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5993</TotalTime>
  <Words>2119</Words>
  <Application>Microsoft Office PowerPoint</Application>
  <PresentationFormat>A4 Paper (210x297 mm)</PresentationFormat>
  <Paragraphs>77</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ל"ג בעומר  החג של ה'סוד'</vt:lpstr>
      <vt:lpstr>הנחיות למעביר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72</cp:revision>
  <cp:lastPrinted>2016-01-02T09:56:53Z</cp:lastPrinted>
  <dcterms:created xsi:type="dcterms:W3CDTF">2016-01-01T12:13:36Z</dcterms:created>
  <dcterms:modified xsi:type="dcterms:W3CDTF">2016-05-19T15:10:15Z</dcterms:modified>
</cp:coreProperties>
</file>