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993" autoAdjust="0"/>
    <p:restoredTop sz="94660"/>
  </p:normalViewPr>
  <p:slideViewPr>
    <p:cSldViewPr snapToGrid="0">
      <p:cViewPr>
        <p:scale>
          <a:sx n="95" d="100"/>
          <a:sy n="95" d="100"/>
        </p:scale>
        <p:origin x="-138" y="-408"/>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err="1" smtClean="0"/>
              <a:t>מאירקה</a:t>
            </a:r>
            <a:r>
              <a:rPr lang="he-IL" dirty="0" smtClean="0"/>
              <a:t> </a:t>
            </a:r>
            <a:r>
              <a:rPr lang="he-IL" dirty="0" err="1" smtClean="0"/>
              <a:t>חזנוביץ</a:t>
            </a:r>
            <a:r>
              <a:rPr lang="he-IL" dirty="0" smtClean="0"/>
              <a:t> – דמות מהשומר ההיסטורי</a:t>
            </a:r>
            <a:endParaRPr lang="he-IL" dirty="0"/>
          </a:p>
        </p:txBody>
      </p:sp>
      <p:pic>
        <p:nvPicPr>
          <p:cNvPr id="3" name="מציין מיקום של תמונה 2"/>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l="4073" r="4073"/>
          <a:stretch>
            <a:fillRect/>
          </a:stretch>
        </p:blipFill>
        <p:spPr>
          <a:xfrm>
            <a:off x="6683375" y="3998913"/>
            <a:ext cx="1844675" cy="2355850"/>
          </a:xfrm>
        </p:spPr>
      </p:pic>
      <p:sp>
        <p:nvSpPr>
          <p:cNvPr id="12" name="מלבן 11"/>
          <p:cNvSpPr/>
          <p:nvPr/>
        </p:nvSpPr>
        <p:spPr>
          <a:xfrm>
            <a:off x="6682740" y="876300"/>
            <a:ext cx="2873242" cy="1826707"/>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אתם מתנדבים ושומרים באחד המצפים של השומר החדש. אולי אפילו ביבניאל שם קרו כמה מהסיפורים המובאים כאן.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עם מנערים את השנים הרבות שעברו מאז, ומסתכלים על גרעין האירועים, דומה שכמעט לא השתנה דבר. אמנם הקמנו מדינה וכו' אך עדיין אנו צריכים לעמוד  על משמר אדמותינו בתוך תוכה של ארץ ישראל.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בתוך כך מאירה דמותו של </a:t>
            </a:r>
            <a:r>
              <a:rPr lang="he-IL" sz="700" dirty="0" err="1" smtClean="0">
                <a:solidFill>
                  <a:schemeClr val="bg1"/>
                </a:solidFill>
                <a:latin typeface="Levenim MT" panose="02010502060101010101" pitchFamily="2" charset="-79"/>
                <a:cs typeface="Levenim MT" panose="02010502060101010101" pitchFamily="2" charset="-79"/>
              </a:rPr>
              <a:t>מאירקה</a:t>
            </a:r>
            <a:r>
              <a:rPr lang="he-IL" sz="700" dirty="0" smtClean="0">
                <a:solidFill>
                  <a:schemeClr val="bg1"/>
                </a:solidFill>
                <a:latin typeface="Levenim MT" panose="02010502060101010101" pitchFamily="2" charset="-79"/>
                <a:cs typeface="Levenim MT" panose="02010502060101010101" pitchFamily="2" charset="-79"/>
              </a:rPr>
              <a:t> שלמרות שהיה קיצוני כפי שזייד אומר, היה קר רוח, וידע היטב לשלוט בכוחו. ידע מתי להפעיל כוח, ומתי להימנע מהפעלתו.</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חלק מהסוד של השומר ההיסטורי </a:t>
            </a:r>
            <a:r>
              <a:rPr lang="he-IL" sz="700" dirty="0" err="1" smtClean="0">
                <a:solidFill>
                  <a:schemeClr val="bg1"/>
                </a:solidFill>
                <a:latin typeface="Levenim MT" panose="02010502060101010101" pitchFamily="2" charset="-79"/>
                <a:cs typeface="Levenim MT" panose="02010502060101010101" pitchFamily="2" charset="-79"/>
              </a:rPr>
              <a:t>ומאירקה</a:t>
            </a:r>
            <a:r>
              <a:rPr lang="he-IL" sz="700" dirty="0" smtClean="0">
                <a:solidFill>
                  <a:schemeClr val="bg1"/>
                </a:solidFill>
                <a:latin typeface="Levenim MT" panose="02010502060101010101" pitchFamily="2" charset="-79"/>
                <a:cs typeface="Levenim MT" panose="02010502060101010101" pitchFamily="2" charset="-79"/>
              </a:rPr>
              <a:t> בתוכם, היה להכיר ולכבד את הערבים והבדואים ו להבין לעומק את כללי המשחק.</a:t>
            </a:r>
            <a:endParaRPr lang="he-IL" sz="700" dirty="0">
              <a:solidFill>
                <a:schemeClr val="bg1"/>
              </a:solidFill>
              <a:latin typeface="Levenim MT" panose="02010502060101010101" pitchFamily="2" charset="-79"/>
              <a:cs typeface="Levenim MT" panose="02010502060101010101" pitchFamily="2" charset="-79"/>
            </a:endParaRPr>
          </a:p>
        </p:txBody>
      </p:sp>
      <p:sp>
        <p:nvSpPr>
          <p:cNvPr id="13" name="מלבן 12"/>
          <p:cNvSpPr/>
          <p:nvPr/>
        </p:nvSpPr>
        <p:spPr>
          <a:xfrm>
            <a:off x="6682740" y="2803277"/>
            <a:ext cx="2873242" cy="1195967"/>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700" b="1" dirty="0" smtClean="0">
                <a:solidFill>
                  <a:srgbClr val="5E4D36"/>
                </a:solidFill>
                <a:latin typeface="Levenim MT" panose="02010502060101010101" pitchFamily="2" charset="-79"/>
                <a:cs typeface="Levenim MT" panose="02010502060101010101" pitchFamily="2" charset="-79"/>
              </a:rPr>
              <a:t>נסו לחלץ מהסיפור על </a:t>
            </a:r>
            <a:r>
              <a:rPr lang="he-IL" sz="700" b="1" dirty="0" err="1" smtClean="0">
                <a:solidFill>
                  <a:srgbClr val="5E4D36"/>
                </a:solidFill>
                <a:latin typeface="Levenim MT" panose="02010502060101010101" pitchFamily="2" charset="-79"/>
                <a:cs typeface="Levenim MT" panose="02010502060101010101" pitchFamily="2" charset="-79"/>
              </a:rPr>
              <a:t>מאירקה</a:t>
            </a:r>
            <a:r>
              <a:rPr lang="he-IL" sz="700" b="1" dirty="0" smtClean="0">
                <a:solidFill>
                  <a:srgbClr val="5E4D36"/>
                </a:solidFill>
                <a:latin typeface="Levenim MT" panose="02010502060101010101" pitchFamily="2" charset="-79"/>
                <a:cs typeface="Levenim MT" panose="02010502060101010101" pitchFamily="2" charset="-79"/>
              </a:rPr>
              <a:t> את כל המקומות בהם הוא הביא לידי ביטוי את עוצמתו ואת יכולתו להילחם.</a:t>
            </a:r>
          </a:p>
          <a:p>
            <a:pPr marL="171450" indent="-171450">
              <a:lnSpc>
                <a:spcPts val="1000"/>
              </a:lnSpc>
              <a:buFont typeface="Arial" panose="020B0604020202020204" pitchFamily="34" charset="0"/>
              <a:buChar char="•"/>
            </a:pPr>
            <a:r>
              <a:rPr lang="he-IL" sz="700" b="1" dirty="0" smtClean="0">
                <a:solidFill>
                  <a:srgbClr val="5E4D36"/>
                </a:solidFill>
                <a:latin typeface="Levenim MT" panose="02010502060101010101" pitchFamily="2" charset="-79"/>
                <a:cs typeface="Levenim MT" panose="02010502060101010101" pitchFamily="2" charset="-79"/>
              </a:rPr>
              <a:t>נסו לחלץ מהסיפורים על </a:t>
            </a:r>
            <a:r>
              <a:rPr lang="he-IL" sz="700" b="1" dirty="0" err="1" smtClean="0">
                <a:solidFill>
                  <a:srgbClr val="5E4D36"/>
                </a:solidFill>
                <a:latin typeface="Levenim MT" panose="02010502060101010101" pitchFamily="2" charset="-79"/>
                <a:cs typeface="Levenim MT" panose="02010502060101010101" pitchFamily="2" charset="-79"/>
              </a:rPr>
              <a:t>מאירקה</a:t>
            </a:r>
            <a:r>
              <a:rPr lang="he-IL" sz="700" b="1" dirty="0" smtClean="0">
                <a:solidFill>
                  <a:srgbClr val="5E4D36"/>
                </a:solidFill>
                <a:latin typeface="Levenim MT" panose="02010502060101010101" pitchFamily="2" charset="-79"/>
                <a:cs typeface="Levenim MT" panose="02010502060101010101" pitchFamily="2" charset="-79"/>
              </a:rPr>
              <a:t> את המקומות בהם הוא השכיל להימנע מלהשתמש בכוח. </a:t>
            </a:r>
          </a:p>
          <a:p>
            <a:pPr marL="171450" indent="-171450">
              <a:lnSpc>
                <a:spcPts val="1000"/>
              </a:lnSpc>
              <a:buFont typeface="Arial" panose="020B0604020202020204" pitchFamily="34" charset="0"/>
              <a:buChar char="•"/>
            </a:pPr>
            <a:r>
              <a:rPr lang="he-IL" sz="700" b="1" dirty="0" smtClean="0">
                <a:solidFill>
                  <a:srgbClr val="5E4D36"/>
                </a:solidFill>
                <a:latin typeface="Levenim MT" panose="02010502060101010101" pitchFamily="2" charset="-79"/>
                <a:cs typeface="Levenim MT" panose="02010502060101010101" pitchFamily="2" charset="-79"/>
              </a:rPr>
              <a:t>מה לדעתכם הנחה את </a:t>
            </a:r>
            <a:r>
              <a:rPr lang="he-IL" sz="700" b="1" dirty="0" err="1" smtClean="0">
                <a:solidFill>
                  <a:srgbClr val="5E4D36"/>
                </a:solidFill>
                <a:latin typeface="Levenim MT" panose="02010502060101010101" pitchFamily="2" charset="-79"/>
                <a:cs typeface="Levenim MT" panose="02010502060101010101" pitchFamily="2" charset="-79"/>
              </a:rPr>
              <a:t>מאירקה</a:t>
            </a:r>
            <a:r>
              <a:rPr lang="he-IL" sz="700" b="1" dirty="0" smtClean="0">
                <a:solidFill>
                  <a:srgbClr val="5E4D36"/>
                </a:solidFill>
                <a:latin typeface="Levenim MT" panose="02010502060101010101" pitchFamily="2" charset="-79"/>
                <a:cs typeface="Levenim MT" panose="02010502060101010101" pitchFamily="2" charset="-79"/>
              </a:rPr>
              <a:t> לדעת להבדיל בין שני המקרים הללו – מתי להשתמש בכוח, ומתי להימנע? האם נוכל ללמוד גם אנחנו מדרכו? </a:t>
            </a:r>
            <a:endParaRPr lang="he-IL" sz="700"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ct val="150000"/>
              </a:lnSpc>
              <a:spcAft>
                <a:spcPts val="600"/>
              </a:spcAft>
            </a:pPr>
            <a:r>
              <a:rPr lang="he-IL" sz="950" b="1" dirty="0">
                <a:solidFill>
                  <a:srgbClr val="5E4D36"/>
                </a:solidFill>
                <a:latin typeface="Levenim MT" panose="02010502060101010101" pitchFamily="2" charset="-79"/>
                <a:cs typeface="Levenim MT" panose="02010502060101010101" pitchFamily="2" charset="-79"/>
              </a:rPr>
              <a:t>א. </a:t>
            </a:r>
            <a:r>
              <a:rPr lang="he-IL" sz="950" b="1" dirty="0" err="1" smtClean="0">
                <a:solidFill>
                  <a:srgbClr val="5E4D36"/>
                </a:solidFill>
                <a:latin typeface="Levenim MT" panose="02010502060101010101" pitchFamily="2" charset="-79"/>
                <a:cs typeface="Levenim MT" panose="02010502060101010101" pitchFamily="2" charset="-79"/>
              </a:rPr>
              <a:t>מאירקה</a:t>
            </a:r>
            <a:r>
              <a:rPr lang="he-IL" sz="950" b="1" dirty="0" smtClean="0">
                <a:solidFill>
                  <a:srgbClr val="5E4D36"/>
                </a:solidFill>
                <a:latin typeface="Levenim MT" panose="02010502060101010101" pitchFamily="2" charset="-79"/>
                <a:cs typeface="Levenim MT" panose="02010502060101010101" pitchFamily="2" charset="-79"/>
              </a:rPr>
              <a:t> </a:t>
            </a:r>
            <a:endParaRPr lang="he-IL" sz="950" b="1"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800" dirty="0" smtClean="0">
                <a:solidFill>
                  <a:srgbClr val="5E4D36"/>
                </a:solidFill>
                <a:latin typeface="Levenim MT" panose="02010502060101010101" pitchFamily="2" charset="-79"/>
                <a:cs typeface="Levenim MT" panose="02010502060101010101" pitchFamily="2" charset="-79"/>
              </a:rPr>
              <a:t>כשם </a:t>
            </a:r>
            <a:r>
              <a:rPr lang="he-IL" sz="800" dirty="0">
                <a:solidFill>
                  <a:srgbClr val="5E4D36"/>
                </a:solidFill>
                <a:latin typeface="Levenim MT" panose="02010502060101010101" pitchFamily="2" charset="-79"/>
                <a:cs typeface="Levenim MT" panose="02010502060101010101" pitchFamily="2" charset="-79"/>
              </a:rPr>
              <a:t>ששמו של </a:t>
            </a:r>
            <a:r>
              <a:rPr lang="he-IL" sz="800" dirty="0" err="1">
                <a:solidFill>
                  <a:srgbClr val="5E4D36"/>
                </a:solidFill>
                <a:latin typeface="Levenim MT" panose="02010502060101010101" pitchFamily="2" charset="-79"/>
                <a:cs typeface="Levenim MT" panose="02010502060101010101" pitchFamily="2" charset="-79"/>
              </a:rPr>
              <a:t>ברל'ה</a:t>
            </a:r>
            <a:r>
              <a:rPr lang="he-IL" sz="800" dirty="0">
                <a:solidFill>
                  <a:srgbClr val="5E4D36"/>
                </a:solidFill>
                <a:latin typeface="Levenim MT" panose="02010502060101010101" pitchFamily="2" charset="-79"/>
                <a:cs typeface="Levenim MT" panose="02010502060101010101" pitchFamily="2" charset="-79"/>
              </a:rPr>
              <a:t> </a:t>
            </a:r>
            <a:r>
              <a:rPr lang="he-IL" sz="800" dirty="0" err="1">
                <a:solidFill>
                  <a:srgbClr val="5E4D36"/>
                </a:solidFill>
                <a:latin typeface="Levenim MT" panose="02010502060101010101" pitchFamily="2" charset="-79"/>
                <a:cs typeface="Levenim MT" panose="02010502060101010101" pitchFamily="2" charset="-79"/>
              </a:rPr>
              <a:t>שוייגר</a:t>
            </a:r>
            <a:r>
              <a:rPr lang="he-IL" sz="800" dirty="0">
                <a:solidFill>
                  <a:srgbClr val="5E4D36"/>
                </a:solidFill>
                <a:latin typeface="Levenim MT" panose="02010502060101010101" pitchFamily="2" charset="-79"/>
                <a:cs typeface="Levenim MT" panose="02010502060101010101" pitchFamily="2" charset="-79"/>
              </a:rPr>
              <a:t> קשור בשמירה </a:t>
            </a:r>
            <a:r>
              <a:rPr lang="he-IL" sz="800" dirty="0" err="1">
                <a:solidFill>
                  <a:srgbClr val="5E4D36"/>
                </a:solidFill>
                <a:latin typeface="Levenim MT" panose="02010502060101010101" pitchFamily="2" charset="-79"/>
                <a:cs typeface="Levenim MT" panose="02010502060101010101" pitchFamily="2" charset="-79"/>
              </a:rPr>
              <a:t>במסחה</a:t>
            </a:r>
            <a:r>
              <a:rPr lang="he-IL" sz="800" dirty="0">
                <a:solidFill>
                  <a:srgbClr val="5E4D36"/>
                </a:solidFill>
                <a:latin typeface="Levenim MT" panose="02010502060101010101" pitchFamily="2" charset="-79"/>
                <a:cs typeface="Levenim MT" panose="02010502060101010101" pitchFamily="2" charset="-79"/>
              </a:rPr>
              <a:t>, כך קשור שמו של </a:t>
            </a:r>
            <a:r>
              <a:rPr lang="he-IL" sz="800" dirty="0" err="1">
                <a:solidFill>
                  <a:srgbClr val="5E4D36"/>
                </a:solidFill>
                <a:latin typeface="Levenim MT" panose="02010502060101010101" pitchFamily="2" charset="-79"/>
                <a:cs typeface="Levenim MT" panose="02010502060101010101" pitchFamily="2" charset="-79"/>
              </a:rPr>
              <a:t>מאירקה</a:t>
            </a:r>
            <a:r>
              <a:rPr lang="he-IL" sz="800" dirty="0">
                <a:solidFill>
                  <a:srgbClr val="5E4D36"/>
                </a:solidFill>
                <a:latin typeface="Levenim MT" panose="02010502060101010101" pitchFamily="2" charset="-79"/>
                <a:cs typeface="Levenim MT" panose="02010502060101010101" pitchFamily="2" charset="-79"/>
              </a:rPr>
              <a:t> </a:t>
            </a:r>
            <a:r>
              <a:rPr lang="he-IL" sz="800" dirty="0" err="1">
                <a:solidFill>
                  <a:srgbClr val="5E4D36"/>
                </a:solidFill>
                <a:latin typeface="Levenim MT" panose="02010502060101010101" pitchFamily="2" charset="-79"/>
                <a:cs typeface="Levenim MT" panose="02010502060101010101" pitchFamily="2" charset="-79"/>
              </a:rPr>
              <a:t>חזנוביץ</a:t>
            </a:r>
            <a:r>
              <a:rPr lang="he-IL" sz="800" dirty="0">
                <a:solidFill>
                  <a:srgbClr val="5E4D36"/>
                </a:solidFill>
                <a:latin typeface="Levenim MT" panose="02010502060101010101" pitchFamily="2" charset="-79"/>
                <a:cs typeface="Levenim MT" panose="02010502060101010101" pitchFamily="2" charset="-79"/>
              </a:rPr>
              <a:t> בשמירת יבניאל. כאן, במושבה הגדולה בגליל התחתון, התגלתה לנו אישיותו המקורית. הוא היה משכמו ומעלה גבוה מכולנו והשפיע עלינו בקור-רוחו ובהליכותיו המתונות.</a:t>
            </a:r>
          </a:p>
          <a:p>
            <a:pPr algn="just">
              <a:lnSpc>
                <a:spcPct val="150000"/>
              </a:lnSpc>
            </a:pPr>
            <a:r>
              <a:rPr lang="he-IL" sz="800" dirty="0">
                <a:solidFill>
                  <a:srgbClr val="5E4D36"/>
                </a:solidFill>
                <a:latin typeface="Levenim MT" panose="02010502060101010101" pitchFamily="2" charset="-79"/>
                <a:cs typeface="Levenim MT" panose="02010502060101010101" pitchFamily="2" charset="-79"/>
              </a:rPr>
              <a:t> יליד מינסק היה, בן לאלמנה שהתפרנסה מהכנת סיגריות. בעודו נער נלקח </a:t>
            </a:r>
            <a:r>
              <a:rPr lang="he-IL" sz="800" dirty="0" err="1">
                <a:solidFill>
                  <a:srgbClr val="5E4D36"/>
                </a:solidFill>
                <a:latin typeface="Levenim MT" panose="02010502060101010101" pitchFamily="2" charset="-79"/>
                <a:cs typeface="Levenim MT" panose="02010502060101010101" pitchFamily="2" charset="-79"/>
              </a:rPr>
              <a:t>לבקו</a:t>
            </a:r>
            <a:r>
              <a:rPr lang="he-IL" sz="800" dirty="0">
                <a:solidFill>
                  <a:srgbClr val="5E4D36"/>
                </a:solidFill>
                <a:latin typeface="Levenim MT" panose="02010502060101010101" pitchFamily="2" charset="-79"/>
                <a:cs typeface="Levenim MT" panose="02010502060101010101" pitchFamily="2" charset="-79"/>
              </a:rPr>
              <a:t>ּ. בבית קרוביו גדל ולמד את מקצוע החייטות. שם הכיר את הציונות ובלי שהיות מרובות קם ועלה לארץ. הוא הגיע למטולה והתחיל לעבוד שם כפועל חקלאי.</a:t>
            </a:r>
          </a:p>
          <a:p>
            <a:pPr algn="just">
              <a:lnSpc>
                <a:spcPct val="150000"/>
              </a:lnSpc>
            </a:pPr>
            <a:r>
              <a:rPr lang="he-IL" sz="800" dirty="0">
                <a:solidFill>
                  <a:srgbClr val="5E4D36"/>
                </a:solidFill>
                <a:latin typeface="Levenim MT" panose="02010502060101010101" pitchFamily="2" charset="-79"/>
                <a:cs typeface="Levenim MT" panose="02010502060101010101" pitchFamily="2" charset="-79"/>
              </a:rPr>
              <a:t>פגשתי בו בירושלים, בבואו להתרפא, כמוני, מן הקדחת שקיננה בדמו. הערב הראשון לפגישתנו </a:t>
            </a:r>
            <a:r>
              <a:rPr lang="he-IL" sz="800" dirty="0" err="1">
                <a:solidFill>
                  <a:srgbClr val="5E4D36"/>
                </a:solidFill>
                <a:latin typeface="Levenim MT" panose="02010502060101010101" pitchFamily="2" charset="-79"/>
                <a:cs typeface="Levenim MT" panose="02010502060101010101" pitchFamily="2" charset="-79"/>
              </a:rPr>
              <a:t>התוכחנו</a:t>
            </a:r>
            <a:r>
              <a:rPr lang="he-IL" sz="800" dirty="0">
                <a:solidFill>
                  <a:srgbClr val="5E4D36"/>
                </a:solidFill>
                <a:latin typeface="Levenim MT" panose="02010502060101010101" pitchFamily="2" charset="-79"/>
                <a:cs typeface="Levenim MT" panose="02010502060101010101" pitchFamily="2" charset="-79"/>
              </a:rPr>
              <a:t> בשאלות לאומיות. הקפותיו היו קיצוניות, וקיצוני היה גם במעשיו. בחור נאה היה, בעל גוף חסון, פניו עליזים ועיניו נמרצות. היה מתבל את דבריו בביטויים מן השפה הערבית, שאהב ולמד, וגם שירים ערביים ידע לשיר ברגש.</a:t>
            </a:r>
          </a:p>
          <a:p>
            <a:pPr lvl="0" algn="just">
              <a:lnSpc>
                <a:spcPct val="150000"/>
              </a:lnSpc>
            </a:pPr>
            <a:r>
              <a:rPr lang="he-IL" sz="800" dirty="0" err="1">
                <a:solidFill>
                  <a:srgbClr val="5E4D36"/>
                </a:solidFill>
                <a:latin typeface="Levenim MT" panose="02010502060101010101" pitchFamily="2" charset="-79"/>
                <a:cs typeface="Levenim MT" panose="02010502060101010101" pitchFamily="2" charset="-79"/>
              </a:rPr>
              <a:t>היתה</a:t>
            </a:r>
            <a:r>
              <a:rPr lang="he-IL" sz="800" dirty="0">
                <a:solidFill>
                  <a:srgbClr val="5E4D36"/>
                </a:solidFill>
                <a:latin typeface="Levenim MT" panose="02010502060101010101" pitchFamily="2" charset="-79"/>
                <a:cs typeface="Levenim MT" panose="02010502060101010101" pitchFamily="2" charset="-79"/>
              </a:rPr>
              <a:t> לו חולשה מיוחדת לתלבושת הערבית הרחבה והנוחה, לנשק ולסוסה, וראה בהם את עולמו. וכשהיה רוחב על </a:t>
            </a:r>
            <a:r>
              <a:rPr lang="he-IL" sz="800" dirty="0" err="1">
                <a:solidFill>
                  <a:srgbClr val="5E4D36"/>
                </a:solidFill>
                <a:latin typeface="Levenim MT" panose="02010502060101010101" pitchFamily="2" charset="-79"/>
                <a:cs typeface="Levenim MT" panose="02010502060101010101" pitchFamily="2" charset="-79"/>
              </a:rPr>
              <a:t>אצילתו</a:t>
            </a:r>
            <a:r>
              <a:rPr lang="he-IL" sz="800" dirty="0">
                <a:solidFill>
                  <a:srgbClr val="5E4D36"/>
                </a:solidFill>
                <a:latin typeface="Levenim MT" panose="02010502060101010101" pitchFamily="2" charset="-79"/>
                <a:cs typeface="Levenim MT" panose="02010502060101010101" pitchFamily="2" charset="-79"/>
              </a:rPr>
              <a:t> </a:t>
            </a:r>
            <a:r>
              <a:rPr lang="he-IL" sz="800" dirty="0" err="1">
                <a:solidFill>
                  <a:srgbClr val="5E4D36"/>
                </a:solidFill>
                <a:latin typeface="Levenim MT" panose="02010502060101010101" pitchFamily="2" charset="-79"/>
                <a:cs typeface="Levenim MT" panose="02010502060101010101" pitchFamily="2" charset="-79"/>
              </a:rPr>
              <a:t>וה"אבו</a:t>
            </a:r>
            <a:r>
              <a:rPr lang="he-IL" sz="800" dirty="0">
                <a:solidFill>
                  <a:srgbClr val="5E4D36"/>
                </a:solidFill>
                <a:latin typeface="Levenim MT" panose="02010502060101010101" pitchFamily="2" charset="-79"/>
                <a:cs typeface="Levenim MT" panose="02010502060101010101" pitchFamily="2" charset="-79"/>
              </a:rPr>
              <a:t>-חמסה" [רובה חמישה כדורים] בידו – היה מעורר כבוד.</a:t>
            </a:r>
          </a:p>
          <a:p>
            <a:pPr algn="just">
              <a:lnSpc>
                <a:spcPct val="150000"/>
              </a:lnSpc>
            </a:pPr>
            <a:r>
              <a:rPr lang="he-IL" sz="800" dirty="0">
                <a:solidFill>
                  <a:srgbClr val="5E4D36"/>
                </a:solidFill>
                <a:latin typeface="Levenim MT" panose="02010502060101010101" pitchFamily="2" charset="-79"/>
                <a:cs typeface="Levenim MT" panose="02010502060101010101" pitchFamily="2" charset="-79"/>
              </a:rPr>
              <a:t>כשהייתי יוצא </a:t>
            </a:r>
            <a:r>
              <a:rPr lang="he-IL" sz="800" dirty="0" err="1">
                <a:solidFill>
                  <a:srgbClr val="5E4D36"/>
                </a:solidFill>
                <a:latin typeface="Levenim MT" panose="02010502060101010101" pitchFamily="2" charset="-79"/>
                <a:cs typeface="Levenim MT" panose="02010502060101010101" pitchFamily="2" charset="-79"/>
              </a:rPr>
              <a:t>איתו</a:t>
            </a:r>
            <a:r>
              <a:rPr lang="he-IL" sz="800" dirty="0">
                <a:solidFill>
                  <a:srgbClr val="5E4D36"/>
                </a:solidFill>
                <a:latin typeface="Levenim MT" panose="02010502060101010101" pitchFamily="2" charset="-79"/>
                <a:cs typeface="Levenim MT" panose="02010502060101010101" pitchFamily="2" charset="-79"/>
              </a:rPr>
              <a:t> בלילות לשמור על שדות יבניאל הייתי שקט ובטוח ולא ידעתי פחד. ראשו היה מסולסל-שער, כראשו של בדוי, על כתפו הרובה ועל חזהו חגורת-הכדורים. </a:t>
            </a: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lvl="0" algn="just">
              <a:lnSpc>
                <a:spcPct val="150000"/>
              </a:lnSpc>
            </a:pPr>
            <a:r>
              <a:rPr lang="he-IL" sz="800" dirty="0">
                <a:solidFill>
                  <a:srgbClr val="5E4D36"/>
                </a:solidFill>
                <a:latin typeface="Levenim MT" panose="02010502060101010101" pitchFamily="2" charset="-79"/>
                <a:cs typeface="Levenim MT" panose="02010502060101010101" pitchFamily="2" charset="-79"/>
              </a:rPr>
              <a:t>רק בכוח הצליחו להושיבו למושבה, שם נחבש ולאחר שעה קלה חזר לקרב. הוא תקף את השודדים במשנה מרץ והלהיב את השומרים והאיכרים. לעת ערב הונסו השודדים לעבר-הירדן והעדר הוחזר למושבה בתרועות-שמחה.</a:t>
            </a:r>
          </a:p>
          <a:p>
            <a:pPr lvl="0" algn="just">
              <a:lnSpc>
                <a:spcPct val="150000"/>
              </a:lnSpc>
            </a:pPr>
            <a:endParaRPr lang="he-IL" sz="800" dirty="0" smtClean="0">
              <a:solidFill>
                <a:srgbClr val="5E4D36"/>
              </a:solidFill>
              <a:latin typeface="Levenim MT" panose="02010502060101010101" pitchFamily="2" charset="-79"/>
              <a:cs typeface="Levenim MT" panose="02010502060101010101" pitchFamily="2" charset="-79"/>
            </a:endParaRPr>
          </a:p>
          <a:p>
            <a:pPr lvl="0" algn="just">
              <a:lnSpc>
                <a:spcPct val="150000"/>
              </a:lnSpc>
            </a:pPr>
            <a:r>
              <a:rPr lang="he-IL" sz="800" dirty="0" smtClean="0">
                <a:solidFill>
                  <a:srgbClr val="5E4D36"/>
                </a:solidFill>
                <a:latin typeface="Levenim MT" panose="02010502060101010101" pitchFamily="2" charset="-79"/>
                <a:cs typeface="Levenim MT" panose="02010502060101010101" pitchFamily="2" charset="-79"/>
              </a:rPr>
              <a:t>..כשהתרחבה השמירה העברית וחברים מן "השומר" הוזמנו לחוַת כנרת, שמר </a:t>
            </a:r>
            <a:r>
              <a:rPr lang="he-IL" sz="800" dirty="0" err="1" smtClean="0">
                <a:solidFill>
                  <a:srgbClr val="5E4D36"/>
                </a:solidFill>
                <a:latin typeface="Levenim MT" panose="02010502060101010101" pitchFamily="2" charset="-79"/>
                <a:cs typeface="Levenim MT" panose="02010502060101010101" pitchFamily="2" charset="-79"/>
              </a:rPr>
              <a:t>מאירקה</a:t>
            </a:r>
            <a:r>
              <a:rPr lang="he-IL" sz="800" dirty="0" smtClean="0">
                <a:solidFill>
                  <a:srgbClr val="5E4D36"/>
                </a:solidFill>
                <a:latin typeface="Levenim MT" panose="02010502060101010101" pitchFamily="2" charset="-79"/>
                <a:cs typeface="Levenim MT" panose="02010502060101010101" pitchFamily="2" charset="-79"/>
              </a:rPr>
              <a:t> יום אחד פרצה דליקה בערימות התבואה, ופקיד </a:t>
            </a:r>
            <a:r>
              <a:rPr lang="he-IL" sz="800" dirty="0" err="1" smtClean="0">
                <a:solidFill>
                  <a:srgbClr val="5E4D36"/>
                </a:solidFill>
                <a:latin typeface="Levenim MT" panose="02010502060101010101" pitchFamily="2" charset="-79"/>
                <a:cs typeface="Levenim MT" panose="02010502060101010101" pitchFamily="2" charset="-79"/>
              </a:rPr>
              <a:t>החוה</a:t>
            </a:r>
            <a:r>
              <a:rPr lang="he-IL" sz="800" dirty="0" smtClean="0">
                <a:solidFill>
                  <a:srgbClr val="5E4D36"/>
                </a:solidFill>
                <a:latin typeface="Levenim MT" panose="02010502060101010101" pitchFamily="2" charset="-79"/>
                <a:cs typeface="Levenim MT" panose="02010502060101010101" pitchFamily="2" charset="-79"/>
              </a:rPr>
              <a:t>, שחשד ברוע ערבי כי ידו </a:t>
            </a:r>
            <a:r>
              <a:rPr lang="he-IL" sz="800" dirty="0" err="1" smtClean="0">
                <a:solidFill>
                  <a:srgbClr val="5E4D36"/>
                </a:solidFill>
                <a:latin typeface="Levenim MT" panose="02010502060101010101" pitchFamily="2" charset="-79"/>
                <a:cs typeface="Levenim MT" panose="02010502060101010101" pitchFamily="2" charset="-79"/>
              </a:rPr>
              <a:t>היתה</a:t>
            </a:r>
            <a:r>
              <a:rPr lang="he-IL" sz="800" dirty="0" smtClean="0">
                <a:solidFill>
                  <a:srgbClr val="5E4D36"/>
                </a:solidFill>
                <a:latin typeface="Levenim MT" panose="02010502060101010101" pitchFamily="2" charset="-79"/>
                <a:cs typeface="Levenim MT" panose="02010502060101010101" pitchFamily="2" charset="-79"/>
              </a:rPr>
              <a:t> במעל, עשה מעשה על דעת עצמו. הוא תפס את עדרו של הרועה וכלאו בחצר </a:t>
            </a:r>
            <a:r>
              <a:rPr lang="he-IL" sz="800" dirty="0" err="1" smtClean="0">
                <a:solidFill>
                  <a:srgbClr val="5E4D36"/>
                </a:solidFill>
                <a:latin typeface="Levenim MT" panose="02010502060101010101" pitchFamily="2" charset="-79"/>
                <a:cs typeface="Levenim MT" panose="02010502060101010101" pitchFamily="2" charset="-79"/>
              </a:rPr>
              <a:t>החוה</a:t>
            </a:r>
            <a:r>
              <a:rPr lang="he-IL" sz="800" dirty="0" smtClean="0">
                <a:solidFill>
                  <a:srgbClr val="5E4D36"/>
                </a:solidFill>
                <a:latin typeface="Levenim MT" panose="02010502060101010101" pitchFamily="2" charset="-79"/>
                <a:cs typeface="Levenim MT" panose="02010502060101010101" pitchFamily="2" charset="-79"/>
              </a:rPr>
              <a:t>. </a:t>
            </a:r>
            <a:r>
              <a:rPr lang="he-IL" sz="800" dirty="0" err="1" smtClean="0">
                <a:solidFill>
                  <a:srgbClr val="5E4D36"/>
                </a:solidFill>
                <a:latin typeface="Levenim MT" panose="02010502060101010101" pitchFamily="2" charset="-79"/>
                <a:cs typeface="Levenim MT" panose="02010502060101010101" pitchFamily="2" charset="-79"/>
              </a:rPr>
              <a:t>מאירקה</a:t>
            </a:r>
            <a:r>
              <a:rPr lang="he-IL" sz="800" dirty="0" smtClean="0">
                <a:solidFill>
                  <a:srgbClr val="5E4D36"/>
                </a:solidFill>
                <a:latin typeface="Levenim MT" panose="02010502060101010101" pitchFamily="2" charset="-79"/>
                <a:cs typeface="Levenim MT" panose="02010502060101010101" pitchFamily="2" charset="-79"/>
              </a:rPr>
              <a:t> לא ידע על מעשיהו של הפקיד. הוא המשיך בשמירתו על הגורן, יחד עם פועלים עברים אחדים שהיו ישנים אותה שעה על הערמות, מוכנים לעזרה כרגיל.</a:t>
            </a:r>
          </a:p>
          <a:p>
            <a:pPr lvl="0" algn="just">
              <a:lnSpc>
                <a:spcPct val="150000"/>
              </a:lnSpc>
            </a:pPr>
            <a:r>
              <a:rPr lang="he-IL" sz="800" dirty="0" smtClean="0">
                <a:solidFill>
                  <a:srgbClr val="5E4D36"/>
                </a:solidFill>
                <a:latin typeface="Levenim MT" panose="02010502060101010101" pitchFamily="2" charset="-79"/>
                <a:cs typeface="Levenim MT" panose="02010502060101010101" pitchFamily="2" charset="-79"/>
              </a:rPr>
              <a:t>בלילה הוקפה הגורן על-ידי עשרות ערבים שבאו להשיב בכוח את העדר הכלוא. </a:t>
            </a:r>
            <a:r>
              <a:rPr lang="he-IL" sz="800" dirty="0" err="1" smtClean="0">
                <a:solidFill>
                  <a:srgbClr val="5E4D36"/>
                </a:solidFill>
                <a:latin typeface="Levenim MT" panose="02010502060101010101" pitchFamily="2" charset="-79"/>
                <a:cs typeface="Levenim MT" panose="02010502060101010101" pitchFamily="2" charset="-79"/>
              </a:rPr>
              <a:t>מאירקה</a:t>
            </a:r>
            <a:r>
              <a:rPr lang="he-IL" sz="800" dirty="0" smtClean="0">
                <a:solidFill>
                  <a:srgbClr val="5E4D36"/>
                </a:solidFill>
                <a:latin typeface="Levenim MT" panose="02010502060101010101" pitchFamily="2" charset="-79"/>
                <a:cs typeface="Levenim MT" panose="02010502060101010101" pitchFamily="2" charset="-79"/>
              </a:rPr>
              <a:t> וחבריו אחזו בנשק והתכוננו לקרב. במבט קצר ראה </a:t>
            </a:r>
            <a:r>
              <a:rPr lang="he-IL" sz="800" dirty="0" err="1" smtClean="0">
                <a:solidFill>
                  <a:srgbClr val="5E4D36"/>
                </a:solidFill>
                <a:latin typeface="Levenim MT" panose="02010502060101010101" pitchFamily="2" charset="-79"/>
                <a:cs typeface="Levenim MT" panose="02010502060101010101" pitchFamily="2" charset="-79"/>
              </a:rPr>
              <a:t>מאירקה</a:t>
            </a:r>
            <a:r>
              <a:rPr lang="he-IL" sz="800" dirty="0" smtClean="0">
                <a:solidFill>
                  <a:srgbClr val="5E4D36"/>
                </a:solidFill>
                <a:latin typeface="Levenim MT" panose="02010502060101010101" pitchFamily="2" charset="-79"/>
                <a:cs typeface="Levenim MT" panose="02010502060101010101" pitchFamily="2" charset="-79"/>
              </a:rPr>
              <a:t> שיחסי-הכוחות לטובת הערבים, אום יתחיל קרב יריות ייהרגו יהודים רבים. הוא פקד להניח את הנשק ולהיכנע. הערבים הפשיטו את הפועלים מבגדיהם </a:t>
            </a:r>
            <a:r>
              <a:rPr lang="he-IL" sz="800">
                <a:solidFill>
                  <a:srgbClr val="5E4D36"/>
                </a:solidFill>
                <a:latin typeface="Levenim MT" panose="02010502060101010101" pitchFamily="2" charset="-79"/>
                <a:cs typeface="Levenim MT" panose="02010502060101010101" pitchFamily="2" charset="-79"/>
              </a:rPr>
              <a:t>[</a:t>
            </a:r>
            <a:r>
              <a:rPr lang="he-IL" sz="800" smtClean="0">
                <a:solidFill>
                  <a:srgbClr val="5E4D36"/>
                </a:solidFill>
                <a:latin typeface="Levenim MT" panose="02010502060101010101" pitchFamily="2" charset="-79"/>
                <a:cs typeface="Levenim MT" panose="02010502060101010101" pitchFamily="2" charset="-79"/>
              </a:rPr>
              <a:t>מלבד </a:t>
            </a:r>
            <a:r>
              <a:rPr lang="he-IL" sz="800" dirty="0" smtClean="0">
                <a:solidFill>
                  <a:srgbClr val="5E4D36"/>
                </a:solidFill>
                <a:latin typeface="Levenim MT" panose="02010502060101010101" pitchFamily="2" charset="-79"/>
                <a:cs typeface="Levenim MT" panose="02010502060101010101" pitchFamily="2" charset="-79"/>
              </a:rPr>
              <a:t>את </a:t>
            </a:r>
            <a:r>
              <a:rPr lang="he-IL" sz="800" dirty="0" err="1" smtClean="0">
                <a:solidFill>
                  <a:srgbClr val="5E4D36"/>
                </a:solidFill>
                <a:latin typeface="Levenim MT" panose="02010502060101010101" pitchFamily="2" charset="-79"/>
                <a:cs typeface="Levenim MT" panose="02010502060101010101" pitchFamily="2" charset="-79"/>
              </a:rPr>
              <a:t>מאירקה</a:t>
            </a:r>
            <a:r>
              <a:rPr lang="he-IL" sz="800" dirty="0" smtClean="0">
                <a:solidFill>
                  <a:srgbClr val="5E4D36"/>
                </a:solidFill>
                <a:latin typeface="Levenim MT" panose="02010502060101010101" pitchFamily="2" charset="-79"/>
                <a:cs typeface="Levenim MT" panose="02010502060101010101" pitchFamily="2" charset="-79"/>
              </a:rPr>
              <a:t>, שידע לדבר ערבית וניהל אתם את המשא-ומתן] ולקחו אותם כבני-ערובה. </a:t>
            </a:r>
            <a:r>
              <a:rPr lang="he-IL" sz="800" dirty="0" err="1" smtClean="0">
                <a:solidFill>
                  <a:srgbClr val="5E4D36"/>
                </a:solidFill>
                <a:latin typeface="Levenim MT" panose="02010502060101010101" pitchFamily="2" charset="-79"/>
                <a:cs typeface="Levenim MT" panose="02010502060101010101" pitchFamily="2" charset="-79"/>
              </a:rPr>
              <a:t>מאירקה</a:t>
            </a:r>
            <a:r>
              <a:rPr lang="he-IL" sz="800" dirty="0" smtClean="0">
                <a:solidFill>
                  <a:srgbClr val="5E4D36"/>
                </a:solidFill>
                <a:latin typeface="Levenim MT" panose="02010502060101010101" pitchFamily="2" charset="-79"/>
                <a:cs typeface="Levenim MT" panose="02010502060101010101" pitchFamily="2" charset="-79"/>
              </a:rPr>
              <a:t> עמד על שגיאתו של פקיד-</a:t>
            </a:r>
            <a:r>
              <a:rPr lang="he-IL" sz="800" dirty="0" err="1" smtClean="0">
                <a:solidFill>
                  <a:srgbClr val="5E4D36"/>
                </a:solidFill>
                <a:latin typeface="Levenim MT" panose="02010502060101010101" pitchFamily="2" charset="-79"/>
                <a:cs typeface="Levenim MT" panose="02010502060101010101" pitchFamily="2" charset="-79"/>
              </a:rPr>
              <a:t>החוה</a:t>
            </a:r>
            <a:r>
              <a:rPr lang="he-IL" sz="800" dirty="0" smtClean="0">
                <a:solidFill>
                  <a:srgbClr val="5E4D36"/>
                </a:solidFill>
                <a:latin typeface="Levenim MT" panose="02010502060101010101" pitchFamily="2" charset="-79"/>
                <a:cs typeface="Levenim MT" panose="02010502060101010101" pitchFamily="2" charset="-79"/>
              </a:rPr>
              <a:t> ודרש במפגיע להשיב לערבים את העדר, הללו עזבו את </a:t>
            </a:r>
            <a:r>
              <a:rPr lang="he-IL" sz="800" dirty="0" err="1" smtClean="0">
                <a:solidFill>
                  <a:srgbClr val="5E4D36"/>
                </a:solidFill>
                <a:latin typeface="Levenim MT" panose="02010502060101010101" pitchFamily="2" charset="-79"/>
                <a:cs typeface="Levenim MT" panose="02010502060101010101" pitchFamily="2" charset="-79"/>
              </a:rPr>
              <a:t>החוה</a:t>
            </a:r>
            <a:r>
              <a:rPr lang="he-IL" sz="800" dirty="0" smtClean="0">
                <a:solidFill>
                  <a:srgbClr val="5E4D36"/>
                </a:solidFill>
                <a:latin typeface="Levenim MT" panose="02010502060101010101" pitchFamily="2" charset="-79"/>
                <a:cs typeface="Levenim MT" panose="02010502060101010101" pitchFamily="2" charset="-79"/>
              </a:rPr>
              <a:t> בלי שנשפכה טיפת-דם אחת.</a:t>
            </a: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ע"פ לפנות בוקר פרקי יומן – אלכסנדר זייד</a:t>
            </a:r>
            <a:endParaRPr lang="he-IL" sz="600" dirty="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lvl="0" algn="just">
              <a:lnSpc>
                <a:spcPct val="150000"/>
              </a:lnSpc>
            </a:pPr>
            <a:r>
              <a:rPr lang="he-IL" sz="800" dirty="0">
                <a:solidFill>
                  <a:srgbClr val="5E4D36"/>
                </a:solidFill>
                <a:latin typeface="Levenim MT" panose="02010502060101010101" pitchFamily="2" charset="-79"/>
                <a:cs typeface="Levenim MT" panose="02010502060101010101" pitchFamily="2" charset="-79"/>
              </a:rPr>
              <a:t>כך ירדנו פעם </a:t>
            </a:r>
            <a:r>
              <a:rPr lang="he-IL" sz="800" dirty="0" err="1">
                <a:solidFill>
                  <a:srgbClr val="5E4D36"/>
                </a:solidFill>
                <a:latin typeface="Levenim MT" panose="02010502060101010101" pitchFamily="2" charset="-79"/>
                <a:cs typeface="Levenim MT" panose="02010502060101010101" pitchFamily="2" charset="-79"/>
              </a:rPr>
              <a:t>לואדי</a:t>
            </a:r>
            <a:r>
              <a:rPr lang="he-IL" sz="800" dirty="0">
                <a:solidFill>
                  <a:srgbClr val="5E4D36"/>
                </a:solidFill>
                <a:latin typeface="Levenim MT" panose="02010502060101010101" pitchFamily="2" charset="-79"/>
                <a:cs typeface="Levenim MT" panose="02010502060101010101" pitchFamily="2" charset="-79"/>
              </a:rPr>
              <a:t> </a:t>
            </a:r>
            <a:r>
              <a:rPr lang="he-IL" sz="800" dirty="0" err="1">
                <a:solidFill>
                  <a:srgbClr val="5E4D36"/>
                </a:solidFill>
                <a:latin typeface="Levenim MT" panose="02010502060101010101" pitchFamily="2" charset="-79"/>
                <a:cs typeface="Levenim MT" panose="02010502060101010101" pitchFamily="2" charset="-79"/>
              </a:rPr>
              <a:t>פג'אס</a:t>
            </a:r>
            <a:r>
              <a:rPr lang="he-IL" sz="800" dirty="0">
                <a:solidFill>
                  <a:srgbClr val="5E4D36"/>
                </a:solidFill>
                <a:latin typeface="Levenim MT" panose="02010502060101010101" pitchFamily="2" charset="-79"/>
                <a:cs typeface="Levenim MT" panose="02010502060101010101" pitchFamily="2" charset="-79"/>
              </a:rPr>
              <a:t> [נחל יבניאל] ועברנו ליד </a:t>
            </a:r>
            <a:r>
              <a:rPr lang="he-IL" sz="800" dirty="0" smtClean="0">
                <a:solidFill>
                  <a:srgbClr val="5E4D36"/>
                </a:solidFill>
                <a:latin typeface="Levenim MT" panose="02010502060101010101" pitchFamily="2" charset="-79"/>
                <a:cs typeface="Levenim MT" panose="02010502060101010101" pitchFamily="2" charset="-79"/>
              </a:rPr>
              <a:t>שיירת-גמלים.</a:t>
            </a:r>
            <a:r>
              <a:rPr lang="he-IL" sz="700" dirty="0" smtClean="0">
                <a:solidFill>
                  <a:srgbClr val="5E4D36"/>
                </a:solidFill>
                <a:latin typeface="Levenim MT" panose="02010502060101010101" pitchFamily="2" charset="-79"/>
                <a:cs typeface="Levenim MT" panose="02010502060101010101" pitchFamily="2" charset="-79"/>
              </a:rPr>
              <a:t> </a:t>
            </a:r>
            <a:r>
              <a:rPr lang="he-IL" sz="800" dirty="0" smtClean="0">
                <a:solidFill>
                  <a:srgbClr val="5E4D36"/>
                </a:solidFill>
                <a:latin typeface="Levenim MT" panose="02010502060101010101" pitchFamily="2" charset="-79"/>
                <a:cs typeface="Levenim MT" panose="02010502060101010101" pitchFamily="2" charset="-79"/>
              </a:rPr>
              <a:t>לפני </a:t>
            </a:r>
            <a:r>
              <a:rPr lang="he-IL" sz="800" dirty="0">
                <a:solidFill>
                  <a:srgbClr val="5E4D36"/>
                </a:solidFill>
                <a:latin typeface="Levenim MT" panose="02010502060101010101" pitchFamily="2" charset="-79"/>
                <a:cs typeface="Levenim MT" panose="02010502060101010101" pitchFamily="2" charset="-79"/>
              </a:rPr>
              <a:t>שהספקנו להתרחק – התחילו אנשיה רודפים אחרינו בצעקות "לאן, בני </a:t>
            </a:r>
            <a:r>
              <a:rPr lang="he-IL" sz="800" dirty="0" err="1">
                <a:solidFill>
                  <a:srgbClr val="5E4D36"/>
                </a:solidFill>
                <a:latin typeface="Levenim MT" panose="02010502060101010101" pitchFamily="2" charset="-79"/>
                <a:cs typeface="Levenim MT" panose="02010502060101010101" pitchFamily="2" charset="-79"/>
              </a:rPr>
              <a:t>בליעל</a:t>
            </a:r>
            <a:r>
              <a:rPr lang="he-IL" sz="800" dirty="0">
                <a:solidFill>
                  <a:srgbClr val="5E4D36"/>
                </a:solidFill>
                <a:latin typeface="Levenim MT" panose="02010502060101010101" pitchFamily="2" charset="-79"/>
                <a:cs typeface="Levenim MT" panose="02010502060101010101" pitchFamily="2" charset="-79"/>
              </a:rPr>
              <a:t>?". רובי הבדויים היו נטויים אלינו מכל עבר. </a:t>
            </a:r>
            <a:r>
              <a:rPr lang="he-IL" sz="800" dirty="0" err="1">
                <a:solidFill>
                  <a:srgbClr val="5E4D36"/>
                </a:solidFill>
                <a:latin typeface="Levenim MT" panose="02010502060101010101" pitchFamily="2" charset="-79"/>
                <a:cs typeface="Levenim MT" panose="02010502060101010101" pitchFamily="2" charset="-79"/>
              </a:rPr>
              <a:t>מאירקה</a:t>
            </a:r>
            <a:r>
              <a:rPr lang="he-IL" sz="800" dirty="0">
                <a:solidFill>
                  <a:srgbClr val="5E4D36"/>
                </a:solidFill>
                <a:latin typeface="Levenim MT" panose="02010502060101010101" pitchFamily="2" charset="-79"/>
                <a:cs typeface="Levenim MT" panose="02010502060101010101" pitchFamily="2" charset="-79"/>
              </a:rPr>
              <a:t> פונה ואומר בלחש: "זהירות, לא להתרגש!" ואל הערבים קורא בקול מצווה: "עמדו תחתיכם שוטים, ידידים אנחנו!" הרובים הורדו והגמלים ומלוויהם הסתלקו. </a:t>
            </a:r>
          </a:p>
          <a:p>
            <a:pPr lvl="0" algn="just">
              <a:lnSpc>
                <a:spcPct val="150000"/>
              </a:lnSpc>
            </a:pPr>
            <a:r>
              <a:rPr lang="he-IL" sz="800" dirty="0">
                <a:solidFill>
                  <a:srgbClr val="5E4D36"/>
                </a:solidFill>
                <a:latin typeface="Levenim MT" panose="02010502060101010101" pitchFamily="2" charset="-79"/>
                <a:cs typeface="Levenim MT" panose="02010502060101010101" pitchFamily="2" charset="-79"/>
              </a:rPr>
              <a:t>לילה אחד חזר עם שני שומרים ממלחמיה. שוב בנחל </a:t>
            </a:r>
            <a:r>
              <a:rPr lang="he-IL" sz="800" dirty="0" err="1">
                <a:solidFill>
                  <a:srgbClr val="5E4D36"/>
                </a:solidFill>
                <a:latin typeface="Levenim MT" panose="02010502060101010101" pitchFamily="2" charset="-79"/>
                <a:cs typeface="Levenim MT" panose="02010502060101010101" pitchFamily="2" charset="-79"/>
              </a:rPr>
              <a:t>פג'אס</a:t>
            </a:r>
            <a:r>
              <a:rPr lang="he-IL" sz="800" dirty="0">
                <a:solidFill>
                  <a:srgbClr val="5E4D36"/>
                </a:solidFill>
                <a:latin typeface="Levenim MT" panose="02010502060101010101" pitchFamily="2" charset="-79"/>
                <a:cs typeface="Levenim MT" panose="02010502060101010101" pitchFamily="2" charset="-79"/>
              </a:rPr>
              <a:t>, צצים שני פרשים אלמונים מתוך האפלה, מתקרבים וקוראים: "תנו סיגריות!" – קריאה זו אינה אל פתיחה לשוד. </a:t>
            </a:r>
            <a:r>
              <a:rPr lang="he-IL" sz="800" dirty="0" err="1">
                <a:solidFill>
                  <a:srgbClr val="5E4D36"/>
                </a:solidFill>
                <a:latin typeface="Levenim MT" panose="02010502060101010101" pitchFamily="2" charset="-79"/>
                <a:cs typeface="Levenim MT" panose="02010502060101010101" pitchFamily="2" charset="-79"/>
              </a:rPr>
              <a:t>מאירקה</a:t>
            </a:r>
            <a:r>
              <a:rPr lang="he-IL" sz="800" dirty="0">
                <a:solidFill>
                  <a:srgbClr val="5E4D36"/>
                </a:solidFill>
                <a:latin typeface="Levenim MT" panose="02010502060101010101" pitchFamily="2" charset="-79"/>
                <a:cs typeface="Levenim MT" panose="02010502060101010101" pitchFamily="2" charset="-79"/>
              </a:rPr>
              <a:t> הוציא סיגריה מכיסו, תקע אותה בקנה-הרובה והושיט לפרשים: "בקשה, קחו סיגריה" אמר בלגלוג. "ואם תרצו, אוסיף לכם גם אש..." האלמונים התחמקו ונעלמו בחשכת הנחל המפותל.</a:t>
            </a:r>
          </a:p>
          <a:p>
            <a:pPr lvl="0" algn="just">
              <a:lnSpc>
                <a:spcPct val="150000"/>
              </a:lnSpc>
            </a:pPr>
            <a:r>
              <a:rPr lang="he-IL" sz="800" dirty="0">
                <a:solidFill>
                  <a:srgbClr val="5E4D36"/>
                </a:solidFill>
                <a:latin typeface="Levenim MT" panose="02010502060101010101" pitchFamily="2" charset="-79"/>
                <a:cs typeface="Levenim MT" panose="02010502060101010101" pitchFamily="2" charset="-79"/>
              </a:rPr>
              <a:t>...ביום קיץ אחד, אחר הצהרים, כאשר קמו השומרים משנתם וישבו לאכול את ארוחתם, הפעמון השמיע צלצולי אזעקה. העדר של יבניאל נשדד והבדואים הובילו אותם לעבר ואדי </a:t>
            </a:r>
            <a:r>
              <a:rPr lang="he-IL" sz="800" dirty="0" err="1">
                <a:solidFill>
                  <a:srgbClr val="5E4D36"/>
                </a:solidFill>
                <a:latin typeface="Levenim MT" panose="02010502060101010101" pitchFamily="2" charset="-79"/>
                <a:cs typeface="Levenim MT" panose="02010502060101010101" pitchFamily="2" charset="-79"/>
              </a:rPr>
              <a:t>פג'אס</a:t>
            </a:r>
            <a:r>
              <a:rPr lang="he-IL" sz="800" dirty="0">
                <a:solidFill>
                  <a:srgbClr val="5E4D36"/>
                </a:solidFill>
                <a:latin typeface="Levenim MT" panose="02010502060101010101" pitchFamily="2" charset="-79"/>
                <a:cs typeface="Levenim MT" panose="02010502060101010101" pitchFamily="2" charset="-79"/>
              </a:rPr>
              <a:t>. תוך כדי נסיגה ירו הבדואים על השומרים שרדפו אחריהם. </a:t>
            </a:r>
            <a:r>
              <a:rPr lang="he-IL" sz="800" dirty="0" err="1">
                <a:solidFill>
                  <a:srgbClr val="5E4D36"/>
                </a:solidFill>
                <a:latin typeface="Levenim MT" panose="02010502060101010101" pitchFamily="2" charset="-79"/>
                <a:cs typeface="Levenim MT" panose="02010502060101010101" pitchFamily="2" charset="-79"/>
              </a:rPr>
              <a:t>מאירקה</a:t>
            </a:r>
            <a:r>
              <a:rPr lang="he-IL" sz="800" dirty="0">
                <a:solidFill>
                  <a:srgbClr val="5E4D36"/>
                </a:solidFill>
                <a:latin typeface="Levenim MT" panose="02010502060101010101" pitchFamily="2" charset="-79"/>
                <a:cs typeface="Levenim MT" panose="02010502060101010101" pitchFamily="2" charset="-79"/>
              </a:rPr>
              <a:t> ללא מורא התקדם לעברם וניהל קרב יריות – קרב ראשון בין יהודים לערבים בגליל.. תוך כדי הקרב נפצע </a:t>
            </a:r>
            <a:r>
              <a:rPr lang="he-IL" sz="800" dirty="0" err="1">
                <a:solidFill>
                  <a:srgbClr val="5E4D36"/>
                </a:solidFill>
                <a:latin typeface="Levenim MT" panose="02010502060101010101" pitchFamily="2" charset="-79"/>
                <a:cs typeface="Levenim MT" panose="02010502060101010101" pitchFamily="2" charset="-79"/>
              </a:rPr>
              <a:t>מאירקה</a:t>
            </a:r>
            <a:r>
              <a:rPr lang="he-IL" sz="800" dirty="0">
                <a:solidFill>
                  <a:srgbClr val="5E4D36"/>
                </a:solidFill>
                <a:latin typeface="Levenim MT" panose="02010502060101010101" pitchFamily="2" charset="-79"/>
                <a:cs typeface="Levenim MT" panose="02010502060101010101" pitchFamily="2" charset="-79"/>
              </a:rPr>
              <a:t> ברגלו ואיבד דם רב. "רוץ למושבה לחבוש את הפצע מאיר!" "אל תפריעו!" "תאבד דם רב" "עוד לא גמרנו". </a:t>
            </a:r>
            <a:endParaRPr lang="he-IL" sz="900"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2683</TotalTime>
  <Words>832</Words>
  <Application>Microsoft Office PowerPoint</Application>
  <PresentationFormat>A4 Paper (210x297 mm)</PresentationFormat>
  <Paragraphs>24</Paragraphs>
  <Slides>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1_ערכת נושא Office</vt:lpstr>
      <vt:lpstr>מאירקה חזנוביץ – דמות מהשומר ההיסטורי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user</cp:lastModifiedBy>
  <cp:revision>55</cp:revision>
  <cp:lastPrinted>2016-01-02T09:56:53Z</cp:lastPrinted>
  <dcterms:created xsi:type="dcterms:W3CDTF">2016-01-01T12:13:36Z</dcterms:created>
  <dcterms:modified xsi:type="dcterms:W3CDTF">2016-02-10T08:26:32Z</dcterms:modified>
</cp:coreProperties>
</file>