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3"/>
  </p:notesMasterIdLst>
  <p:sldIdLst>
    <p:sldId id="256" r:id="rId2"/>
  </p:sldIdLst>
  <p:sldSz cx="9906000" cy="6858000" type="A4"/>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76" y="552"/>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Shape 23"/>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a:spLocks noGrp="1" noRot="1" noChangeAspect="1"/>
          </p:cNvSpPr>
          <p:nvPr>
            <p:ph type="sldImg" idx="2"/>
          </p:nvPr>
        </p:nvSpPr>
        <p:spPr>
          <a:xfrm>
            <a:off x="1011238" y="704850"/>
            <a:ext cx="5081587" cy="35194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ריק">
  <p:cSld name="ריק">
    <p:spTree>
      <p:nvGrpSpPr>
        <p:cNvPr id="1" name="Shape 6"/>
        <p:cNvGrpSpPr/>
        <p:nvPr/>
      </p:nvGrpSpPr>
      <p:grpSpPr>
        <a:xfrm>
          <a:off x="0" y="0"/>
          <a:ext cx="0" cy="0"/>
          <a:chOff x="0" y="0"/>
          <a:chExt cx="0" cy="0"/>
        </a:xfrm>
      </p:grpSpPr>
      <p:sp>
        <p:nvSpPr>
          <p:cNvPr id="7" name="Shape 7"/>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8" name="Shape 8"/>
          <p:cNvCxnSpPr/>
          <p:nvPr/>
        </p:nvCxnSpPr>
        <p:spPr>
          <a:xfrm rot="10800000">
            <a:off x="433755" y="876300"/>
            <a:ext cx="6113095" cy="0"/>
          </a:xfrm>
          <a:prstGeom prst="straightConnector1">
            <a:avLst/>
          </a:prstGeom>
          <a:noFill/>
          <a:ln w="9525" cap="flat" cmpd="sng">
            <a:solidFill>
              <a:srgbClr val="5E4D36"/>
            </a:solidFill>
            <a:prstDash val="solid"/>
            <a:miter lim="800000"/>
            <a:headEnd type="none" w="sm" len="sm"/>
            <a:tailEnd type="none" w="sm" len="sm"/>
          </a:ln>
        </p:spPr>
      </p:cxnSp>
      <p:cxnSp>
        <p:nvCxnSpPr>
          <p:cNvPr id="9" name="Shape 9"/>
          <p:cNvCxnSpPr/>
          <p:nvPr/>
        </p:nvCxnSpPr>
        <p:spPr>
          <a:xfrm flipH="1">
            <a:off x="6527009"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0" name="Shape 10"/>
          <p:cNvCxnSpPr/>
          <p:nvPr/>
        </p:nvCxnSpPr>
        <p:spPr>
          <a:xfrm flipH="1">
            <a:off x="4481332"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1" name="Shape 11"/>
          <p:cNvCxnSpPr/>
          <p:nvPr/>
        </p:nvCxnSpPr>
        <p:spPr>
          <a:xfrm flipH="1">
            <a:off x="2435655" y="990600"/>
            <a:ext cx="1" cy="5726723"/>
          </a:xfrm>
          <a:prstGeom prst="straightConnector1">
            <a:avLst/>
          </a:prstGeom>
          <a:noFill/>
          <a:ln w="9525" cap="flat" cmpd="sng">
            <a:solidFill>
              <a:srgbClr val="5E4D36"/>
            </a:solidFill>
            <a:prstDash val="dash"/>
            <a:miter lim="800000"/>
            <a:headEnd type="none" w="sm" len="sm"/>
            <a:tailEnd type="none" w="sm" len="sm"/>
          </a:ln>
        </p:spPr>
      </p:cxnSp>
      <p:pic>
        <p:nvPicPr>
          <p:cNvPr id="12" name="Shape 12"/>
          <p:cNvPicPr preferRelativeResize="0"/>
          <p:nvPr/>
        </p:nvPicPr>
        <p:blipFill rotWithShape="1">
          <a:blip r:embed="rId2">
            <a:alphaModFix/>
          </a:blip>
          <a:srcRect/>
          <a:stretch/>
        </p:blipFill>
        <p:spPr>
          <a:xfrm>
            <a:off x="7722606" y="5988702"/>
            <a:ext cx="1822404" cy="781493"/>
          </a:xfrm>
          <a:prstGeom prst="rect">
            <a:avLst/>
          </a:prstGeom>
          <a:noFill/>
          <a:ln>
            <a:noFill/>
          </a:ln>
        </p:spPr>
      </p:pic>
      <p:pic>
        <p:nvPicPr>
          <p:cNvPr id="13" name="Shape 13"/>
          <p:cNvPicPr preferRelativeResize="0"/>
          <p:nvPr/>
        </p:nvPicPr>
        <p:blipFill rotWithShape="1">
          <a:blip r:embed="rId3">
            <a:alphaModFix/>
          </a:blip>
          <a:srcRect/>
          <a:stretch/>
        </p:blipFill>
        <p:spPr>
          <a:xfrm>
            <a:off x="438150" y="194040"/>
            <a:ext cx="1533526" cy="697057"/>
          </a:xfrm>
          <a:prstGeom prst="rect">
            <a:avLst/>
          </a:prstGeom>
          <a:noFill/>
          <a:ln>
            <a:noFill/>
          </a:ln>
        </p:spPr>
      </p:pic>
      <p:sp>
        <p:nvSpPr>
          <p:cNvPr id="14" name="Shape 14"/>
          <p:cNvSpPr>
            <a:spLocks noGrp="1"/>
          </p:cNvSpPr>
          <p:nvPr>
            <p:ph type="pic" idx="2"/>
          </p:nvPr>
        </p:nvSpPr>
        <p:spPr>
          <a:xfrm>
            <a:off x="4583738"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 name="Shape 15"/>
          <p:cNvSpPr>
            <a:spLocks noGrp="1"/>
          </p:cNvSpPr>
          <p:nvPr>
            <p:ph type="pic" idx="3"/>
          </p:nvPr>
        </p:nvSpPr>
        <p:spPr>
          <a:xfrm>
            <a:off x="2535043"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6" name="Shape 16"/>
          <p:cNvSpPr>
            <a:spLocks noGrp="1"/>
          </p:cNvSpPr>
          <p:nvPr>
            <p:ph type="pic" idx="4"/>
          </p:nvPr>
        </p:nvSpPr>
        <p:spPr>
          <a:xfrm>
            <a:off x="489366"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ריק">
  <p:cSld name="1_ריק">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19" name="Shape 19"/>
          <p:cNvCxnSpPr/>
          <p:nvPr/>
        </p:nvCxnSpPr>
        <p:spPr>
          <a:xfrm rot="10800000">
            <a:off x="433756" y="876300"/>
            <a:ext cx="9034094" cy="0"/>
          </a:xfrm>
          <a:prstGeom prst="straightConnector1">
            <a:avLst/>
          </a:prstGeom>
          <a:noFill/>
          <a:ln w="9525" cap="flat" cmpd="sng">
            <a:solidFill>
              <a:srgbClr val="5E4D36"/>
            </a:solidFill>
            <a:prstDash val="solid"/>
            <a:miter lim="800000"/>
            <a:headEnd type="none" w="sm" len="sm"/>
            <a:tailEnd type="none" w="sm" len="sm"/>
          </a:ln>
        </p:spPr>
      </p:cxnSp>
      <p:pic>
        <p:nvPicPr>
          <p:cNvPr id="20" name="Shape 20"/>
          <p:cNvPicPr preferRelativeResize="0"/>
          <p:nvPr/>
        </p:nvPicPr>
        <p:blipFill rotWithShape="1">
          <a:blip r:embed="rId2">
            <a:alphaModFix/>
          </a:blip>
          <a:srcRect/>
          <a:stretch/>
        </p:blipFill>
        <p:spPr>
          <a:xfrm>
            <a:off x="438150" y="194040"/>
            <a:ext cx="1533526" cy="69705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פריסה מותאמת אישית">
  <p:cSld name="פריסה מותאמת אישית">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038350" y="605097"/>
            <a:ext cx="7506660" cy="256407"/>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5E4D36"/>
              </a:buClr>
              <a:buSzPts val="1400"/>
              <a:buFont typeface="Arial"/>
              <a:buNone/>
            </a:pPr>
            <a:r>
              <a:rPr lang="x-none" sz="1400" b="1" i="0" u="none" strike="noStrike" cap="none">
                <a:solidFill>
                  <a:srgbClr val="5E4D36"/>
                </a:solidFill>
                <a:latin typeface="Arial"/>
                <a:ea typeface="Arial"/>
                <a:cs typeface="Arial"/>
                <a:sym typeface="Arial"/>
              </a:rPr>
              <a:t>מסעו של נתן זהבי </a:t>
            </a:r>
            <a:r>
              <a:rPr lang="en-US" sz="1400" b="1" i="0" u="none" strike="noStrike" cap="none" dirty="0" smtClean="0">
                <a:solidFill>
                  <a:srgbClr val="5E4D36"/>
                </a:solidFill>
                <a:latin typeface="Arial"/>
                <a:ea typeface="Arial"/>
                <a:cs typeface="Arial"/>
                <a:sym typeface="Arial"/>
              </a:rPr>
              <a:t>)</a:t>
            </a:r>
            <a:r>
              <a:rPr lang="x-none" sz="1400" b="1" i="0" u="none" strike="noStrike" cap="none" smtClean="0">
                <a:solidFill>
                  <a:srgbClr val="5E4D36"/>
                </a:solidFill>
                <a:latin typeface="Arial"/>
                <a:ea typeface="Arial"/>
                <a:cs typeface="Arial"/>
                <a:sym typeface="Arial"/>
              </a:rPr>
              <a:t>ז'ולטי</a:t>
            </a:r>
            <a:r>
              <a:rPr lang="en-US" dirty="0" smtClean="0"/>
              <a:t>(</a:t>
            </a:r>
            <a:r>
              <a:rPr lang="x-none" sz="1400" b="1" i="0" u="none" strike="noStrike" cap="none" smtClean="0">
                <a:solidFill>
                  <a:srgbClr val="5E4D36"/>
                </a:solidFill>
                <a:latin typeface="Arial"/>
                <a:ea typeface="Arial"/>
                <a:cs typeface="Arial"/>
                <a:sym typeface="Arial"/>
              </a:rPr>
              <a:t> </a:t>
            </a:r>
            <a:r>
              <a:rPr lang="en-US" sz="1400" b="1" i="0" u="none" strike="noStrike" cap="none" smtClean="0">
                <a:solidFill>
                  <a:srgbClr val="5E4D36"/>
                </a:solidFill>
                <a:latin typeface="Arial"/>
                <a:ea typeface="Arial"/>
                <a:cs typeface="Arial"/>
                <a:sym typeface="Arial"/>
              </a:rPr>
              <a:t> </a:t>
            </a:r>
            <a:r>
              <a:rPr lang="x-none" sz="1400" b="1" i="0" u="none" strike="noStrike" cap="none" smtClean="0">
                <a:solidFill>
                  <a:srgbClr val="5E4D36"/>
                </a:solidFill>
                <a:latin typeface="Arial"/>
                <a:ea typeface="Arial"/>
                <a:cs typeface="Arial"/>
                <a:sym typeface="Arial"/>
              </a:rPr>
              <a:t>לתל-חי </a:t>
            </a:r>
            <a:r>
              <a:rPr lang="x-none" sz="1400" b="1" i="0" u="none" strike="noStrike" cap="none">
                <a:solidFill>
                  <a:srgbClr val="5E4D36"/>
                </a:solidFill>
                <a:latin typeface="Arial"/>
                <a:ea typeface="Arial"/>
                <a:cs typeface="Arial"/>
                <a:sym typeface="Arial"/>
              </a:rPr>
              <a:t>ותחילת הקרב</a:t>
            </a:r>
            <a:endParaRPr sz="1400" b="1" i="0" u="none" strike="noStrike" cap="none" dirty="0">
              <a:solidFill>
                <a:srgbClr val="5E4D36"/>
              </a:solidFill>
              <a:latin typeface="Arial"/>
              <a:ea typeface="Arial"/>
              <a:cs typeface="Arial"/>
              <a:sym typeface="Arial"/>
            </a:endParaRPr>
          </a:p>
        </p:txBody>
      </p:sp>
      <p:sp>
        <p:nvSpPr>
          <p:cNvPr id="27" name="Shape 27"/>
          <p:cNvSpPr/>
          <p:nvPr/>
        </p:nvSpPr>
        <p:spPr>
          <a:xfrm>
            <a:off x="6779895" y="1002683"/>
            <a:ext cx="2699385" cy="2409825"/>
          </a:xfrm>
          <a:prstGeom prst="rect">
            <a:avLst/>
          </a:prstGeom>
          <a:solidFill>
            <a:srgbClr val="5E4D3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950" b="1" i="0" u="none" strike="noStrike" cap="none">
                <a:solidFill>
                  <a:schemeClr val="lt1"/>
                </a:solidFill>
                <a:latin typeface="Arial"/>
                <a:ea typeface="Arial"/>
                <a:cs typeface="Arial"/>
                <a:sym typeface="Arial"/>
              </a:rPr>
              <a:t>רקע:</a:t>
            </a:r>
            <a:endParaRPr/>
          </a:p>
          <a:p>
            <a:pPr marL="0" marR="0" lvl="0" indent="0" algn="r" rtl="1">
              <a:lnSpc>
                <a:spcPct val="111111"/>
              </a:lnSpc>
              <a:spcBef>
                <a:spcPts val="600"/>
              </a:spcBef>
              <a:spcAft>
                <a:spcPts val="0"/>
              </a:spcAft>
              <a:buNone/>
            </a:pPr>
            <a:r>
              <a:rPr lang="x-none" sz="900" b="0" i="0" u="none" strike="noStrike" cap="none">
                <a:solidFill>
                  <a:schemeClr val="lt1"/>
                </a:solidFill>
                <a:latin typeface="Arial"/>
                <a:ea typeface="Arial"/>
                <a:cs typeface="Arial"/>
                <a:sym typeface="Arial"/>
              </a:rPr>
              <a:t>הגעתם למצפה של השומר החדש להתנדבות שמירה. אולי זו הפעם הראשונה שלכם ואולי אתם ותיקים יותר. לפעמים באמצע הלילה אתם חשים קשיים, או תחושה שהעסק לא רציני. יושבים תקועים באמצע כלום ושומרים על כמה עיזים או פרות במקרה הטוב, לפעמים אפילו את העדר לא רואים. </a:t>
            </a:r>
            <a:endParaRPr sz="900" b="0" i="0" u="none" strike="noStrike" cap="none">
              <a:solidFill>
                <a:schemeClr val="lt1"/>
              </a:solidFill>
              <a:latin typeface="Arial"/>
              <a:ea typeface="Arial"/>
              <a:cs typeface="Arial"/>
              <a:sym typeface="Arial"/>
            </a:endParaRPr>
          </a:p>
          <a:p>
            <a:pPr marL="0" marR="0" lvl="0" indent="0" algn="r" rtl="1">
              <a:lnSpc>
                <a:spcPct val="111111"/>
              </a:lnSpc>
              <a:spcBef>
                <a:spcPts val="0"/>
              </a:spcBef>
              <a:spcAft>
                <a:spcPts val="0"/>
              </a:spcAft>
              <a:buNone/>
            </a:pPr>
            <a:r>
              <a:rPr lang="x-none" sz="900" b="0" i="0" u="none" strike="noStrike" cap="none">
                <a:solidFill>
                  <a:schemeClr val="lt1"/>
                </a:solidFill>
                <a:latin typeface="Arial"/>
                <a:ea typeface="Arial"/>
                <a:cs typeface="Arial"/>
                <a:sym typeface="Arial"/>
              </a:rPr>
              <a:t>ואתם בטח חושבים לעצמכם... לשם מה אני עושה את כל זה? מה המשמעות הגדולה יותר שיש כאן?</a:t>
            </a:r>
            <a:endParaRPr sz="900" b="0" i="0" u="none" strike="noStrike" cap="none">
              <a:solidFill>
                <a:schemeClr val="lt1"/>
              </a:solidFill>
              <a:latin typeface="Arial"/>
              <a:ea typeface="Arial"/>
              <a:cs typeface="Arial"/>
              <a:sym typeface="Arial"/>
            </a:endParaRPr>
          </a:p>
          <a:p>
            <a:pPr marL="0" marR="0" lvl="0" indent="0" algn="r" rtl="1">
              <a:lnSpc>
                <a:spcPct val="111111"/>
              </a:lnSpc>
              <a:spcBef>
                <a:spcPts val="0"/>
              </a:spcBef>
              <a:spcAft>
                <a:spcPts val="0"/>
              </a:spcAft>
              <a:buNone/>
            </a:pPr>
            <a:r>
              <a:rPr lang="x-none" sz="900" b="0" i="0" u="none" strike="noStrike" cap="none">
                <a:solidFill>
                  <a:schemeClr val="lt1"/>
                </a:solidFill>
                <a:latin typeface="Arial"/>
                <a:ea typeface="Arial"/>
                <a:cs typeface="Arial"/>
                <a:sym typeface="Arial"/>
              </a:rPr>
              <a:t>השומרים באזור זה לפני כמאה שנה, שהתיישבו באצבע הגליל על אף כל הקשיים הכרוכים בכך, בכפר גלעדי, מטולה ותל-חי, השפיעו במידה רבה על קביעת גבולה הצפוני של מדינת ישראל, שהיה נקבע ככל הנראה אילולא המעשה הציוני שלהם בראש פינה. </a:t>
            </a:r>
            <a:endParaRPr/>
          </a:p>
          <a:p>
            <a:pPr marL="0" marR="0" lvl="0" indent="0" algn="r" rtl="1">
              <a:lnSpc>
                <a:spcPct val="111111"/>
              </a:lnSpc>
              <a:spcBef>
                <a:spcPts val="0"/>
              </a:spcBef>
              <a:spcAft>
                <a:spcPts val="0"/>
              </a:spcAft>
              <a:buNone/>
            </a:pPr>
            <a:r>
              <a:rPr lang="x-none" sz="900" b="0" i="0" u="none" strike="noStrike" cap="none">
                <a:solidFill>
                  <a:schemeClr val="lt1"/>
                </a:solidFill>
                <a:latin typeface="Arial"/>
                <a:ea typeface="Arial"/>
                <a:cs typeface="Arial"/>
                <a:sym typeface="Arial"/>
              </a:rPr>
              <a:t>מה המשמעות הגדולה מאחורי המעשה שלכם?</a:t>
            </a:r>
            <a:endParaRPr/>
          </a:p>
          <a:p>
            <a:pPr marL="0" marR="0" lvl="0" indent="0" algn="r" rtl="1">
              <a:lnSpc>
                <a:spcPct val="111111"/>
              </a:lnSpc>
              <a:spcBef>
                <a:spcPts val="0"/>
              </a:spcBef>
              <a:spcAft>
                <a:spcPts val="0"/>
              </a:spcAft>
              <a:buNone/>
            </a:pPr>
            <a:r>
              <a:rPr lang="x-none" sz="900" b="0" i="0" u="none" strike="noStrike" cap="none">
                <a:solidFill>
                  <a:schemeClr val="lt1"/>
                </a:solidFill>
                <a:latin typeface="Arial"/>
                <a:ea typeface="Arial"/>
                <a:cs typeface="Arial"/>
                <a:sym typeface="Arial"/>
              </a:rPr>
              <a:t> </a:t>
            </a:r>
            <a:endParaRPr sz="900" b="0" i="0" u="none" strike="noStrike" cap="none">
              <a:solidFill>
                <a:schemeClr val="lt1"/>
              </a:solidFill>
              <a:latin typeface="Arial"/>
              <a:ea typeface="Arial"/>
              <a:cs typeface="Arial"/>
              <a:sym typeface="Arial"/>
            </a:endParaRPr>
          </a:p>
        </p:txBody>
      </p:sp>
      <p:sp>
        <p:nvSpPr>
          <p:cNvPr id="28" name="Shape 28"/>
          <p:cNvSpPr/>
          <p:nvPr/>
        </p:nvSpPr>
        <p:spPr>
          <a:xfrm>
            <a:off x="6779895" y="3517212"/>
            <a:ext cx="2699386" cy="2283512"/>
          </a:xfrm>
          <a:prstGeom prst="rect">
            <a:avLst/>
          </a:prstGeom>
          <a:solidFill>
            <a:srgbClr val="C9C0B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950" b="1" i="0" u="none" strike="noStrike" cap="none">
                <a:solidFill>
                  <a:srgbClr val="5E4D36"/>
                </a:solidFill>
                <a:latin typeface="Arial"/>
                <a:ea typeface="Arial"/>
                <a:cs typeface="Arial"/>
                <a:sym typeface="Arial"/>
              </a:rPr>
              <a:t>שאלות לעיון והעמקה:</a:t>
            </a:r>
            <a:endParaRPr/>
          </a:p>
          <a:p>
            <a:pPr marL="171450" marR="0" lvl="0" indent="-171450" algn="r" rtl="1">
              <a:spcBef>
                <a:spcPts val="600"/>
              </a:spcBef>
              <a:spcAft>
                <a:spcPts val="0"/>
              </a:spcAft>
              <a:buClr>
                <a:srgbClr val="5E4D36"/>
              </a:buClr>
              <a:buSzPts val="900"/>
              <a:buFont typeface="Arial"/>
              <a:buChar char="•"/>
            </a:pPr>
            <a:r>
              <a:rPr lang="x-none" sz="900" b="1" i="0" u="none" strike="noStrike" cap="none">
                <a:solidFill>
                  <a:srgbClr val="5E4D36"/>
                </a:solidFill>
                <a:latin typeface="Arial"/>
                <a:ea typeface="Arial"/>
                <a:cs typeface="Arial"/>
                <a:sym typeface="Arial"/>
              </a:rPr>
              <a:t>נתן זהבי מביט באזור תל-חי בהתפעלות מהולה בביקורת. השוו בין איך שאתם רואים את אצבע הגליל, לאופן שבו הביט באזור זה נתן זהבי. </a:t>
            </a:r>
            <a:endParaRPr/>
          </a:p>
          <a:p>
            <a:pPr marL="171450" marR="0" lvl="0" indent="-171450" algn="r" rtl="1">
              <a:spcBef>
                <a:spcPts val="600"/>
              </a:spcBef>
              <a:spcAft>
                <a:spcPts val="0"/>
              </a:spcAft>
              <a:buClr>
                <a:srgbClr val="5E4D36"/>
              </a:buClr>
              <a:buSzPts val="900"/>
              <a:buFont typeface="Arial"/>
              <a:buChar char="•"/>
            </a:pPr>
            <a:r>
              <a:rPr lang="x-none" sz="900" b="1" i="0" u="none" strike="noStrike" cap="none">
                <a:solidFill>
                  <a:srgbClr val="5E4D36"/>
                </a:solidFill>
                <a:latin typeface="Arial"/>
                <a:ea typeface="Arial"/>
                <a:cs typeface="Arial"/>
                <a:sym typeface="Arial"/>
              </a:rPr>
              <a:t>להתיישבות באזור מרוחק זה היו מחירים מאז ומעולם. מה המחירים שמציין נתן זהבי? ומה המחירים שיש לשהותכם כאן? </a:t>
            </a:r>
            <a:endParaRPr sz="900" b="1" i="0" u="none" strike="noStrike" cap="none">
              <a:solidFill>
                <a:srgbClr val="5E4D36"/>
              </a:solidFill>
              <a:latin typeface="Arial"/>
              <a:ea typeface="Arial"/>
              <a:cs typeface="Arial"/>
              <a:sym typeface="Arial"/>
            </a:endParaRPr>
          </a:p>
          <a:p>
            <a:pPr marL="171450" marR="0" lvl="0" indent="-171450" algn="r" rtl="1">
              <a:spcBef>
                <a:spcPts val="600"/>
              </a:spcBef>
              <a:spcAft>
                <a:spcPts val="0"/>
              </a:spcAft>
              <a:buClr>
                <a:srgbClr val="5E4D36"/>
              </a:buClr>
              <a:buSzPts val="900"/>
              <a:buFont typeface="Arial"/>
              <a:buChar char="•"/>
            </a:pPr>
            <a:r>
              <a:rPr lang="x-none" sz="900" b="1" i="0" u="none" strike="noStrike" cap="none">
                <a:solidFill>
                  <a:srgbClr val="5E4D36"/>
                </a:solidFill>
                <a:latin typeface="Arial"/>
                <a:ea typeface="Arial"/>
                <a:cs typeface="Arial"/>
                <a:sym typeface="Arial"/>
              </a:rPr>
              <a:t>נסו לשער את מחשבותיהם ורגשותיהם של אנשי תל-חי בבוקר הקרב, כשהבינו שהם מוקפים ולא ידעו מה עתיד לקרות. </a:t>
            </a:r>
            <a:endParaRPr/>
          </a:p>
          <a:p>
            <a:pPr marL="171450" marR="0" lvl="0" indent="-171450" algn="r" rtl="1">
              <a:spcBef>
                <a:spcPts val="600"/>
              </a:spcBef>
              <a:spcAft>
                <a:spcPts val="0"/>
              </a:spcAft>
              <a:buClr>
                <a:srgbClr val="5E4D36"/>
              </a:buClr>
              <a:buSzPts val="900"/>
              <a:buFont typeface="Arial"/>
              <a:buChar char="•"/>
            </a:pPr>
            <a:r>
              <a:rPr lang="x-none" sz="900" b="1" i="0" u="none" strike="noStrike" cap="none">
                <a:solidFill>
                  <a:srgbClr val="5E4D36"/>
                </a:solidFill>
                <a:latin typeface="Arial"/>
                <a:ea typeface="Arial"/>
                <a:cs typeface="Arial"/>
                <a:sym typeface="Arial"/>
              </a:rPr>
              <a:t>מה הניע אתכם להתנדב כאן? מה המשמעות הגדולה מאחורי המעשה שלכם?</a:t>
            </a:r>
            <a:endParaRPr/>
          </a:p>
          <a:p>
            <a:pPr marL="171450" marR="0" lvl="0" indent="-114300" algn="r" rtl="1">
              <a:spcBef>
                <a:spcPts val="600"/>
              </a:spcBef>
              <a:spcAft>
                <a:spcPts val="0"/>
              </a:spcAft>
              <a:buClr>
                <a:schemeClr val="dk1"/>
              </a:buClr>
              <a:buSzPts val="900"/>
              <a:buFont typeface="Arial"/>
              <a:buNone/>
            </a:pPr>
            <a:endParaRPr sz="900" b="1" i="0" u="none" strike="noStrike" cap="none">
              <a:solidFill>
                <a:srgbClr val="5E4D36"/>
              </a:solidFill>
              <a:latin typeface="Arial"/>
              <a:ea typeface="Arial"/>
              <a:cs typeface="Arial"/>
              <a:sym typeface="Arial"/>
            </a:endParaRPr>
          </a:p>
        </p:txBody>
      </p:sp>
      <p:sp>
        <p:nvSpPr>
          <p:cNvPr id="29" name="Shape 29"/>
          <p:cNvSpPr/>
          <p:nvPr/>
        </p:nvSpPr>
        <p:spPr>
          <a:xfrm>
            <a:off x="4494032" y="1002683"/>
            <a:ext cx="2026324" cy="5726723"/>
          </a:xfrm>
          <a:prstGeom prst="rect">
            <a:avLst/>
          </a:prstGeom>
          <a:noFill/>
          <a:ln>
            <a:noFill/>
          </a:ln>
        </p:spPr>
        <p:txBody>
          <a:bodyPr spcFirstLastPara="1" wrap="square" lIns="45700" tIns="0" rIns="45700" bIns="0" anchor="t" anchorCtr="0">
            <a:noAutofit/>
          </a:bodyPr>
          <a:lstStyle/>
          <a:p>
            <a:pPr marL="0" marR="0" lvl="0" indent="0" algn="just" rtl="1">
              <a:lnSpc>
                <a:spcPct val="150000"/>
              </a:lnSpc>
              <a:spcBef>
                <a:spcPts val="0"/>
              </a:spcBef>
              <a:spcAft>
                <a:spcPts val="0"/>
              </a:spcAft>
              <a:buNone/>
            </a:pPr>
            <a:r>
              <a:rPr lang="x-none" sz="1000" b="0" i="0" u="none" strike="noStrike" cap="none">
                <a:solidFill>
                  <a:srgbClr val="5E4D36"/>
                </a:solidFill>
                <a:latin typeface="Arial"/>
                <a:ea typeface="Arial"/>
                <a:cs typeface="Arial"/>
                <a:sym typeface="Arial"/>
              </a:rPr>
              <a:t>"בבוקר השכם חג השבועות תרע"ט, יצאתי בודד להגיע לגליל העליון בלי לדעת הדרך. פני לצפון, קדימה... התקדמתי והגעתי לכפר חלסה. משמאל הבניין האדום של השייח. מימין הגבעה רחבת הידיים אשר אוהלי הבדואים זרועים עליה. למטה אגם ביצה ותאואים רובצים בו. סביבה מרשימה. חיים שוקקים. ואני נמשך הלאה ומגיע לקבוצת עצי אקליפטוס ומעיין קטן נובע ביניהם, מים מתוקים וקרים וסביבם עשב גבוה. </a:t>
            </a:r>
            <a:endParaRPr sz="1000" b="0" i="0" u="none" strike="noStrike" cap="none">
              <a:solidFill>
                <a:srgbClr val="5E4D36"/>
              </a:solidFill>
              <a:latin typeface="Arial"/>
              <a:ea typeface="Arial"/>
              <a:cs typeface="Arial"/>
              <a:sym typeface="Arial"/>
            </a:endParaRPr>
          </a:p>
          <a:p>
            <a:pPr marL="0" marR="0" lvl="0" indent="0" algn="r" rtl="1">
              <a:lnSpc>
                <a:spcPct val="150000"/>
              </a:lnSpc>
              <a:spcBef>
                <a:spcPts val="0"/>
              </a:spcBef>
              <a:spcAft>
                <a:spcPts val="0"/>
              </a:spcAft>
              <a:buNone/>
            </a:pPr>
            <a:r>
              <a:rPr lang="x-none" sz="1000" b="0" i="0" u="none" strike="noStrike" cap="none">
                <a:solidFill>
                  <a:srgbClr val="5E4D36"/>
                </a:solidFill>
                <a:latin typeface="Arial"/>
                <a:ea typeface="Arial"/>
                <a:cs typeface="Arial"/>
                <a:sym typeface="Arial"/>
              </a:rPr>
              <a:t>השתרעתי עליו ונחתי. אז הרגשתי את העייפות הרבה אחרי מאמץ היום. מהמקום הזה השקפתי בראשונה על תל-חי... השמש שקעה... וקרניה פגעו בחרמון שבחריציו היה שלג, וסביב שרתה שממה ומצב רוח של מנוחה אמיתית. לנתי בתל-חי... בבוקר השכמתי וטיילתי בסביבה והנה השמש זורחת ומהחולה עולים אדים כחולים וקרני השמש משתברים בהם ומהווים ערפילים. </a:t>
            </a:r>
            <a:endParaRPr sz="1000" b="0" i="0" u="none" strike="noStrike" cap="none">
              <a:solidFill>
                <a:srgbClr val="5E4D36"/>
              </a:solidFill>
              <a:latin typeface="Arial"/>
              <a:ea typeface="Arial"/>
              <a:cs typeface="Arial"/>
              <a:sym typeface="Arial"/>
            </a:endParaRPr>
          </a:p>
        </p:txBody>
      </p:sp>
      <p:sp>
        <p:nvSpPr>
          <p:cNvPr id="30" name="Shape 30"/>
          <p:cNvSpPr/>
          <p:nvPr/>
        </p:nvSpPr>
        <p:spPr>
          <a:xfrm>
            <a:off x="422031" y="990600"/>
            <a:ext cx="2026324" cy="5726723"/>
          </a:xfrm>
          <a:prstGeom prst="rect">
            <a:avLst/>
          </a:prstGeom>
          <a:noFill/>
          <a:ln>
            <a:noFill/>
          </a:ln>
        </p:spPr>
        <p:txBody>
          <a:bodyPr spcFirstLastPara="1" wrap="square" lIns="45700" tIns="0" rIns="45700" bIns="0" anchor="t" anchorCtr="0">
            <a:noAutofit/>
          </a:bodyPr>
          <a:lstStyle/>
          <a:p>
            <a:pPr marL="0" marR="0" lvl="0" indent="0" algn="just" rtl="1">
              <a:lnSpc>
                <a:spcPct val="150000"/>
              </a:lnSpc>
              <a:spcBef>
                <a:spcPts val="0"/>
              </a:spcBef>
              <a:spcAft>
                <a:spcPts val="0"/>
              </a:spcAft>
              <a:buNone/>
            </a:pPr>
            <a:r>
              <a:rPr lang="x-none" sz="1000" b="0" i="0" u="none" strike="noStrike" cap="none">
                <a:solidFill>
                  <a:srgbClr val="5E4D36"/>
                </a:solidFill>
                <a:latin typeface="Arial"/>
                <a:ea typeface="Arial"/>
                <a:cs typeface="Arial"/>
                <a:sym typeface="Arial"/>
              </a:rPr>
              <a:t>עלינו וראינו שגם חברי כפר גלעדי </a:t>
            </a:r>
            <a:endParaRPr/>
          </a:p>
          <a:p>
            <a:pPr marL="0" marR="0" lvl="0" indent="0" algn="just" rtl="1">
              <a:lnSpc>
                <a:spcPct val="150000"/>
              </a:lnSpc>
              <a:spcBef>
                <a:spcPts val="0"/>
              </a:spcBef>
              <a:spcAft>
                <a:spcPts val="0"/>
              </a:spcAft>
              <a:buNone/>
            </a:pPr>
            <a:r>
              <a:rPr lang="x-none" sz="1000" b="0" i="0" u="none" strike="noStrike" cap="none">
                <a:solidFill>
                  <a:srgbClr val="5E4D36"/>
                </a:solidFill>
                <a:latin typeface="Arial"/>
                <a:ea typeface="Arial"/>
                <a:cs typeface="Arial"/>
                <a:sym typeface="Arial"/>
              </a:rPr>
              <a:t>כונסים עדרם שרעה עם עדרנו. ראינו שערבים מקיפים אותנו. בינתיים הגיע טרומפלדור עם כמה חברים מכפר גלעדי. כאמל ודודו, שליטי בדואי החולה, שהיו לעיתים מתארחים אצלנו". </a:t>
            </a:r>
            <a:endParaRPr sz="1000" b="0" i="0" u="none" strike="noStrike" cap="none">
              <a:solidFill>
                <a:srgbClr val="5E4D36"/>
              </a:solidFill>
              <a:latin typeface="Arial"/>
              <a:ea typeface="Arial"/>
              <a:cs typeface="Arial"/>
              <a:sym typeface="Arial"/>
            </a:endParaRPr>
          </a:p>
          <a:p>
            <a:pPr marL="0" marR="0" lvl="0" indent="0" algn="just" rtl="1">
              <a:lnSpc>
                <a:spcPct val="150000"/>
              </a:lnSpc>
              <a:spcBef>
                <a:spcPts val="0"/>
              </a:spcBef>
              <a:spcAft>
                <a:spcPts val="0"/>
              </a:spcAft>
              <a:buNone/>
            </a:pPr>
            <a:r>
              <a:rPr lang="x-none" sz="800" b="1" i="0" u="none" strike="noStrike" cap="none">
                <a:solidFill>
                  <a:srgbClr val="5E4D36"/>
                </a:solidFill>
              </a:rPr>
              <a:t>מתוך: יום אחרון בתל-חי</a:t>
            </a:r>
            <a:endParaRPr b="1"/>
          </a:p>
          <a:p>
            <a:pPr marL="0" marR="0" lvl="0" indent="0" algn="just" rtl="1">
              <a:lnSpc>
                <a:spcPct val="150000"/>
              </a:lnSpc>
              <a:spcBef>
                <a:spcPts val="0"/>
              </a:spcBef>
              <a:spcAft>
                <a:spcPts val="0"/>
              </a:spcAft>
              <a:buNone/>
            </a:pPr>
            <a:endParaRPr sz="800" b="0" i="0" u="none" strike="noStrike" cap="none">
              <a:solidFill>
                <a:srgbClr val="5E4D36"/>
              </a:solidFill>
              <a:latin typeface="Arial"/>
              <a:ea typeface="Arial"/>
              <a:cs typeface="Arial"/>
              <a:sym typeface="Arial"/>
            </a:endParaRPr>
          </a:p>
          <a:p>
            <a:pPr marL="0" marR="0" lvl="0" indent="0" algn="just" rtl="1">
              <a:lnSpc>
                <a:spcPct val="150000"/>
              </a:lnSpc>
              <a:spcBef>
                <a:spcPts val="0"/>
              </a:spcBef>
              <a:spcAft>
                <a:spcPts val="0"/>
              </a:spcAft>
              <a:buNone/>
            </a:pPr>
            <a:endParaRPr sz="800" b="0" i="0" u="none" strike="noStrike" cap="none">
              <a:solidFill>
                <a:srgbClr val="5E4D36"/>
              </a:solidFill>
              <a:latin typeface="Arial"/>
              <a:ea typeface="Arial"/>
              <a:cs typeface="Arial"/>
              <a:sym typeface="Arial"/>
            </a:endParaRPr>
          </a:p>
          <a:p>
            <a:pPr marL="0" marR="0" lvl="0" indent="0" algn="just" rtl="1">
              <a:lnSpc>
                <a:spcPct val="150000"/>
              </a:lnSpc>
              <a:spcBef>
                <a:spcPts val="0"/>
              </a:spcBef>
              <a:spcAft>
                <a:spcPts val="0"/>
              </a:spcAft>
              <a:buNone/>
            </a:pPr>
            <a:endParaRPr sz="800" b="0" i="0" u="none" strike="noStrike" cap="none">
              <a:solidFill>
                <a:srgbClr val="5E4D36"/>
              </a:solidFill>
              <a:latin typeface="Arial"/>
              <a:ea typeface="Arial"/>
              <a:cs typeface="Arial"/>
              <a:sym typeface="Arial"/>
            </a:endParaRPr>
          </a:p>
          <a:p>
            <a:pPr marL="0" marR="0" lvl="0" indent="0" algn="just" rtl="1">
              <a:lnSpc>
                <a:spcPct val="150000"/>
              </a:lnSpc>
              <a:spcBef>
                <a:spcPts val="0"/>
              </a:spcBef>
              <a:spcAft>
                <a:spcPts val="0"/>
              </a:spcAft>
              <a:buNone/>
            </a:pPr>
            <a:endParaRPr sz="800" b="0" i="0" u="none" strike="noStrike" cap="none">
              <a:solidFill>
                <a:srgbClr val="5E4D36"/>
              </a:solidFill>
              <a:latin typeface="Arial"/>
              <a:ea typeface="Arial"/>
              <a:cs typeface="Arial"/>
              <a:sym typeface="Arial"/>
            </a:endParaRPr>
          </a:p>
          <a:p>
            <a:pPr marL="0" marR="0" lvl="0" indent="0" algn="just" rtl="1">
              <a:lnSpc>
                <a:spcPct val="150000"/>
              </a:lnSpc>
              <a:spcBef>
                <a:spcPts val="0"/>
              </a:spcBef>
              <a:spcAft>
                <a:spcPts val="0"/>
              </a:spcAft>
              <a:buNone/>
            </a:pPr>
            <a:endParaRPr sz="800" b="0" i="0" u="none" strike="noStrike" cap="none">
              <a:solidFill>
                <a:srgbClr val="5E4D36"/>
              </a:solidFill>
              <a:latin typeface="Arial"/>
              <a:ea typeface="Arial"/>
              <a:cs typeface="Arial"/>
              <a:sym typeface="Arial"/>
            </a:endParaRPr>
          </a:p>
          <a:p>
            <a:pPr marL="0" marR="0" lvl="0" indent="0" algn="just" rtl="1">
              <a:lnSpc>
                <a:spcPct val="150000"/>
              </a:lnSpc>
              <a:spcBef>
                <a:spcPts val="0"/>
              </a:spcBef>
              <a:spcAft>
                <a:spcPts val="0"/>
              </a:spcAft>
              <a:buNone/>
            </a:pPr>
            <a:endParaRPr sz="800" b="0" i="0" u="none" strike="noStrike" cap="none">
              <a:solidFill>
                <a:srgbClr val="5E4D36"/>
              </a:solidFill>
              <a:latin typeface="Arial"/>
              <a:ea typeface="Arial"/>
              <a:cs typeface="Arial"/>
              <a:sym typeface="Arial"/>
            </a:endParaRPr>
          </a:p>
          <a:p>
            <a:pPr marL="0" marR="0" lvl="0" indent="0" algn="just" rtl="1">
              <a:lnSpc>
                <a:spcPct val="150000"/>
              </a:lnSpc>
              <a:spcBef>
                <a:spcPts val="0"/>
              </a:spcBef>
              <a:spcAft>
                <a:spcPts val="0"/>
              </a:spcAft>
              <a:buNone/>
            </a:pPr>
            <a:endParaRPr sz="800" b="0" i="0" u="none" strike="noStrike" cap="none">
              <a:solidFill>
                <a:srgbClr val="5E4D36"/>
              </a:solidFill>
              <a:latin typeface="Arial"/>
              <a:ea typeface="Arial"/>
              <a:cs typeface="Arial"/>
              <a:sym typeface="Arial"/>
            </a:endParaRPr>
          </a:p>
          <a:p>
            <a:pPr marL="0" marR="0" lvl="0" indent="0" algn="just" rtl="1">
              <a:lnSpc>
                <a:spcPct val="150000"/>
              </a:lnSpc>
              <a:spcBef>
                <a:spcPts val="0"/>
              </a:spcBef>
              <a:spcAft>
                <a:spcPts val="0"/>
              </a:spcAft>
              <a:buNone/>
            </a:pPr>
            <a:endParaRPr sz="800" b="0" i="0" u="none" strike="noStrike" cap="none">
              <a:solidFill>
                <a:srgbClr val="5E4D36"/>
              </a:solidFill>
              <a:latin typeface="Arial"/>
              <a:ea typeface="Arial"/>
              <a:cs typeface="Arial"/>
              <a:sym typeface="Arial"/>
            </a:endParaRPr>
          </a:p>
          <a:p>
            <a:pPr marL="0" marR="0" lvl="0" indent="0" algn="just" rtl="1">
              <a:lnSpc>
                <a:spcPct val="150000"/>
              </a:lnSpc>
              <a:spcBef>
                <a:spcPts val="0"/>
              </a:spcBef>
              <a:spcAft>
                <a:spcPts val="0"/>
              </a:spcAft>
              <a:buNone/>
            </a:pPr>
            <a:endParaRPr sz="800" b="0" i="0" u="none" strike="noStrike" cap="none">
              <a:solidFill>
                <a:srgbClr val="5E4D36"/>
              </a:solidFill>
              <a:latin typeface="Arial"/>
              <a:ea typeface="Arial"/>
              <a:cs typeface="Arial"/>
              <a:sym typeface="Arial"/>
            </a:endParaRPr>
          </a:p>
          <a:p>
            <a:pPr marL="0" marR="0" lvl="0" indent="0" algn="ctr" rtl="1">
              <a:lnSpc>
                <a:spcPct val="150000"/>
              </a:lnSpc>
              <a:spcBef>
                <a:spcPts val="0"/>
              </a:spcBef>
              <a:spcAft>
                <a:spcPts val="0"/>
              </a:spcAft>
              <a:buNone/>
            </a:pPr>
            <a:r>
              <a:rPr lang="x-none" sz="1000" b="1" i="0" u="none" strike="noStrike" cap="none">
                <a:solidFill>
                  <a:srgbClr val="5E4D36"/>
                </a:solidFill>
                <a:latin typeface="Arial"/>
                <a:ea typeface="Arial"/>
                <a:cs typeface="Arial"/>
                <a:sym typeface="Arial"/>
              </a:rPr>
              <a:t>נתן זהבי</a:t>
            </a:r>
            <a:endParaRPr/>
          </a:p>
          <a:p>
            <a:pPr marL="0" marR="0" lvl="0" indent="0" algn="ctr" rtl="1">
              <a:lnSpc>
                <a:spcPct val="150000"/>
              </a:lnSpc>
              <a:spcBef>
                <a:spcPts val="0"/>
              </a:spcBef>
              <a:spcAft>
                <a:spcPts val="0"/>
              </a:spcAft>
              <a:buNone/>
            </a:pPr>
            <a:endParaRPr sz="1000" b="1" i="0" u="none" strike="noStrike" cap="none">
              <a:solidFill>
                <a:srgbClr val="5E4D36"/>
              </a:solidFill>
              <a:latin typeface="Arial"/>
              <a:ea typeface="Arial"/>
              <a:cs typeface="Arial"/>
              <a:sym typeface="Arial"/>
            </a:endParaRPr>
          </a:p>
          <a:p>
            <a:pPr marL="0" marR="0" lvl="0" indent="0" algn="ctr" rtl="1">
              <a:lnSpc>
                <a:spcPct val="150000"/>
              </a:lnSpc>
              <a:spcBef>
                <a:spcPts val="0"/>
              </a:spcBef>
              <a:spcAft>
                <a:spcPts val="0"/>
              </a:spcAft>
              <a:buNone/>
            </a:pPr>
            <a:r>
              <a:rPr lang="x-none" sz="1000" b="1" i="0" u="none" strike="noStrike" cap="none">
                <a:solidFill>
                  <a:srgbClr val="5E4D36"/>
                </a:solidFill>
                <a:latin typeface="Arial"/>
                <a:ea typeface="Arial"/>
                <a:cs typeface="Arial"/>
                <a:sym typeface="Arial"/>
              </a:rPr>
              <a:t>לקריאה נוספת על הקרב בתל-חי</a:t>
            </a:r>
            <a:endParaRPr sz="1000" b="1" i="0" u="none" strike="noStrike" cap="none">
              <a:solidFill>
                <a:srgbClr val="5E4D36"/>
              </a:solidFill>
              <a:latin typeface="Arial"/>
              <a:ea typeface="Arial"/>
              <a:cs typeface="Arial"/>
              <a:sym typeface="Arial"/>
            </a:endParaRPr>
          </a:p>
        </p:txBody>
      </p:sp>
      <p:sp>
        <p:nvSpPr>
          <p:cNvPr id="31" name="Shape 31"/>
          <p:cNvSpPr/>
          <p:nvPr/>
        </p:nvSpPr>
        <p:spPr>
          <a:xfrm>
            <a:off x="2467708" y="990601"/>
            <a:ext cx="2026324" cy="5726722"/>
          </a:xfrm>
          <a:prstGeom prst="rect">
            <a:avLst/>
          </a:prstGeom>
          <a:noFill/>
          <a:ln>
            <a:noFill/>
          </a:ln>
        </p:spPr>
        <p:txBody>
          <a:bodyPr spcFirstLastPara="1" wrap="square" lIns="45700" tIns="0" rIns="45700" bIns="0" anchor="t" anchorCtr="0">
            <a:noAutofit/>
          </a:bodyPr>
          <a:lstStyle/>
          <a:p>
            <a:pPr marL="0" marR="0" lvl="0" indent="0" algn="just" rtl="1">
              <a:lnSpc>
                <a:spcPct val="150000"/>
              </a:lnSpc>
              <a:spcBef>
                <a:spcPts val="0"/>
              </a:spcBef>
              <a:spcAft>
                <a:spcPts val="0"/>
              </a:spcAft>
              <a:buNone/>
            </a:pPr>
            <a:r>
              <a:rPr lang="x-none" sz="1000" b="0" i="0" u="none" strike="noStrike" cap="none">
                <a:solidFill>
                  <a:srgbClr val="5E4D36"/>
                </a:solidFill>
                <a:latin typeface="Arial"/>
                <a:ea typeface="Arial"/>
                <a:cs typeface="Arial"/>
                <a:sym typeface="Arial"/>
              </a:rPr>
              <a:t>לי היה זה מראה שובה לב, מראה שטרם ראיתי כמוהו מעודי והחלטתי שכאן מקומי... ניגשתי אל קבוצת תל-חי והתקבלתי כחבר בה... הקשר בין הצפון לדרום היה רופף. כמו כן, להבדיל ממושבות יהודה, לא היו כאן הופעות תרבותיות כהרצאות, הופעות אומנותיות וכו'. כך היה הגליל מדבר שממה במובן הבידורי-הרוחני, אך לא שמתי לב לכך, ויתרתי על הבידור, שלא ראיתי בו גורם ראשוני בחיים. </a:t>
            </a:r>
            <a:br>
              <a:rPr lang="x-none" sz="1000" b="0" i="0" u="none" strike="noStrike" cap="none">
                <a:solidFill>
                  <a:srgbClr val="5E4D36"/>
                </a:solidFill>
                <a:latin typeface="Arial"/>
                <a:ea typeface="Arial"/>
                <a:cs typeface="Arial"/>
                <a:sym typeface="Arial"/>
              </a:rPr>
            </a:br>
            <a:r>
              <a:rPr lang="x-none" sz="1000" b="0" i="0" u="none" strike="noStrike" cap="none">
                <a:solidFill>
                  <a:srgbClr val="5E4D36"/>
                </a:solidFill>
                <a:latin typeface="Arial"/>
                <a:ea typeface="Arial"/>
                <a:cs typeface="Arial"/>
                <a:sym typeface="Arial"/>
              </a:rPr>
              <a:t>בתל-חי חדרי נוחיות ושירותים לא היו. התזונה ויתר הצרכים היו בדלות, בצמצום רב. אבל לעומת זאת: יופי והוד שאין לתארם במילים ישנם בתל-חי, והיופי וההוד חיפו על חוסר הנוחיות וחוסר הצרכים...</a:t>
            </a:r>
            <a:endParaRPr/>
          </a:p>
          <a:p>
            <a:pPr marL="0" marR="0" lvl="0" indent="0" algn="just" rtl="1">
              <a:lnSpc>
                <a:spcPct val="150000"/>
              </a:lnSpc>
              <a:spcBef>
                <a:spcPts val="0"/>
              </a:spcBef>
              <a:spcAft>
                <a:spcPts val="0"/>
              </a:spcAft>
              <a:buNone/>
            </a:pPr>
            <a:r>
              <a:rPr lang="x-none" sz="1000" b="0" i="0" u="none" strike="noStrike" cap="none">
                <a:solidFill>
                  <a:srgbClr val="5E4D36"/>
                </a:solidFill>
                <a:latin typeface="Arial"/>
                <a:ea typeface="Arial"/>
                <a:cs typeface="Arial"/>
                <a:sym typeface="Arial"/>
              </a:rPr>
              <a:t>בוקר בהיר יום י"א באדר ירדנו, אני חבר קבוצת תל-חי וחברי טוקר, חייל בגדוד העברי, שהתנדב לעזרת תל-חי. ירדנו לסייר שדותינו. ראינו שהבדואים כונסים עדריהם, שלא כרגיל בשעה זו, חששנו לבאות. </a:t>
            </a:r>
            <a:endParaRPr sz="1000" b="0" i="0" u="none" strike="noStrike" cap="none">
              <a:solidFill>
                <a:srgbClr val="5E4D36"/>
              </a:solidFill>
              <a:latin typeface="Arial"/>
              <a:ea typeface="Arial"/>
              <a:cs typeface="Arial"/>
              <a:sym typeface="Arial"/>
            </a:endParaRPr>
          </a:p>
          <a:p>
            <a:pPr marL="0" marR="0" lvl="0" indent="0" algn="r" rtl="1">
              <a:lnSpc>
                <a:spcPct val="142857"/>
              </a:lnSpc>
              <a:spcBef>
                <a:spcPts val="0"/>
              </a:spcBef>
              <a:spcAft>
                <a:spcPts val="0"/>
              </a:spcAft>
              <a:buNone/>
            </a:pPr>
            <a:endParaRPr sz="700" b="0" i="0" u="none" strike="noStrike" cap="none">
              <a:solidFill>
                <a:srgbClr val="5E4D36"/>
              </a:solidFill>
              <a:latin typeface="Arial"/>
              <a:ea typeface="Arial"/>
              <a:cs typeface="Arial"/>
              <a:sym typeface="Arial"/>
            </a:endParaRPr>
          </a:p>
          <a:p>
            <a:pPr marL="0" marR="0" lvl="0" indent="0" algn="r" rtl="1">
              <a:lnSpc>
                <a:spcPct val="142857"/>
              </a:lnSpc>
              <a:spcBef>
                <a:spcPts val="0"/>
              </a:spcBef>
              <a:spcAft>
                <a:spcPts val="0"/>
              </a:spcAft>
              <a:buNone/>
            </a:pPr>
            <a:endParaRPr sz="700" b="0" i="0" u="none" strike="noStrike" cap="none">
              <a:solidFill>
                <a:srgbClr val="5E4D36"/>
              </a:solidFill>
              <a:latin typeface="Arial"/>
              <a:ea typeface="Arial"/>
              <a:cs typeface="Arial"/>
              <a:sym typeface="Arial"/>
            </a:endParaRPr>
          </a:p>
        </p:txBody>
      </p:sp>
      <p:pic>
        <p:nvPicPr>
          <p:cNvPr id="32" name="Shape 32"/>
          <p:cNvPicPr preferRelativeResize="0"/>
          <p:nvPr/>
        </p:nvPicPr>
        <p:blipFill rotWithShape="1">
          <a:blip r:embed="rId3">
            <a:alphaModFix/>
          </a:blip>
          <a:srcRect/>
          <a:stretch/>
        </p:blipFill>
        <p:spPr>
          <a:xfrm>
            <a:off x="723900" y="2647368"/>
            <a:ext cx="1244447" cy="1739686"/>
          </a:xfrm>
          <a:prstGeom prst="rect">
            <a:avLst/>
          </a:prstGeom>
          <a:noFill/>
          <a:ln>
            <a:noFill/>
          </a:ln>
        </p:spPr>
      </p:pic>
      <p:pic>
        <p:nvPicPr>
          <p:cNvPr id="33" name="Shape 33"/>
          <p:cNvPicPr preferRelativeResize="0"/>
          <p:nvPr/>
        </p:nvPicPr>
        <p:blipFill rotWithShape="1">
          <a:blip r:embed="rId4">
            <a:alphaModFix/>
          </a:blip>
          <a:srcRect/>
          <a:stretch/>
        </p:blipFill>
        <p:spPr>
          <a:xfrm>
            <a:off x="758672" y="5195887"/>
            <a:ext cx="1209675" cy="1209675"/>
          </a:xfrm>
          <a:prstGeom prst="rect">
            <a:avLst/>
          </a:prstGeom>
          <a:noFill/>
          <a:ln>
            <a:noFill/>
          </a:ln>
        </p:spPr>
      </p:pic>
    </p:spTree>
  </p:cSld>
  <p:clrMapOvr>
    <a:masterClrMapping/>
  </p:clrMapOvr>
</p:sld>
</file>

<file path=ppt/theme/theme1.xml><?xml version="1.0" encoding="utf-8"?>
<a:theme xmlns:a="http://schemas.openxmlformats.org/drawingml/2006/main" name="1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478</Words>
  <Application>Microsoft Office PowerPoint</Application>
  <PresentationFormat>A4 Paper (210x297 mm)‎</PresentationFormat>
  <Paragraphs>31</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מסעו של נתן זהבי )ז'ולטי(  לתל-חי ותחילת הקרב</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מסעו של נתן זהבי )ז'ולטי(  לתל-חי ותחילת הקרב</dc:title>
  <cp:lastModifiedBy>home</cp:lastModifiedBy>
  <cp:revision>1</cp:revision>
  <dcterms:modified xsi:type="dcterms:W3CDTF">2018-07-09T09:10:39Z</dcterms:modified>
</cp:coreProperties>
</file>