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varScale="1">
        <p:scale>
          <a:sx n="75" d="100"/>
          <a:sy n="75" d="100"/>
        </p:scale>
        <p:origin x="1506" y="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cs typeface="+mn-cs"/>
              </a:rPr>
              <a:t>שליחות</a:t>
            </a:r>
            <a:endParaRPr lang="he-IL" dirty="0">
              <a:cs typeface="+mn-cs"/>
            </a:endParaRPr>
          </a:p>
        </p:txBody>
      </p:sp>
      <p:sp>
        <p:nvSpPr>
          <p:cNvPr id="12" name="מלבן 11"/>
          <p:cNvSpPr/>
          <p:nvPr/>
        </p:nvSpPr>
        <p:spPr>
          <a:xfrm>
            <a:off x="6682740" y="902659"/>
            <a:ext cx="2796540" cy="214312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rPr>
              <a:t>רקע</a:t>
            </a:r>
          </a:p>
          <a:p>
            <a:r>
              <a:rPr lang="he-IL" sz="1000" dirty="0" smtClean="0"/>
              <a:t>ירמיהו, חנה סנש ורבים אחרים שמעו קול הקורא להם לצאת לשליחות חשובה מאין כמוה. </a:t>
            </a:r>
          </a:p>
          <a:p>
            <a:r>
              <a:rPr lang="he-IL" sz="1000" dirty="0" smtClean="0"/>
              <a:t>מהי שליחות? מה הערכים העומדים בבסיסה?</a:t>
            </a:r>
          </a:p>
          <a:p>
            <a:r>
              <a:rPr lang="he-IL" sz="1000" dirty="0" smtClean="0"/>
              <a:t>האם שליחות היא "תכונה מולדת"? האם היא משאירה לנו ברירה?</a:t>
            </a:r>
          </a:p>
          <a:p>
            <a:r>
              <a:rPr lang="he-IL" sz="1000" dirty="0" smtClean="0"/>
              <a:t>ומה מאפיין שליחים ושליחות? ומה עליהם לעשות כששליחותם אינה מתקבלת?</a:t>
            </a:r>
          </a:p>
          <a:p>
            <a:r>
              <a:rPr lang="he-IL" sz="1000" dirty="0" smtClean="0"/>
              <a:t>בדף לימוד זה נשאל </a:t>
            </a:r>
            <a:r>
              <a:rPr lang="he-IL" sz="1000" dirty="0"/>
              <a:t>מהם המניעים </a:t>
            </a:r>
            <a:r>
              <a:rPr lang="he-IL" sz="1000" dirty="0" smtClean="0"/>
              <a:t>לקבלת </a:t>
            </a:r>
            <a:r>
              <a:rPr lang="he-IL" sz="1000" dirty="0"/>
              <a:t>את השליחות, מיהם </a:t>
            </a:r>
            <a:r>
              <a:rPr lang="he-IL" sz="1000" dirty="0" smtClean="0"/>
              <a:t>השותפים/</a:t>
            </a:r>
            <a:r>
              <a:rPr lang="he-IL" sz="1000" dirty="0" err="1" smtClean="0"/>
              <a:t>ות</a:t>
            </a:r>
            <a:r>
              <a:rPr lang="he-IL" sz="1000" dirty="0" smtClean="0"/>
              <a:t> </a:t>
            </a:r>
            <a:r>
              <a:rPr lang="he-IL" sz="1000" dirty="0"/>
              <a:t>לשליחות, מה תרומתה של השליחות </a:t>
            </a:r>
            <a:r>
              <a:rPr lang="he-IL" sz="1000" dirty="0" smtClean="0"/>
              <a:t>לשליח/ה, </a:t>
            </a:r>
            <a:r>
              <a:rPr lang="he-IL" sz="1000" dirty="0"/>
              <a:t>ומהם מחירי </a:t>
            </a:r>
            <a:r>
              <a:rPr lang="he-IL" sz="1000" dirty="0" smtClean="0"/>
              <a:t>השליחות, דרך ניתוח דמויות מקראיות ומודרניות. </a:t>
            </a:r>
            <a:endParaRPr lang="en-US" sz="1000" dirty="0"/>
          </a:p>
        </p:txBody>
      </p:sp>
      <p:sp>
        <p:nvSpPr>
          <p:cNvPr id="13" name="מלבן 12"/>
          <p:cNvSpPr/>
          <p:nvPr/>
        </p:nvSpPr>
        <p:spPr>
          <a:xfrm>
            <a:off x="6682740" y="3179135"/>
            <a:ext cx="2796540" cy="2721944"/>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rPr>
              <a:t>שאלות לעיון והעמקה: </a:t>
            </a:r>
          </a:p>
          <a:p>
            <a:pPr marL="228600" indent="-228600">
              <a:spcAft>
                <a:spcPts val="600"/>
              </a:spcAft>
              <a:buAutoNum type="arabicPeriod"/>
            </a:pPr>
            <a:r>
              <a:rPr lang="he-IL" altLang="he-IL" sz="700" b="1" dirty="0" smtClean="0">
                <a:solidFill>
                  <a:srgbClr val="5E4D36"/>
                </a:solidFill>
                <a:latin typeface="Levenim MT" panose="02010502060101010101" pitchFamily="2" charset="-79"/>
              </a:rPr>
              <a:t>שליחותו של ירמיהו</a:t>
            </a:r>
          </a:p>
          <a:p>
            <a:r>
              <a:rPr lang="he-IL" sz="700" dirty="0" smtClean="0">
                <a:solidFill>
                  <a:srgbClr val="5E4D36"/>
                </a:solidFill>
              </a:rPr>
              <a:t>א. מדוע </a:t>
            </a:r>
            <a:r>
              <a:rPr lang="he-IL" sz="700" dirty="0">
                <a:solidFill>
                  <a:srgbClr val="5E4D36"/>
                </a:solidFill>
              </a:rPr>
              <a:t>חשוב לספר שירמיהו נבחר עוד בהיותו </a:t>
            </a:r>
            <a:r>
              <a:rPr lang="he-IL" sz="700" dirty="0" smtClean="0">
                <a:solidFill>
                  <a:srgbClr val="5E4D36"/>
                </a:solidFill>
              </a:rPr>
              <a:t>ברחם? האם לדעתכם/ן שליחות היא "תכונה מולדת"?</a:t>
            </a:r>
          </a:p>
          <a:p>
            <a:endParaRPr lang="he-IL" sz="700" dirty="0">
              <a:solidFill>
                <a:srgbClr val="5E4D36"/>
              </a:solidFill>
            </a:endParaRPr>
          </a:p>
          <a:p>
            <a:r>
              <a:rPr lang="he-IL" sz="700" b="1" dirty="0" smtClean="0">
                <a:solidFill>
                  <a:srgbClr val="5E4D36"/>
                </a:solidFill>
              </a:rPr>
              <a:t>2. חנה סנש</a:t>
            </a:r>
            <a:endParaRPr lang="he-IL" sz="700" dirty="0" smtClean="0">
              <a:solidFill>
                <a:srgbClr val="5E4D36"/>
              </a:solidFill>
            </a:endParaRPr>
          </a:p>
          <a:p>
            <a:endParaRPr lang="he-IL" sz="700" dirty="0">
              <a:solidFill>
                <a:srgbClr val="5E4D36"/>
              </a:solidFill>
            </a:endParaRPr>
          </a:p>
          <a:p>
            <a:pPr>
              <a:spcAft>
                <a:spcPts val="600"/>
              </a:spcAft>
            </a:pPr>
            <a:r>
              <a:rPr lang="he-IL" altLang="he-IL" sz="700" dirty="0" smtClean="0">
                <a:solidFill>
                  <a:srgbClr val="5E4D36"/>
                </a:solidFill>
                <a:latin typeface="Levenim MT" panose="02010502060101010101" pitchFamily="2" charset="-79"/>
              </a:rPr>
              <a:t>ב. מה לדעתכם/ן הערכים שהניעו את חנה סנש לצאת לשליחות? מה מקומה של הרגשת השותפות ביציאה לשליחות והאם שליחותה של חנה סנש </a:t>
            </a:r>
            <a:r>
              <a:rPr lang="he-IL" altLang="he-IL" sz="700" dirty="0" err="1" smtClean="0">
                <a:solidFill>
                  <a:srgbClr val="5E4D36"/>
                </a:solidFill>
                <a:latin typeface="Levenim MT" panose="02010502060101010101" pitchFamily="2" charset="-79"/>
              </a:rPr>
              <a:t>היתה</a:t>
            </a:r>
            <a:r>
              <a:rPr lang="he-IL" altLang="he-IL" sz="700" dirty="0" smtClean="0">
                <a:solidFill>
                  <a:srgbClr val="5E4D36"/>
                </a:solidFill>
                <a:latin typeface="Levenim MT" panose="02010502060101010101" pitchFamily="2" charset="-79"/>
              </a:rPr>
              <a:t> פרטית או שהיא נשלחה על ידי העם היהודי כולו?</a:t>
            </a:r>
          </a:p>
          <a:p>
            <a:pPr>
              <a:spcAft>
                <a:spcPts val="600"/>
              </a:spcAft>
            </a:pPr>
            <a:r>
              <a:rPr lang="he-IL" altLang="he-IL" sz="700" dirty="0" smtClean="0">
                <a:solidFill>
                  <a:srgbClr val="5E4D36"/>
                </a:solidFill>
                <a:latin typeface="Levenim MT" panose="02010502060101010101" pitchFamily="2" charset="-79"/>
              </a:rPr>
              <a:t>ג. ירמיהו לא קיבל את תמיכת הסביבה לשליחותו, וחנה סנש שילמה מחיר אישי כבד. באיזו מידה שליחות הולכת יד ביד עם מחיר אישי? ומה לדעתכם/ן על השליח/ה לעשות כששליחותו/ה אינה מתקבלת?</a:t>
            </a:r>
          </a:p>
          <a:p>
            <a:pPr algn="just" fontAlgn="base">
              <a:spcBef>
                <a:spcPct val="0"/>
              </a:spcBef>
              <a:spcAft>
                <a:spcPct val="0"/>
              </a:spcAft>
            </a:pPr>
            <a:endParaRPr lang="he-IL" altLang="he-IL" sz="700" b="1" dirty="0" smtClean="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3. אחד העם</a:t>
            </a:r>
            <a:endParaRPr lang="he-IL" altLang="he-IL" sz="700" b="1" dirty="0">
              <a:solidFill>
                <a:srgbClr val="5E4D36"/>
              </a:solidFill>
              <a:latin typeface="Levenim MT" panose="02010502060101010101" pitchFamily="2" charset="-79"/>
            </a:endParaRP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rPr>
              <a:t>ד. </a:t>
            </a:r>
            <a:r>
              <a:rPr lang="he-IL" altLang="he-IL" sz="700" dirty="0" smtClean="0">
                <a:solidFill>
                  <a:srgbClr val="5E4D36"/>
                </a:solidFill>
                <a:latin typeface="Levenim MT" panose="02010502060101010101" pitchFamily="2" charset="-79"/>
              </a:rPr>
              <a:t>על פי אחד העם, לאיזו הגדרה מתאימים ירמיהו וחנה סנש? כהן או נביא? לאיזו הגדרה אתם/ן מתאימות/ים יותר?</a:t>
            </a: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r>
              <a:rPr lang="he-IL" sz="700" dirty="0" smtClean="0">
                <a:solidFill>
                  <a:srgbClr val="5E4D36"/>
                </a:solidFill>
              </a:rPr>
              <a:t>ה. מה לדעתכם/ן קורה </a:t>
            </a:r>
            <a:r>
              <a:rPr lang="he-IL" sz="700" dirty="0">
                <a:solidFill>
                  <a:srgbClr val="5E4D36"/>
                </a:solidFill>
              </a:rPr>
              <a:t>למי שאינו מציית לקול הקורא </a:t>
            </a:r>
            <a:r>
              <a:rPr lang="he-IL" sz="700" dirty="0" smtClean="0">
                <a:solidFill>
                  <a:srgbClr val="5E4D36"/>
                </a:solidFill>
              </a:rPr>
              <a:t>לו לצאת לשליחות? ומה </a:t>
            </a:r>
            <a:r>
              <a:rPr lang="he-IL" sz="700" dirty="0">
                <a:solidFill>
                  <a:srgbClr val="5E4D36"/>
                </a:solidFill>
              </a:rPr>
              <a:t>מקום השליחות בחיינו </a:t>
            </a:r>
            <a:r>
              <a:rPr lang="he-IL" sz="700" dirty="0" smtClean="0">
                <a:solidFill>
                  <a:srgbClr val="5E4D36"/>
                </a:solidFill>
              </a:rPr>
              <a:t>היום באופן כללי וכחלק מארגון השומר החדש?</a:t>
            </a:r>
            <a:endParaRPr lang="he-IL" sz="700" dirty="0">
              <a:solidFill>
                <a:srgbClr val="5E4D36"/>
              </a:solidFill>
            </a:endParaRPr>
          </a:p>
          <a:p>
            <a:pPr algn="just" fontAlgn="base">
              <a:spcBef>
                <a:spcPct val="0"/>
              </a:spcBef>
              <a:spcAft>
                <a:spcPct val="0"/>
              </a:spcAft>
            </a:pPr>
            <a:endParaRPr lang="en-US" altLang="he-IL" sz="700" dirty="0">
              <a:solidFill>
                <a:srgbClr val="5E4D36"/>
              </a:solidFill>
              <a:latin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a:solidFill>
                  <a:schemeClr val="accent2">
                    <a:lumMod val="50000"/>
                  </a:schemeClr>
                </a:solidFill>
                <a:latin typeface="Levenim MT" panose="02010502060101010101" pitchFamily="2" charset="-79"/>
              </a:rPr>
              <a:t>א. </a:t>
            </a:r>
            <a:r>
              <a:rPr lang="he-IL" sz="1100" b="1" dirty="0" smtClean="0">
                <a:solidFill>
                  <a:schemeClr val="accent2">
                    <a:lumMod val="50000"/>
                  </a:schemeClr>
                </a:solidFill>
                <a:latin typeface="Levenim MT" panose="02010502060101010101" pitchFamily="2" charset="-79"/>
              </a:rPr>
              <a:t>שליחותו של ירמיהו</a:t>
            </a:r>
            <a:endParaRPr lang="he-IL" sz="1100" b="1" dirty="0">
              <a:solidFill>
                <a:schemeClr val="accent2">
                  <a:lumMod val="50000"/>
                </a:schemeClr>
              </a:solidFill>
              <a:latin typeface="Levenim MT" panose="02010502060101010101" pitchFamily="2" charset="-79"/>
            </a:endParaRPr>
          </a:p>
          <a:p>
            <a:r>
              <a:rPr lang="he-IL" sz="1100" dirty="0">
                <a:solidFill>
                  <a:schemeClr val="accent2">
                    <a:lumMod val="50000"/>
                  </a:schemeClr>
                </a:solidFill>
              </a:rPr>
              <a:t>א} דִּבְרֵי יִרְמְיָהוּ בֶּן חִלְקִיָּהוּ מִן </a:t>
            </a:r>
            <a:r>
              <a:rPr lang="he-IL" sz="1100" dirty="0" err="1">
                <a:solidFill>
                  <a:schemeClr val="accent2">
                    <a:lumMod val="50000"/>
                  </a:schemeClr>
                </a:solidFill>
              </a:rPr>
              <a:t>הַכֹּהֲנִים</a:t>
            </a:r>
            <a:r>
              <a:rPr lang="he-IL" sz="1100" dirty="0">
                <a:solidFill>
                  <a:schemeClr val="accent2">
                    <a:lumMod val="50000"/>
                  </a:schemeClr>
                </a:solidFill>
              </a:rPr>
              <a:t> אֲשֶׁר בַּעֲנָתוֹת בְּאֶרֶץ בִּנְיָמִן: {ב} אֲשֶׁר הָיָה דְבַר ה' אֵלָיו בִּימֵי יֹאשִׁיָּהוּ בֶן אָמוֹן מֶלֶךְ יְהוּדָה בִּשְׁלֹשׁ עֶשְׂרֵה שָׁנָה לְמָלְכוֹ: {ג} וַיְהִי בִּימֵי יְהוֹיָקִים בֶּן יֹאשִׁיָּהוּ מֶלֶךְ יְהוּדָה עַד תֹּם עַשְׁתֵּי עֶשְׂרֵה שָׁנָה לְצִדְקִיָּהוּ בֶן יֹאשִׁיָּהוּ מֶלֶךְ יְהוּדָה עַד גְּלוֹת יְרוּשָׁלִַם בַּחֹדֶשׁ הַחֲמִישִׁי: </a:t>
            </a:r>
            <a:r>
              <a:rPr lang="he-IL" sz="1100" dirty="0" smtClean="0">
                <a:solidFill>
                  <a:schemeClr val="accent2">
                    <a:lumMod val="50000"/>
                  </a:schemeClr>
                </a:solidFill>
              </a:rPr>
              <a:t>{ד</a:t>
            </a:r>
            <a:r>
              <a:rPr lang="he-IL" sz="1100" dirty="0">
                <a:solidFill>
                  <a:schemeClr val="accent2">
                    <a:lumMod val="50000"/>
                  </a:schemeClr>
                </a:solidFill>
              </a:rPr>
              <a:t>} וַיְהִי דְבַר ה' אֵלַי </a:t>
            </a:r>
            <a:r>
              <a:rPr lang="he-IL" sz="1100" dirty="0" err="1">
                <a:solidFill>
                  <a:schemeClr val="accent2">
                    <a:lumMod val="50000"/>
                  </a:schemeClr>
                </a:solidFill>
              </a:rPr>
              <a:t>לֵאמֹר</a:t>
            </a:r>
            <a:r>
              <a:rPr lang="he-IL" sz="1100" dirty="0">
                <a:solidFill>
                  <a:schemeClr val="accent2">
                    <a:lumMod val="50000"/>
                  </a:schemeClr>
                </a:solidFill>
              </a:rPr>
              <a:t>: {ה} בְּטֶרֶם (</a:t>
            </a:r>
            <a:r>
              <a:rPr lang="he-IL" sz="1100" dirty="0" err="1">
                <a:solidFill>
                  <a:schemeClr val="accent2">
                    <a:lumMod val="50000"/>
                  </a:schemeClr>
                </a:solidFill>
              </a:rPr>
              <a:t>אצורך</a:t>
            </a:r>
            <a:r>
              <a:rPr lang="he-IL" sz="1100" dirty="0">
                <a:solidFill>
                  <a:schemeClr val="accent2">
                    <a:lumMod val="50000"/>
                  </a:schemeClr>
                </a:solidFill>
              </a:rPr>
              <a:t>) אֶצָּרְךָ בַבֶּטֶן יְדַעְתִּיךָ וּבְטֶרֶם תֵּצֵא מֵרֶחֶם </a:t>
            </a:r>
            <a:r>
              <a:rPr lang="he-IL" sz="1100" dirty="0" err="1">
                <a:solidFill>
                  <a:schemeClr val="accent2">
                    <a:lumMod val="50000"/>
                  </a:schemeClr>
                </a:solidFill>
              </a:rPr>
              <a:t>הִקְדַּשְׁתִּיך</a:t>
            </a:r>
            <a:r>
              <a:rPr lang="he-IL" sz="1100" dirty="0">
                <a:solidFill>
                  <a:schemeClr val="accent2">
                    <a:lumMod val="50000"/>
                  </a:schemeClr>
                </a:solidFill>
              </a:rPr>
              <a:t>ָ נָבִיא לַגּוֹיִם </a:t>
            </a:r>
            <a:r>
              <a:rPr lang="he-IL" sz="1100" dirty="0" err="1">
                <a:solidFill>
                  <a:schemeClr val="accent2">
                    <a:lumMod val="50000"/>
                  </a:schemeClr>
                </a:solidFill>
              </a:rPr>
              <a:t>נְתַתִּיך</a:t>
            </a:r>
            <a:r>
              <a:rPr lang="he-IL" sz="1100" dirty="0">
                <a:solidFill>
                  <a:schemeClr val="accent2">
                    <a:lumMod val="50000"/>
                  </a:schemeClr>
                </a:solidFill>
              </a:rPr>
              <a:t>ָ: {ו} וָאֹמַר אֲהָהּ אֲדֹנָי ה' הִנֵּה לֹא יָדַעְתִּי דַּבֵּר כִּי נַעַר אָנֹכִי: </a:t>
            </a:r>
            <a:r>
              <a:rPr lang="he-IL" sz="1100" dirty="0" smtClean="0">
                <a:solidFill>
                  <a:schemeClr val="accent2">
                    <a:lumMod val="50000"/>
                  </a:schemeClr>
                </a:solidFill>
              </a:rPr>
              <a:t> </a:t>
            </a:r>
            <a:r>
              <a:rPr lang="he-IL" sz="1100" dirty="0">
                <a:solidFill>
                  <a:schemeClr val="accent2">
                    <a:lumMod val="50000"/>
                  </a:schemeClr>
                </a:solidFill>
              </a:rPr>
              <a:t>{ז} וַיֹּאמֶר ה' אֵלַי אַל תֹּאמַר נַעַר אָנֹכִי כִּי עַל כָּל אֲשֶׁר אֶשְׁלָחֲךָ תֵּלֵךְ וְאֵת כָּל אֲשֶׁר </a:t>
            </a:r>
            <a:r>
              <a:rPr lang="he-IL" sz="1100" dirty="0" err="1">
                <a:solidFill>
                  <a:schemeClr val="accent2">
                    <a:lumMod val="50000"/>
                  </a:schemeClr>
                </a:solidFill>
              </a:rPr>
              <a:t>אֲצַוְּך</a:t>
            </a:r>
            <a:r>
              <a:rPr lang="he-IL" sz="1100" dirty="0">
                <a:solidFill>
                  <a:schemeClr val="accent2">
                    <a:lumMod val="50000"/>
                  </a:schemeClr>
                </a:solidFill>
              </a:rPr>
              <a:t>ָ תְּדַבֵּר: {ח} אַל תִּירָא מִפְּנֵיהֶם כִּי אִתְּךָ אֲנִי </a:t>
            </a:r>
            <a:r>
              <a:rPr lang="he-IL" sz="1100" dirty="0" err="1">
                <a:solidFill>
                  <a:schemeClr val="accent2">
                    <a:lumMod val="50000"/>
                  </a:schemeClr>
                </a:solidFill>
              </a:rPr>
              <a:t>לְהַצִּלֶך</a:t>
            </a:r>
            <a:r>
              <a:rPr lang="he-IL" sz="1100" dirty="0">
                <a:solidFill>
                  <a:schemeClr val="accent2">
                    <a:lumMod val="50000"/>
                  </a:schemeClr>
                </a:solidFill>
              </a:rPr>
              <a:t>ָ נְאֻם ה': {ט} וַיִּשְׁלַח ה' אֶת יָדוֹ וַיַּגַּע עַל פִּי וַיֹּאמֶר ה' אֵלַי הִנֵּה נָתַתִּי דְבָרַי בְּפִיךָ: {י} רְאֵה הִפְקַדְתִּיךָ הַיּוֹם הַזֶּה עַל </a:t>
            </a:r>
            <a:r>
              <a:rPr lang="he-IL" sz="1100" dirty="0" err="1">
                <a:solidFill>
                  <a:schemeClr val="accent2">
                    <a:lumMod val="50000"/>
                  </a:schemeClr>
                </a:solidFill>
              </a:rPr>
              <a:t>הַגּוֹיִם</a:t>
            </a:r>
            <a:r>
              <a:rPr lang="he-IL" sz="1100" dirty="0">
                <a:solidFill>
                  <a:schemeClr val="accent2">
                    <a:lumMod val="50000"/>
                  </a:schemeClr>
                </a:solidFill>
              </a:rPr>
              <a:t> וְעַל הַמַּמְלָכוֹת </a:t>
            </a:r>
            <a:r>
              <a:rPr lang="he-IL" sz="1100" dirty="0" err="1">
                <a:solidFill>
                  <a:schemeClr val="accent2">
                    <a:lumMod val="50000"/>
                  </a:schemeClr>
                </a:solidFill>
              </a:rPr>
              <a:t>לִנְתוֹש</a:t>
            </a:r>
            <a:r>
              <a:rPr lang="he-IL" sz="1100" dirty="0">
                <a:solidFill>
                  <a:schemeClr val="accent2">
                    <a:lumMod val="50000"/>
                  </a:schemeClr>
                </a:solidFill>
              </a:rPr>
              <a:t>ׁ </a:t>
            </a:r>
            <a:r>
              <a:rPr lang="he-IL" sz="1100" dirty="0" err="1">
                <a:solidFill>
                  <a:schemeClr val="accent2">
                    <a:lumMod val="50000"/>
                  </a:schemeClr>
                </a:solidFill>
              </a:rPr>
              <a:t>וְלִנְתוֹץ</a:t>
            </a:r>
            <a:r>
              <a:rPr lang="he-IL" sz="1100" dirty="0">
                <a:solidFill>
                  <a:schemeClr val="accent2">
                    <a:lumMod val="50000"/>
                  </a:schemeClr>
                </a:solidFill>
              </a:rPr>
              <a:t> </a:t>
            </a:r>
            <a:r>
              <a:rPr lang="he-IL" sz="1100" dirty="0" err="1">
                <a:solidFill>
                  <a:schemeClr val="accent2">
                    <a:lumMod val="50000"/>
                  </a:schemeClr>
                </a:solidFill>
              </a:rPr>
              <a:t>וּלְהַאֲבִיד</a:t>
            </a:r>
            <a:r>
              <a:rPr lang="he-IL" sz="1100" dirty="0">
                <a:solidFill>
                  <a:schemeClr val="accent2">
                    <a:lumMod val="50000"/>
                  </a:schemeClr>
                </a:solidFill>
              </a:rPr>
              <a:t> וְלַהֲרוֹס לִבְנוֹת וְלִנְטוֹעַ.</a:t>
            </a:r>
          </a:p>
          <a:p>
            <a:r>
              <a:rPr lang="he-IL" sz="900" dirty="0">
                <a:solidFill>
                  <a:schemeClr val="accent2">
                    <a:lumMod val="50000"/>
                  </a:schemeClr>
                </a:solidFill>
              </a:rPr>
              <a:t>ירמיהו, פרק א, פסוקים א-י</a:t>
            </a:r>
          </a:p>
          <a:p>
            <a:pPr algn="just">
              <a:lnSpc>
                <a:spcPts val="1000"/>
              </a:lnSpc>
            </a:pPr>
            <a:endParaRPr lang="he-IL" sz="8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chemeClr val="accent2">
                    <a:lumMod val="50000"/>
                  </a:schemeClr>
                </a:solidFill>
                <a:latin typeface="Levenim MT" panose="02010502060101010101" pitchFamily="2" charset="-79"/>
              </a:rPr>
              <a:t>ג. אחד העם / כהן ונביא</a:t>
            </a:r>
          </a:p>
          <a:p>
            <a:pPr>
              <a:spcAft>
                <a:spcPts val="600"/>
              </a:spcAft>
            </a:pPr>
            <a:r>
              <a:rPr lang="he-IL" sz="1000" dirty="0">
                <a:solidFill>
                  <a:schemeClr val="accent2">
                    <a:lumMod val="50000"/>
                  </a:schemeClr>
                </a:solidFill>
              </a:rPr>
              <a:t>“הנביא הוא ‘בעל צד אחד’. רעיון מוסרי ידוע ממלא כל חדרי לבו ובולע אותו כולו, עם כל חושיו ורגשותיו, עד שאין </a:t>
            </a:r>
            <a:r>
              <a:rPr lang="he-IL" sz="1000" dirty="0" err="1">
                <a:solidFill>
                  <a:schemeClr val="accent2">
                    <a:lumMod val="50000"/>
                  </a:schemeClr>
                </a:solidFill>
              </a:rPr>
              <a:t>ביכלתו</a:t>
            </a:r>
            <a:r>
              <a:rPr lang="he-IL" sz="1000" dirty="0">
                <a:solidFill>
                  <a:schemeClr val="accent2">
                    <a:lumMod val="50000"/>
                  </a:schemeClr>
                </a:solidFill>
              </a:rPr>
              <a:t> להסיח דעתו ממנו אף רגע; אינו יכול לראות את העולם אלא דרך אספקלריא של רעיונו, וכל חפצו ועמלו הוא להגשים את האחרון בשלמותו בכל חזיונות החיים. בעד האידיאל הזה נלחם הנביא כל ימיו עד מקום שידו מַגעת, הולך ומפזר כוחותיו בלי חמלה ובלי חשבון </a:t>
            </a:r>
            <a:r>
              <a:rPr lang="he-IL" sz="1000" dirty="0" err="1">
                <a:solidFill>
                  <a:schemeClr val="accent2">
                    <a:lumMod val="50000"/>
                  </a:schemeClr>
                </a:solidFill>
              </a:rPr>
              <a:t>ושׂימת־לב</a:t>
            </a:r>
            <a:r>
              <a:rPr lang="he-IL" sz="1000" dirty="0">
                <a:solidFill>
                  <a:schemeClr val="accent2">
                    <a:lumMod val="50000"/>
                  </a:schemeClr>
                </a:solidFill>
              </a:rPr>
              <a:t> לתנאי החיים ולדרישת </a:t>
            </a:r>
            <a:r>
              <a:rPr lang="he-IL" sz="1000" dirty="0" err="1">
                <a:solidFill>
                  <a:schemeClr val="accent2">
                    <a:lumMod val="50000"/>
                  </a:schemeClr>
                </a:solidFill>
              </a:rPr>
              <a:t>ההרמוניא</a:t>
            </a:r>
            <a:r>
              <a:rPr lang="he-IL" sz="1000" dirty="0">
                <a:solidFill>
                  <a:schemeClr val="accent2">
                    <a:lumMod val="50000"/>
                  </a:schemeClr>
                </a:solidFill>
              </a:rPr>
              <a:t> הכללית</a:t>
            </a:r>
            <a:r>
              <a:rPr lang="he-IL" sz="1000" dirty="0" smtClean="0">
                <a:solidFill>
                  <a:schemeClr val="accent2">
                    <a:lumMod val="50000"/>
                  </a:schemeClr>
                </a:solidFill>
              </a:rPr>
              <a:t>...</a:t>
            </a:r>
            <a:r>
              <a:rPr lang="he-IL" sz="1000" dirty="0">
                <a:solidFill>
                  <a:schemeClr val="accent2">
                    <a:lumMod val="50000"/>
                  </a:schemeClr>
                </a:solidFill>
              </a:rPr>
              <a:t/>
            </a:r>
            <a:br>
              <a:rPr lang="he-IL" sz="1000" dirty="0">
                <a:solidFill>
                  <a:schemeClr val="accent2">
                    <a:lumMod val="50000"/>
                  </a:schemeClr>
                </a:solidFill>
              </a:rPr>
            </a:br>
            <a:r>
              <a:rPr lang="he-IL" sz="1000" dirty="0">
                <a:solidFill>
                  <a:schemeClr val="accent2">
                    <a:lumMod val="50000"/>
                  </a:schemeClr>
                </a:solidFill>
              </a:rPr>
              <a:t>לא כך הוא הכהן. הוא עולה על הבמה אחר שכבר הצליחה הנבואה לפלס נתיב לרעיונה, להטות את ‘התנועה הבינונית’ </a:t>
            </a:r>
            <a:r>
              <a:rPr lang="he-IL" sz="1000" dirty="0" err="1">
                <a:solidFill>
                  <a:schemeClr val="accent2">
                    <a:lumMod val="50000"/>
                  </a:schemeClr>
                </a:solidFill>
              </a:rPr>
              <a:t>במדה</a:t>
            </a:r>
            <a:r>
              <a:rPr lang="he-IL" sz="1000" dirty="0">
                <a:solidFill>
                  <a:schemeClr val="accent2">
                    <a:lumMod val="50000"/>
                  </a:schemeClr>
                </a:solidFill>
              </a:rPr>
              <a:t> ידועה אל ‘צדה’ ולכוֹנן ככה ‘</a:t>
            </a:r>
            <a:r>
              <a:rPr lang="he-IL" sz="1000" dirty="0" err="1">
                <a:solidFill>
                  <a:schemeClr val="accent2">
                    <a:lumMod val="50000"/>
                  </a:schemeClr>
                </a:solidFill>
              </a:rPr>
              <a:t>הרמוניא</a:t>
            </a:r>
            <a:r>
              <a:rPr lang="he-IL" sz="1000" dirty="0">
                <a:solidFill>
                  <a:schemeClr val="accent2">
                    <a:lumMod val="50000"/>
                  </a:schemeClr>
                </a:solidFill>
              </a:rPr>
              <a:t> כללית’ חדשה בין הכוחות </a:t>
            </a:r>
            <a:r>
              <a:rPr lang="he-IL" sz="1000" dirty="0" smtClean="0">
                <a:solidFill>
                  <a:schemeClr val="accent2">
                    <a:lumMod val="50000"/>
                  </a:schemeClr>
                </a:solidFill>
              </a:rPr>
              <a:t>הפועלים... תחת </a:t>
            </a:r>
            <a:r>
              <a:rPr lang="he-IL" sz="1000" dirty="0" err="1">
                <a:solidFill>
                  <a:schemeClr val="accent2">
                    <a:lumMod val="50000"/>
                  </a:schemeClr>
                </a:solidFill>
              </a:rPr>
              <a:t>להשאר</a:t>
            </a:r>
            <a:r>
              <a:rPr lang="he-IL" sz="1000" dirty="0">
                <a:solidFill>
                  <a:schemeClr val="accent2">
                    <a:lumMod val="50000"/>
                  </a:schemeClr>
                </a:solidFill>
              </a:rPr>
              <a:t> בצמצומו של הנביא ולדרוש מאת החיים מה שלא יוכלו לתת, מרחיב הוא את דעתו והשקפתו על היחס שבינם ובין רעיונו ואינו מבקש ‘מה שצריך להיות’, כי אם רק ‘מה שאפשר להיות’. כלומר, לא עצם הרעיון בכל פרטיותו ושלמותו, כי אם אותה ‘</a:t>
            </a:r>
            <a:r>
              <a:rPr lang="he-IL" sz="1000" dirty="0" err="1">
                <a:solidFill>
                  <a:schemeClr val="accent2">
                    <a:lumMod val="50000"/>
                  </a:schemeClr>
                </a:solidFill>
              </a:rPr>
              <a:t>ההרמוניא</a:t>
            </a:r>
            <a:r>
              <a:rPr lang="he-IL" sz="1000" dirty="0">
                <a:solidFill>
                  <a:schemeClr val="accent2">
                    <a:lumMod val="50000"/>
                  </a:schemeClr>
                </a:solidFill>
              </a:rPr>
              <a:t>’ המורכבת שיצאה אל הפועל מתערובתו עם כוחות אחרים – זהו דגלו של הכהן, אותו ישמור ובעדו ילחם, לא עוד נגד המציאוּת, כי אם אדרבא, בשם המציאות נגד כל הקמים עליה".</a:t>
            </a:r>
            <a:endParaRPr lang="he-IL" sz="1000" dirty="0" smtClean="0">
              <a:solidFill>
                <a:schemeClr val="accent2">
                  <a:lumMod val="50000"/>
                </a:schemeClr>
              </a:solidFill>
              <a:latin typeface="Levenim MT" panose="02010502060101010101" pitchFamily="2" charset="-79"/>
            </a:endParaRP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pPr>
              <a:spcAft>
                <a:spcPts val="600"/>
              </a:spcAft>
            </a:pPr>
            <a:endParaRPr lang="he-IL" sz="1000" dirty="0">
              <a:solidFill>
                <a:schemeClr val="accent2">
                  <a:lumMod val="50000"/>
                </a:schemeClr>
              </a:solidFill>
              <a:latin typeface="Levenim MT" panose="02010502060101010101" pitchFamily="2" charset="-79"/>
            </a:endParaRPr>
          </a:p>
          <a:p>
            <a:pPr>
              <a:spcAft>
                <a:spcPts val="600"/>
              </a:spcAft>
            </a:pPr>
            <a:endParaRPr lang="he-IL" sz="1000" dirty="0" smtClean="0">
              <a:solidFill>
                <a:schemeClr val="accent2">
                  <a:lumMod val="50000"/>
                </a:schemeClr>
              </a:solidFill>
              <a:latin typeface="Levenim MT" panose="02010502060101010101" pitchFamily="2" charset="-79"/>
            </a:endParaRPr>
          </a:p>
          <a:p>
            <a:pPr algn="l">
              <a:lnSpc>
                <a:spcPts val="1000"/>
              </a:lnSpc>
            </a:pPr>
            <a:endParaRPr lang="he-IL" sz="9600" dirty="0">
              <a:solidFill>
                <a:srgbClr val="5E4D36"/>
              </a:solidFill>
              <a:latin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chemeClr val="accent2">
                    <a:lumMod val="50000"/>
                  </a:schemeClr>
                </a:solidFill>
                <a:latin typeface="Levenim MT" panose="02010502060101010101" pitchFamily="2" charset="-79"/>
              </a:rPr>
              <a:t>ב. מתוך יומנה </a:t>
            </a:r>
            <a:r>
              <a:rPr lang="he-IL" sz="1000" b="1" dirty="0" smtClean="0">
                <a:solidFill>
                  <a:schemeClr val="accent2">
                    <a:lumMod val="50000"/>
                  </a:schemeClr>
                </a:solidFill>
                <a:latin typeface="Levenim MT" panose="02010502060101010101" pitchFamily="2" charset="-79"/>
              </a:rPr>
              <a:t>של </a:t>
            </a:r>
            <a:r>
              <a:rPr lang="he-IL" sz="1000" b="1" dirty="0" smtClean="0">
                <a:solidFill>
                  <a:schemeClr val="accent2">
                    <a:lumMod val="50000"/>
                  </a:schemeClr>
                </a:solidFill>
              </a:rPr>
              <a:t>חנה </a:t>
            </a:r>
            <a:r>
              <a:rPr lang="he-IL" sz="1000" b="1" dirty="0">
                <a:solidFill>
                  <a:schemeClr val="accent2">
                    <a:lumMod val="50000"/>
                  </a:schemeClr>
                </a:solidFill>
              </a:rPr>
              <a:t>סנש</a:t>
            </a:r>
          </a:p>
          <a:p>
            <a:r>
              <a:rPr lang="he-IL" sz="1000" dirty="0" smtClean="0">
                <a:solidFill>
                  <a:schemeClr val="accent2">
                    <a:lumMod val="50000"/>
                  </a:schemeClr>
                </a:solidFill>
              </a:rPr>
              <a:t>"מִתְרוֹצְצִים </a:t>
            </a:r>
            <a:r>
              <a:rPr lang="he-IL" sz="1000" dirty="0">
                <a:solidFill>
                  <a:schemeClr val="accent2">
                    <a:lumMod val="50000"/>
                  </a:schemeClr>
                </a:solidFill>
              </a:rPr>
              <a:t>בְּקִרְבִּי "כֵּן" </a:t>
            </a:r>
            <a:r>
              <a:rPr lang="he-IL" sz="1000" dirty="0" err="1" smtClean="0">
                <a:solidFill>
                  <a:schemeClr val="accent2">
                    <a:lumMod val="50000"/>
                  </a:schemeClr>
                </a:solidFill>
              </a:rPr>
              <a:t>ו"לֹא</a:t>
            </a:r>
            <a:r>
              <a:rPr lang="he-IL" sz="1000" dirty="0">
                <a:solidFill>
                  <a:schemeClr val="accent2">
                    <a:lumMod val="50000"/>
                  </a:schemeClr>
                </a:solidFill>
              </a:rPr>
              <a:t>" גַם יַחַד, מְשִׁיכָה וּדְחִיָה, אָנֹכִיוּת וְהַרְגָשַׁת </a:t>
            </a:r>
            <a:r>
              <a:rPr lang="he-IL" sz="1000" dirty="0" err="1">
                <a:solidFill>
                  <a:schemeClr val="accent2">
                    <a:lumMod val="50000"/>
                  </a:schemeClr>
                </a:solidFill>
              </a:rPr>
              <a:t>שֻׁתָפוּת</a:t>
            </a:r>
            <a:r>
              <a:rPr lang="he-IL" sz="1000" dirty="0">
                <a:solidFill>
                  <a:schemeClr val="accent2">
                    <a:lumMod val="50000"/>
                  </a:schemeClr>
                </a:solidFill>
              </a:rPr>
              <a:t>.</a:t>
            </a:r>
          </a:p>
          <a:p>
            <a:r>
              <a:rPr lang="he-IL" sz="1000" dirty="0">
                <a:solidFill>
                  <a:schemeClr val="accent2">
                    <a:lumMod val="50000"/>
                  </a:schemeClr>
                </a:solidFill>
              </a:rPr>
              <a:t>לִפְעָמִים אֲנִי מַרְגִישָׁה אֶת עַצְמִי כְּעֵין שָׁלִיחַ, שֶׁתַפְקִיד מֻטָל עָלָיו. מַה הוּא הַתַפְקִיד - לֹא בָּרוּר לִי (וְהַלֹא לְכָל אִישׁ תַפְקִידוֹ בַּחַיִים). כְּאִלוּ אַרְגִישׁ חוֹבָה כְּלַפֵּי אֲחֵרִים, כְּאִלוּ אֲנִי חַיֶבֶת לָהֶם דָבָר. וּפְעָמִים נִדְמֶה לִי שֶׁכֹּל זֶה שְׁטוּת. מַה טַעַם לְמַאֲמַצָיו שֶׁל הַיָחִיד, וְלָמָה זֶה אֲנִי?</a:t>
            </a:r>
          </a:p>
          <a:p>
            <a:r>
              <a:rPr lang="he-IL" sz="1000" dirty="0">
                <a:solidFill>
                  <a:schemeClr val="accent2">
                    <a:lumMod val="50000"/>
                  </a:schemeClr>
                </a:solidFill>
              </a:rPr>
              <a:t>מִי אֲנִי וּמָה אֲנִי שֶׁתַפְקִיד כָּזֶה </a:t>
            </a:r>
            <a:r>
              <a:rPr lang="he-IL" sz="1000" dirty="0" err="1">
                <a:solidFill>
                  <a:schemeClr val="accent2">
                    <a:lumMod val="50000"/>
                  </a:schemeClr>
                </a:solidFill>
              </a:rPr>
              <a:t>יֻטַל</a:t>
            </a:r>
            <a:r>
              <a:rPr lang="he-IL" sz="1000" dirty="0">
                <a:solidFill>
                  <a:schemeClr val="accent2">
                    <a:lumMod val="50000"/>
                  </a:schemeClr>
                </a:solidFill>
              </a:rPr>
              <a:t> עָלַי? לַעֲשׂוֹת אֵינֶנִי יְכוֹלָה, וְלֹא לַעֲשׂוֹת דָבָר, רַק לְהִסְתַּכֵּל מֵרָחוֹק - גַם כֵּן אֵינֶנִי יְכוֹלָה... אֵינֶנִי יְכוֹלָה לְהַשְׁלִים עִם זֶה </a:t>
            </a:r>
            <a:r>
              <a:rPr lang="he-IL" sz="1000" dirty="0" err="1">
                <a:solidFill>
                  <a:schemeClr val="accent2">
                    <a:lumMod val="50000"/>
                  </a:schemeClr>
                </a:solidFill>
              </a:rPr>
              <a:t>שֶׁהַכֹּל</a:t>
            </a:r>
            <a:r>
              <a:rPr lang="he-IL" sz="1000" dirty="0">
                <a:solidFill>
                  <a:schemeClr val="accent2">
                    <a:lumMod val="50000"/>
                  </a:schemeClr>
                </a:solidFill>
              </a:rPr>
              <a:t> יֵלֵךְ לָאִבּוּד, </a:t>
            </a:r>
            <a:r>
              <a:rPr lang="he-IL" sz="1000" dirty="0" err="1">
                <a:solidFill>
                  <a:schemeClr val="accent2">
                    <a:lumMod val="50000"/>
                  </a:schemeClr>
                </a:solidFill>
              </a:rPr>
              <a:t>יֵהָרֵס</a:t>
            </a:r>
            <a:r>
              <a:rPr lang="he-IL" sz="1000" dirty="0">
                <a:solidFill>
                  <a:schemeClr val="accent2">
                    <a:lumMod val="50000"/>
                  </a:schemeClr>
                </a:solidFill>
              </a:rPr>
              <a:t>, מִבְּלִי שֶׁתִהְיֶה לָנוּ מְעַט הַשְׁפָּעָה עַל מַהֲלַךְ הַדְבָרִים.</a:t>
            </a:r>
          </a:p>
          <a:p>
            <a:r>
              <a:rPr lang="he-IL" sz="1000" dirty="0">
                <a:solidFill>
                  <a:schemeClr val="accent2">
                    <a:lumMod val="50000"/>
                  </a:schemeClr>
                </a:solidFill>
              </a:rPr>
              <a:t>מְטִילִים עָלַי עֲבוֹדוֹת שׁוֹנוֹת שֶׁתוֹבְעוֹת מִמֶנִי לָתֵת רַק מִתוֹךְ </a:t>
            </a:r>
            <a:r>
              <a:rPr lang="he-IL" sz="1000" dirty="0" err="1">
                <a:solidFill>
                  <a:schemeClr val="accent2">
                    <a:lumMod val="50000"/>
                  </a:schemeClr>
                </a:solidFill>
              </a:rPr>
              <a:t>ה"מְלַאי</a:t>
            </a:r>
            <a:r>
              <a:rPr lang="he-IL" sz="1000" dirty="0">
                <a:solidFill>
                  <a:schemeClr val="accent2">
                    <a:lumMod val="50000"/>
                  </a:schemeClr>
                </a:solidFill>
              </a:rPr>
              <a:t>" שֶׁלִי, בְּלִי לְהוֹסִיף עָלָיו. עַד מָתַי אֶפְשָׁר כָּךְ? ... אֲנִי מְפַחֶדֶת מֵהָרֶגַע שֶׁיִגָמֵר הַמְלַאי - מְלַאי הַמֶרֶץ, </a:t>
            </a:r>
            <a:r>
              <a:rPr lang="he-IL" sz="1000" dirty="0" err="1">
                <a:solidFill>
                  <a:schemeClr val="accent2">
                    <a:lumMod val="50000"/>
                  </a:schemeClr>
                </a:solidFill>
              </a:rPr>
              <a:t>הַכֹּח</a:t>
            </a:r>
            <a:r>
              <a:rPr lang="he-IL" sz="1000" dirty="0">
                <a:solidFill>
                  <a:schemeClr val="accent2">
                    <a:lumMod val="50000"/>
                  </a:schemeClr>
                </a:solidFill>
              </a:rPr>
              <a:t>ַ וְהָרָצוֹן לָתֵת, מִבְּלִי לְקַבֵּל דָבָר</a:t>
            </a:r>
            <a:r>
              <a:rPr lang="he-IL" sz="1000" dirty="0" smtClean="0">
                <a:solidFill>
                  <a:schemeClr val="accent2">
                    <a:lumMod val="50000"/>
                  </a:schemeClr>
                </a:solidFill>
              </a:rPr>
              <a:t>. מָה </a:t>
            </a:r>
            <a:r>
              <a:rPr lang="he-IL" sz="1000" dirty="0">
                <a:solidFill>
                  <a:schemeClr val="accent2">
                    <a:lumMod val="50000"/>
                  </a:schemeClr>
                </a:solidFill>
              </a:rPr>
              <a:t>אַתְ מְקַבֶּלֶת מֵהַחַיִים? רַק אֶת אֲשֶׁר אַתְ נוֹתֶנֶת. וְאָמְנָם אֵין זֶה מְעַט. אֲבָל אֵין זֶה דַי. אַתָה נִכְסַף לְדָבָר נוֹסַף. לֹא רַק חוֹבוֹת. לֹא רַק מְתִיחוּת וְאִידֵאוֹלוֹגְיָה - שִׂמְחָה צְרִיכִים. וְזוֹ כֹּה מְעַטָה. כֹּה אַפְסִית. שִׂמְחָה אֲמִתִית, מִקֶרֶב לֵב - אוּלַי כְּבָר שָׁכַחְתִי אֶת </a:t>
            </a:r>
            <a:r>
              <a:rPr lang="he-IL" sz="1000" dirty="0" smtClean="0">
                <a:solidFill>
                  <a:schemeClr val="accent2">
                    <a:lumMod val="50000"/>
                  </a:schemeClr>
                </a:solidFill>
              </a:rPr>
              <a:t>טַעֲמָה".</a:t>
            </a:r>
            <a:endParaRPr lang="he-IL" sz="1000" dirty="0">
              <a:solidFill>
                <a:schemeClr val="accent2">
                  <a:lumMod val="50000"/>
                </a:schemeClr>
              </a:solidFill>
            </a:endParaRPr>
          </a:p>
          <a:p>
            <a:endParaRPr lang="he-IL" sz="900" dirty="0">
              <a:solidFill>
                <a:schemeClr val="accent2">
                  <a:lumMod val="50000"/>
                </a:schemeClr>
              </a:solidFill>
            </a:endParaRPr>
          </a:p>
          <a:p>
            <a:endParaRPr lang="en-US" sz="900" dirty="0">
              <a:solidFill>
                <a:schemeClr val="accent2">
                  <a:lumMod val="50000"/>
                </a:schemeClr>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2606" y="5436098"/>
            <a:ext cx="1027648" cy="1281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529" y="5275752"/>
            <a:ext cx="1186477" cy="1441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רקע והוראות למדריך/ה</a:t>
            </a:r>
            <a:endParaRPr lang="en-US" dirty="0"/>
          </a:p>
        </p:txBody>
      </p:sp>
      <p:sp>
        <p:nvSpPr>
          <p:cNvPr id="3" name="TextBox 2"/>
          <p:cNvSpPr txBox="1"/>
          <p:nvPr/>
        </p:nvSpPr>
        <p:spPr>
          <a:xfrm>
            <a:off x="614994" y="1140977"/>
            <a:ext cx="8930015" cy="3816429"/>
          </a:xfrm>
          <a:prstGeom prst="rect">
            <a:avLst/>
          </a:prstGeom>
          <a:noFill/>
        </p:spPr>
        <p:txBody>
          <a:bodyPr wrap="square" rtlCol="0">
            <a:spAutoFit/>
          </a:bodyPr>
          <a:lstStyle/>
          <a:p>
            <a:r>
              <a:rPr lang="he-IL" sz="1200" b="1" dirty="0" smtClean="0">
                <a:solidFill>
                  <a:schemeClr val="accent2">
                    <a:lumMod val="50000"/>
                  </a:schemeClr>
                </a:solidFill>
              </a:rPr>
              <a:t>שיעור – שליחות</a:t>
            </a:r>
          </a:p>
          <a:p>
            <a:endParaRPr lang="he-IL" sz="1000" dirty="0">
              <a:solidFill>
                <a:schemeClr val="accent2">
                  <a:lumMod val="50000"/>
                </a:schemeClr>
              </a:solidFill>
            </a:endParaRPr>
          </a:p>
          <a:p>
            <a:r>
              <a:rPr lang="he-IL" sz="1000" dirty="0" smtClean="0">
                <a:solidFill>
                  <a:schemeClr val="accent2">
                    <a:lumMod val="50000"/>
                  </a:schemeClr>
                </a:solidFill>
              </a:rPr>
              <a:t>מטרת שיעור זה להתבונן לעומק על נושא השליחות, הערכים שבבסיסה, המניעים, התרומות וההשלכות, בהקשר לחיי המשתתפים באופן כללי וכחלק מארגון השומר החדש. </a:t>
            </a:r>
          </a:p>
          <a:p>
            <a:endParaRPr lang="he-IL" sz="1000" dirty="0">
              <a:solidFill>
                <a:schemeClr val="accent2">
                  <a:lumMod val="50000"/>
                </a:schemeClr>
              </a:solidFill>
            </a:endParaRPr>
          </a:p>
          <a:p>
            <a:r>
              <a:rPr lang="he-IL" sz="1000" b="1" dirty="0" smtClean="0">
                <a:solidFill>
                  <a:schemeClr val="accent2">
                    <a:lumMod val="50000"/>
                  </a:schemeClr>
                </a:solidFill>
              </a:rPr>
              <a:t>רקע כללי:</a:t>
            </a:r>
          </a:p>
          <a:p>
            <a:endParaRPr lang="he-IL" sz="1000" dirty="0" smtClean="0">
              <a:solidFill>
                <a:schemeClr val="accent2">
                  <a:lumMod val="50000"/>
                </a:schemeClr>
              </a:solidFill>
            </a:endParaRPr>
          </a:p>
          <a:p>
            <a:r>
              <a:rPr lang="he-IL" sz="1000" b="1" u="sng" dirty="0" smtClean="0">
                <a:solidFill>
                  <a:schemeClr val="accent2">
                    <a:lumMod val="50000"/>
                  </a:schemeClr>
                </a:solidFill>
              </a:rPr>
              <a:t>ירמיהו-</a:t>
            </a:r>
            <a:r>
              <a:rPr lang="he-IL" sz="1000" b="1" dirty="0" smtClean="0">
                <a:solidFill>
                  <a:schemeClr val="accent2">
                    <a:lumMod val="50000"/>
                  </a:schemeClr>
                </a:solidFill>
              </a:rPr>
              <a:t> </a:t>
            </a:r>
            <a:r>
              <a:rPr lang="he-IL" sz="1000" dirty="0">
                <a:solidFill>
                  <a:schemeClr val="accent2">
                    <a:lumMod val="50000"/>
                  </a:schemeClr>
                </a:solidFill>
              </a:rPr>
              <a:t>ירמיהו החל להתנבא בשנה ה-13 ליאשיהו מלך יהודה, היא שנת 627 לפנה"ס (יאשיהו עלה למלכות בשנת 639 לפני הספירה). הוא התנבא עד חורבנה של יהודה בידי הבבלים. את נבואותיו הוא נשא בעיקר ביהודה, אך כמה מהן נאמרו במצרים. ספר ירמיהו עוסק כמעט כולו בנבואות החורבן, ותקופתו היא סוף ימי בית ראשון. על פי הכתוב בספר, ירמיהו לא זכה לאהדת העם בגלל נבואות הזעם שלו, והמלך סגר אותו במשך ימים רבים בבית הסוהר. הוא עצמו נעצב ביותר בשל נבואותיו והרבה לבקש רחמים על העם. מן הספר עולה שברוך בן נריה הסופר כתב אותו מפיו של ירמיהו, ונראה כי הוא היה ערוך מגילות-מגילות. עם זאת, ייתכן שנעשו בו בהמשך עריכות מאוחרות, עד לתקופת חיתום המקרא</a:t>
            </a:r>
            <a:r>
              <a:rPr lang="he-IL" sz="1000" dirty="0" smtClean="0">
                <a:solidFill>
                  <a:schemeClr val="accent2">
                    <a:lumMod val="50000"/>
                  </a:schemeClr>
                </a:solidFill>
              </a:rPr>
              <a:t>.</a:t>
            </a:r>
          </a:p>
          <a:p>
            <a:endParaRPr lang="he-IL" sz="1000" dirty="0" smtClean="0">
              <a:solidFill>
                <a:schemeClr val="accent2">
                  <a:lumMod val="50000"/>
                </a:schemeClr>
              </a:solidFill>
            </a:endParaRPr>
          </a:p>
          <a:p>
            <a:r>
              <a:rPr lang="he-IL" sz="1000" b="1" u="sng" dirty="0" smtClean="0">
                <a:solidFill>
                  <a:schemeClr val="accent2">
                    <a:lumMod val="50000"/>
                  </a:schemeClr>
                </a:solidFill>
              </a:rPr>
              <a:t>חנה סנש- </a:t>
            </a:r>
            <a:r>
              <a:rPr lang="he-IL" sz="1000" dirty="0" smtClean="0">
                <a:solidFill>
                  <a:schemeClr val="accent2">
                    <a:lumMod val="50000"/>
                  </a:schemeClr>
                </a:solidFill>
              </a:rPr>
              <a:t>לוחמת </a:t>
            </a:r>
            <a:r>
              <a:rPr lang="he-IL" sz="1000" dirty="0">
                <a:solidFill>
                  <a:schemeClr val="accent2">
                    <a:lumMod val="50000"/>
                  </a:schemeClr>
                </a:solidFill>
              </a:rPr>
              <a:t>ומשוררת יהודייה, מצנחני היישוב, שהתנדבה לשרת בצבא הבריטי במלחמת העולם השנייה נגד גרמניה הנאצית. ב- </a:t>
            </a:r>
            <a:r>
              <a:rPr lang="he-IL" sz="1000" dirty="0" smtClean="0">
                <a:solidFill>
                  <a:schemeClr val="accent2">
                    <a:lumMod val="50000"/>
                  </a:schemeClr>
                </a:solidFill>
              </a:rPr>
              <a:t>1943 </a:t>
            </a:r>
            <a:r>
              <a:rPr lang="he-IL" sz="1000" dirty="0">
                <a:solidFill>
                  <a:schemeClr val="accent2">
                    <a:lumMod val="50000"/>
                  </a:schemeClr>
                </a:solidFill>
              </a:rPr>
              <a:t>עברה מבחנים ובדיקות והתקבלה כמתנדבת לקבוצת צנחנים שמשימתם הייתה לצנוח על אדמת אירופה. במרץ 1944 צנחה עם חבריה בקרואטיה, ליד הגבול ההונגרי. שם שהו שלושה חודשים בתקווה לסיוע של הפרטיזנים המקומיים. התעורר ויכוח בקבוצה אם לבטל את המשימה או אם לדבוק בה ולהיכנס להונגריה ללא התעודות המזויפות, שהיו הפרטיזנים אמורים לספק. חנה הייתה משוכנעת בדעתה שיש לדבוק במשימה. ביוני 1944 חצתה את הגבול ומיד נתפסה ע"י חיילים הונגרים ונשלחה לכלא בודפסט. הועמדה לדין באשמת ריגול וכאזרחית הונגריה גם בבגידה במולדת</a:t>
            </a:r>
            <a:r>
              <a:rPr lang="he-IL" sz="1000" dirty="0" smtClean="0">
                <a:solidFill>
                  <a:schemeClr val="accent2">
                    <a:lumMod val="50000"/>
                  </a:schemeClr>
                </a:solidFill>
              </a:rPr>
              <a:t>. חנה </a:t>
            </a:r>
            <a:r>
              <a:rPr lang="he-IL" sz="1000" dirty="0">
                <a:solidFill>
                  <a:schemeClr val="accent2">
                    <a:lumMod val="50000"/>
                  </a:schemeClr>
                </a:solidFill>
              </a:rPr>
              <a:t>כפרה בהאשמות שכן לא ראתה עצמה הונגריה אלא ארץ-ישראלית. ונלחמה על זהותה זו אף שידעה שהיא מסכנת עצמה בעונש מוות. בנובמבר 1944, הוצאה חנה סנש להורג</a:t>
            </a:r>
            <a:r>
              <a:rPr lang="he-IL" sz="1000" dirty="0" smtClean="0">
                <a:solidFill>
                  <a:schemeClr val="accent2">
                    <a:lumMod val="50000"/>
                  </a:schemeClr>
                </a:solidFill>
              </a:rPr>
              <a:t>. אופייה </a:t>
            </a:r>
            <a:r>
              <a:rPr lang="he-IL" sz="1000" dirty="0">
                <a:solidFill>
                  <a:schemeClr val="accent2">
                    <a:lumMod val="50000"/>
                  </a:schemeClr>
                </a:solidFill>
              </a:rPr>
              <a:t>של חנה סנש וכוחה לשמור על סודותיה ולא להסגיר את מפתח המשדר היו לפלא. היא כתבה שירים שונים, בהם השיר "הליכה </a:t>
            </a:r>
            <a:r>
              <a:rPr lang="he-IL" sz="1000" dirty="0" err="1">
                <a:solidFill>
                  <a:schemeClr val="accent2">
                    <a:lumMod val="50000"/>
                  </a:schemeClr>
                </a:solidFill>
              </a:rPr>
              <a:t>לקסריה</a:t>
            </a:r>
            <a:r>
              <a:rPr lang="he-IL" sz="1000" dirty="0">
                <a:solidFill>
                  <a:schemeClr val="accent2">
                    <a:lumMod val="50000"/>
                  </a:schemeClr>
                </a:solidFill>
              </a:rPr>
              <a:t>" (אלי </a:t>
            </a:r>
            <a:r>
              <a:rPr lang="he-IL" sz="1000" dirty="0" err="1">
                <a:solidFill>
                  <a:schemeClr val="accent2">
                    <a:lumMod val="50000"/>
                  </a:schemeClr>
                </a:solidFill>
              </a:rPr>
              <a:t>אלי</a:t>
            </a:r>
            <a:r>
              <a:rPr lang="he-IL" sz="1000" dirty="0">
                <a:solidFill>
                  <a:schemeClr val="accent2">
                    <a:lumMod val="50000"/>
                  </a:schemeClr>
                </a:solidFill>
              </a:rPr>
              <a:t>, שלא יגמר לעולם, החול והים, רשרוש של המים, ברק השמים תפילת האדם</a:t>
            </a:r>
            <a:r>
              <a:rPr lang="he-IL" sz="1000" dirty="0" smtClean="0">
                <a:solidFill>
                  <a:schemeClr val="accent2">
                    <a:lumMod val="50000"/>
                  </a:schemeClr>
                </a:solidFill>
              </a:rPr>
              <a:t>").</a:t>
            </a:r>
          </a:p>
          <a:p>
            <a:endParaRPr lang="he-IL" sz="1000" dirty="0">
              <a:solidFill>
                <a:schemeClr val="accent2">
                  <a:lumMod val="50000"/>
                </a:schemeClr>
              </a:solidFill>
            </a:endParaRPr>
          </a:p>
          <a:p>
            <a:r>
              <a:rPr lang="he-IL" sz="1000" b="1" u="sng" dirty="0" smtClean="0">
                <a:solidFill>
                  <a:schemeClr val="accent2">
                    <a:lumMod val="50000"/>
                  </a:schemeClr>
                </a:solidFill>
              </a:rPr>
              <a:t>אחד העם- </a:t>
            </a:r>
            <a:r>
              <a:rPr lang="he-IL" sz="1000" dirty="0">
                <a:solidFill>
                  <a:schemeClr val="accent2">
                    <a:lumMod val="50000"/>
                  </a:schemeClr>
                </a:solidFill>
              </a:rPr>
              <a:t>שם העט של אשר צבי גינצברג (1856–1927). הוגה דעות לאומי ומראשי חובבי ציון. מתנגדו הראשי של הרצל שהטיף לציונות רוחנית ולתחייה מוסרית ופנימית הקודמת לכל מעשה. הוא סבר כי אין אפשרות לחסל את הגלות על ידי שיבת כל עם ישראל לארץ ישראל, ולפיכך העריך כי מדינה יהודית לא תוכל לפתור את בעיית העם </a:t>
            </a:r>
            <a:r>
              <a:rPr lang="he-IL" sz="1000" dirty="0" smtClean="0">
                <a:solidFill>
                  <a:schemeClr val="accent2">
                    <a:lumMod val="50000"/>
                  </a:schemeClr>
                </a:solidFill>
              </a:rPr>
              <a:t>כולו.</a:t>
            </a:r>
            <a:r>
              <a:rPr lang="he-IL" sz="1000" dirty="0">
                <a:solidFill>
                  <a:schemeClr val="accent2">
                    <a:lumMod val="50000"/>
                  </a:schemeClr>
                </a:solidFill>
              </a:rPr>
              <a:t> </a:t>
            </a:r>
            <a:endParaRPr lang="he-IL" sz="1000" dirty="0" smtClean="0">
              <a:solidFill>
                <a:schemeClr val="accent2">
                  <a:lumMod val="50000"/>
                </a:schemeClr>
              </a:solidFill>
            </a:endParaRPr>
          </a:p>
          <a:p>
            <a:endParaRPr lang="he-IL" sz="1000" dirty="0">
              <a:solidFill>
                <a:schemeClr val="accent2">
                  <a:lumMod val="50000"/>
                </a:schemeClr>
              </a:solidFill>
            </a:endParaRPr>
          </a:p>
          <a:p>
            <a:r>
              <a:rPr lang="en-US" sz="1000" dirty="0" smtClean="0">
                <a:solidFill>
                  <a:schemeClr val="accent2">
                    <a:lumMod val="50000"/>
                  </a:schemeClr>
                </a:solidFill>
              </a:rPr>
              <a:t> </a:t>
            </a:r>
            <a:endParaRPr lang="he-IL" sz="1000" dirty="0" smtClean="0"/>
          </a:p>
          <a:p>
            <a:endParaRPr lang="en-US" sz="1000" dirty="0" smtClean="0"/>
          </a:p>
        </p:txBody>
      </p:sp>
    </p:spTree>
    <p:extLst>
      <p:ext uri="{BB962C8B-B14F-4D97-AF65-F5344CB8AC3E}">
        <p14:creationId xmlns:p14="http://schemas.microsoft.com/office/powerpoint/2010/main" val="11357642"/>
      </p:ext>
    </p:extLst>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8330</TotalTime>
  <Words>1155</Words>
  <Application>Microsoft Office PowerPoint</Application>
  <PresentationFormat>A4 Paper (210x297 mm)</PresentationFormat>
  <Paragraphs>70</Paragraphs>
  <Slides>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שליחות</vt:lpstr>
      <vt:lpstr>רקע והוראות למדריך/ה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‏‏משתמש Windows</cp:lastModifiedBy>
  <cp:revision>133</cp:revision>
  <cp:lastPrinted>2016-01-02T09:56:53Z</cp:lastPrinted>
  <dcterms:created xsi:type="dcterms:W3CDTF">2016-01-01T12:13:36Z</dcterms:created>
  <dcterms:modified xsi:type="dcterms:W3CDTF">2017-05-14T14:49:11Z</dcterms:modified>
</cp:coreProperties>
</file>