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72" y="43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ערבות הדדית - החיים : ניווט </a:t>
            </a:r>
            <a:r>
              <a:rPr lang="he-IL" dirty="0"/>
              <a:t>בדד או בזוגות, משפחות וקהילות?</a:t>
            </a:r>
            <a:br>
              <a:rPr lang="he-IL" dirty="0"/>
            </a:br>
            <a:endParaRPr lang="he-IL" dirty="0"/>
          </a:p>
        </p:txBody>
      </p:sp>
      <p:pic>
        <p:nvPicPr>
          <p:cNvPr id="4" name="מציין מיקום של תמונה 3"/>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3227" b="3227"/>
          <a:stretch>
            <a:fillRect/>
          </a:stretch>
        </p:blipFill>
        <p:spPr/>
      </p:pic>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בפאנל על ערבות הדדית נשאלה השאלה –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ההישרדות בעידן הנוכחי דורשת קשב מלא לאתגרי החיים, ומותירה זמן מועט לערבות הדדית.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כיצד ניתן בכל זאת לממש אותה תוך כדי כל העומס הזה?</a:t>
            </a:r>
          </a:p>
          <a:p>
            <a:pPr>
              <a:lnSpc>
                <a:spcPts val="1000"/>
              </a:lnSpc>
            </a:pPr>
            <a:endParaRPr lang="he-IL" sz="700" dirty="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על שאלה זו ניתנו בפאנל כמה תשובות מעניינות.</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אחת מהתשובות הייתה שגם אם היחיד עסוק מאוד, מספיק שיחייה בתוך קהילה, וכבר הוא חלק מערבות הדדית.</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 עצם החיים בקהילה מהווים מצב טבעי של האדם, ומובילים לערבות הדדית באופן טבעי. כך גם לגבי החיים בזוגיות ובמשפחה.</a:t>
            </a: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בלימוד זה ננסה לעמוד על משמעות החיים בקהילה.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5"/>
            <a:ext cx="2796540" cy="238101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בחיים היהודיים - כל דבר שבקדושה צריך מניין</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אפשר לומר שהשייכות למניין אנשים הוא אחד המאפיינים הייחודיים של היהדות?</a:t>
            </a:r>
          </a:p>
          <a:p>
            <a:pPr marL="171450" indent="-171450">
              <a:lnSpc>
                <a:spcPts val="1000"/>
              </a:lnSpc>
              <a:buFont typeface="Arial" panose="020B0604020202020204" pitchFamily="34" charset="0"/>
              <a:buChar char="•"/>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בדידות והתבודדות אינן בהכרח שלווה</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לפי הנאמר בתלמוד, מה יכול להיות בבית הכנסת? איך אתם מבינים אמירה זו?</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מפרש </a:t>
            </a:r>
            <a:r>
              <a:rPr lang="he-IL" sz="700" dirty="0" err="1" smtClean="0">
                <a:solidFill>
                  <a:srgbClr val="5E4D36"/>
                </a:solidFill>
                <a:latin typeface="Levenim MT" panose="02010502060101010101" pitchFamily="2" charset="-79"/>
                <a:cs typeface="Levenim MT" panose="02010502060101010101" pitchFamily="2" charset="-79"/>
              </a:rPr>
              <a:t>לוינס</a:t>
            </a:r>
            <a:r>
              <a:rPr lang="he-IL" sz="700" dirty="0" smtClean="0">
                <a:solidFill>
                  <a:srgbClr val="5E4D36"/>
                </a:solidFill>
                <a:latin typeface="Levenim MT" panose="02010502060101010101" pitchFamily="2" charset="-79"/>
                <a:cs typeface="Levenim MT" panose="02010502060101010101" pitchFamily="2" charset="-79"/>
              </a:rPr>
              <a:t> את הסכנה שמתוארת בקטע מהתלמוד, ואיך מתגוננים מפניה?</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מדוע אין שלווה בהתבודדות לפי </a:t>
            </a:r>
            <a:r>
              <a:rPr lang="he-IL" sz="700" dirty="0" err="1" smtClean="0">
                <a:solidFill>
                  <a:srgbClr val="5E4D36"/>
                </a:solidFill>
                <a:latin typeface="Levenim MT" panose="02010502060101010101" pitchFamily="2" charset="-79"/>
                <a:cs typeface="Levenim MT" panose="02010502060101010101" pitchFamily="2" charset="-79"/>
              </a:rPr>
              <a:t>לוינס</a:t>
            </a:r>
            <a:r>
              <a:rPr lang="he-IL" sz="700" dirty="0" smtClean="0">
                <a:solidFill>
                  <a:srgbClr val="5E4D36"/>
                </a:solidFill>
                <a:latin typeface="Levenim MT" panose="02010502060101010101" pitchFamily="2" charset="-79"/>
                <a:cs typeface="Levenim MT" panose="02010502060101010101" pitchFamily="2" charset="-79"/>
              </a:rPr>
              <a:t>? האם לדעתכם ישנה התבודדות שיש בה שלוה?</a:t>
            </a:r>
          </a:p>
          <a:p>
            <a:pPr marL="171450" indent="-171450">
              <a:lnSpc>
                <a:spcPts val="1000"/>
              </a:lnSpc>
              <a:buFont typeface="Arial" panose="020B0604020202020204" pitchFamily="34" charset="0"/>
              <a:buChar char="•"/>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a:t>
            </a:r>
            <a:r>
              <a:rPr lang="he-IL" sz="800" b="1" dirty="0" smtClean="0">
                <a:solidFill>
                  <a:srgbClr val="5E4D36"/>
                </a:solidFill>
                <a:latin typeface="Levenim MT" panose="02010502060101010101" pitchFamily="2" charset="-79"/>
                <a:cs typeface="Levenim MT" panose="02010502060101010101" pitchFamily="2" charset="-79"/>
              </a:rPr>
              <a:t>ג. גידולו של ילד דורש כפר שלם</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כיצד לדעתכם הכפר האבוד הוא תנאי להתפתחות היחיד? מה הכפר יכול לתת ליחיד, וכיצד הדבר מבטא את ערך הערבות ההדדית?</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 בחיים היהודיים - כל דבר שבקדושה צריך מניין</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זהו </a:t>
            </a:r>
            <a:r>
              <a:rPr lang="he-IL" sz="700" dirty="0">
                <a:solidFill>
                  <a:srgbClr val="5E4D36"/>
                </a:solidFill>
                <a:latin typeface="Levenim MT" panose="02010502060101010101" pitchFamily="2" charset="-79"/>
                <a:cs typeface="Levenim MT" panose="02010502060101010101" pitchFamily="2" charset="-79"/>
              </a:rPr>
              <a:t>דבר יהודי, היותר ייחודי שביהדות – </a:t>
            </a:r>
            <a:r>
              <a:rPr lang="he-IL" sz="700" b="1" dirty="0">
                <a:solidFill>
                  <a:srgbClr val="5E4D36"/>
                </a:solidFill>
                <a:latin typeface="Levenim MT" panose="02010502060101010101" pitchFamily="2" charset="-79"/>
                <a:cs typeface="Levenim MT" panose="02010502060101010101" pitchFamily="2" charset="-79"/>
              </a:rPr>
              <a:t>להיות אחד במניין</a:t>
            </a:r>
            <a:r>
              <a:rPr lang="he-IL" sz="700" dirty="0">
                <a:solidFill>
                  <a:srgbClr val="5E4D36"/>
                </a:solidFill>
                <a:latin typeface="Levenim MT" panose="02010502060101010101" pitchFamily="2" charset="-79"/>
                <a:cs typeface="Levenim MT" panose="02010502060101010101" pitchFamily="2" charset="-79"/>
              </a:rPr>
              <a:t>. לדעת כי </a:t>
            </a:r>
            <a:r>
              <a:rPr lang="he-IL" sz="700" b="1" dirty="0">
                <a:solidFill>
                  <a:srgbClr val="5E4D36"/>
                </a:solidFill>
                <a:latin typeface="Levenim MT" panose="02010502060101010101" pitchFamily="2" charset="-79"/>
                <a:cs typeface="Levenim MT" panose="02010502060101010101" pitchFamily="2" charset="-79"/>
              </a:rPr>
              <a:t>התשעה זקוקים לעשירי, והאחד לתשעה.</a:t>
            </a:r>
            <a:r>
              <a:rPr lang="he-IL" sz="700" dirty="0">
                <a:solidFill>
                  <a:srgbClr val="5E4D36"/>
                </a:solidFill>
                <a:latin typeface="Levenim MT" panose="02010502060101010101" pitchFamily="2" charset="-79"/>
                <a:cs typeface="Levenim MT" panose="02010502060101010101" pitchFamily="2" charset="-79"/>
              </a:rPr>
              <a:t>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אפשר </a:t>
            </a:r>
            <a:r>
              <a:rPr lang="he-IL" sz="700" dirty="0">
                <a:solidFill>
                  <a:srgbClr val="5E4D36"/>
                </a:solidFill>
                <a:latin typeface="Levenim MT" panose="02010502060101010101" pitchFamily="2" charset="-79"/>
                <a:cs typeface="Levenim MT" panose="02010502060101010101" pitchFamily="2" charset="-79"/>
              </a:rPr>
              <a:t>שזה הדבר המשמעותי ביותר שביהדות, ואין דבר יותר ייחודי ויהודי בתנועה זו בה חונכתי. </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תפילתי </a:t>
            </a:r>
            <a:r>
              <a:rPr lang="he-IL" sz="700" dirty="0">
                <a:solidFill>
                  <a:srgbClr val="5E4D36"/>
                </a:solidFill>
                <a:latin typeface="Levenim MT" panose="02010502060101010101" pitchFamily="2" charset="-79"/>
                <a:cs typeface="Levenim MT" panose="02010502060101010101" pitchFamily="2" charset="-79"/>
              </a:rPr>
              <a:t>תמיד להיות אחד מכולם, </a:t>
            </a:r>
            <a:r>
              <a:rPr lang="he-IL" sz="700" dirty="0" err="1">
                <a:solidFill>
                  <a:srgbClr val="5E4D36"/>
                </a:solidFill>
                <a:latin typeface="Levenim MT" panose="02010502060101010101" pitchFamily="2" charset="-79"/>
                <a:cs typeface="Levenim MT" panose="02010502060101010101" pitchFamily="2" charset="-79"/>
              </a:rPr>
              <a:t>שמילותי</a:t>
            </a:r>
            <a:r>
              <a:rPr lang="he-IL" sz="700" dirty="0">
                <a:solidFill>
                  <a:srgbClr val="5E4D36"/>
                </a:solidFill>
                <a:latin typeface="Levenim MT" panose="02010502060101010101" pitchFamily="2" charset="-79"/>
                <a:cs typeface="Levenim MT" panose="02010502060101010101" pitchFamily="2" charset="-79"/>
              </a:rPr>
              <a:t> הטובות תצטרפנה למלים שממלמל הציבור.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גם </a:t>
            </a:r>
            <a:r>
              <a:rPr lang="he-IL" sz="700" dirty="0">
                <a:solidFill>
                  <a:srgbClr val="5E4D36"/>
                </a:solidFill>
                <a:latin typeface="Levenim MT" panose="02010502060101010101" pitchFamily="2" charset="-79"/>
                <a:cs typeface="Levenim MT" panose="02010502060101010101" pitchFamily="2" charset="-79"/>
              </a:rPr>
              <a:t>הקרוב לתיבה, הוא העובר לפני התיבה - ולא יותר.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אין </a:t>
            </a:r>
            <a:r>
              <a:rPr lang="he-IL" sz="700" dirty="0">
                <a:solidFill>
                  <a:srgbClr val="5E4D36"/>
                </a:solidFill>
                <a:latin typeface="Levenim MT" panose="02010502060101010101" pitchFamily="2" charset="-79"/>
                <a:cs typeface="Levenim MT" panose="02010502060101010101" pitchFamily="2" charset="-79"/>
              </a:rPr>
              <a:t>משמעות לחיים אם הם לעצמם. רק בזיקתם אל </a:t>
            </a:r>
            <a:r>
              <a:rPr lang="he-IL" sz="700" dirty="0" err="1">
                <a:solidFill>
                  <a:srgbClr val="5E4D36"/>
                </a:solidFill>
                <a:latin typeface="Levenim MT" panose="02010502060101010101" pitchFamily="2" charset="-79"/>
                <a:cs typeface="Levenim MT" panose="02010502060101010101" pitchFamily="2" charset="-79"/>
              </a:rPr>
              <a:t>ההווייה</a:t>
            </a:r>
            <a:r>
              <a:rPr lang="he-IL" sz="700" dirty="0">
                <a:solidFill>
                  <a:srgbClr val="5E4D36"/>
                </a:solidFill>
                <a:latin typeface="Levenim MT" panose="02010502060101010101" pitchFamily="2" charset="-79"/>
                <a:cs typeface="Levenim MT" panose="02010502060101010101" pitchFamily="2" charset="-79"/>
              </a:rPr>
              <a:t>, אל המלים שבאו עדיך - ובאים מרחוק לקראתך, יש משמעות לעמידה.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 </a:t>
            </a:r>
            <a:r>
              <a:rPr lang="he-IL" sz="700" dirty="0">
                <a:solidFill>
                  <a:srgbClr val="5E4D36"/>
                </a:solidFill>
                <a:latin typeface="Levenim MT" panose="02010502060101010101" pitchFamily="2" charset="-79"/>
                <a:cs typeface="Levenim MT" panose="02010502060101010101" pitchFamily="2" charset="-79"/>
              </a:rPr>
              <a:t>ח ד - אבל אחד בציבור.</a:t>
            </a: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אבא </a:t>
            </a:r>
            <a:r>
              <a:rPr lang="he-IL" sz="600" dirty="0">
                <a:solidFill>
                  <a:srgbClr val="5E4D36"/>
                </a:solidFill>
                <a:latin typeface="Levenim MT" panose="02010502060101010101" pitchFamily="2" charset="-79"/>
                <a:cs typeface="Levenim MT" panose="02010502060101010101" pitchFamily="2" charset="-79"/>
              </a:rPr>
              <a:t>קובנר, 'אחד מן המניין', בתוך על הגשר הצר - מסות בעל פה בעריכת שלום לוריא, תל אביב 1981, עמ' 1</a:t>
            </a:r>
            <a:r>
              <a:rPr lang="he-IL" sz="700" dirty="0">
                <a:solidFill>
                  <a:srgbClr val="5E4D36"/>
                </a:solidFill>
                <a:latin typeface="Levenim MT" panose="02010502060101010101" pitchFamily="2" charset="-79"/>
                <a:cs typeface="Levenim MT" panose="02010502060101010101" pitchFamily="2" charset="-79"/>
              </a:rPr>
              <a:t>21</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גידולו של ילד דורש כפר שלם</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"דרך כפר" היא דרך בחינוך המיוסדת על האמונה שבריאות נפשו של דור העתיד תלויה ביכולתם של מחנכים לבנות מחדש, עם המתחנכים, בתוככי ליבם, את קווי המתאר של </a:t>
            </a:r>
            <a:r>
              <a:rPr lang="he-IL" sz="700" b="1" dirty="0">
                <a:solidFill>
                  <a:srgbClr val="5E4D36"/>
                </a:solidFill>
                <a:latin typeface="Levenim MT" panose="02010502060101010101" pitchFamily="2" charset="-79"/>
                <a:cs typeface="Levenim MT" panose="02010502060101010101" pitchFamily="2" charset="-79"/>
              </a:rPr>
              <a:t>הכפר האבוד של האנושות</a:t>
            </a:r>
            <a:r>
              <a:rPr lang="he-IL" sz="700" dirty="0">
                <a:solidFill>
                  <a:srgbClr val="5E4D36"/>
                </a:solidFill>
                <a:latin typeface="Levenim MT" panose="02010502060101010101" pitchFamily="2" charset="-79"/>
                <a:cs typeface="Levenim MT" panose="02010502060101010101" pitchFamily="2" charset="-79"/>
              </a:rPr>
              <a:t>.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הפתגם </a:t>
            </a:r>
            <a:r>
              <a:rPr lang="he-IL" sz="700" dirty="0">
                <a:solidFill>
                  <a:srgbClr val="5E4D36"/>
                </a:solidFill>
                <a:latin typeface="Levenim MT" panose="02010502060101010101" pitchFamily="2" charset="-79"/>
                <a:cs typeface="Levenim MT" panose="02010502060101010101" pitchFamily="2" charset="-79"/>
              </a:rPr>
              <a:t>האפריקאי "</a:t>
            </a:r>
            <a:r>
              <a:rPr lang="he-IL" sz="700" b="1" dirty="0">
                <a:solidFill>
                  <a:srgbClr val="5E4D36"/>
                </a:solidFill>
                <a:latin typeface="Levenim MT" panose="02010502060101010101" pitchFamily="2" charset="-79"/>
                <a:cs typeface="Levenim MT" panose="02010502060101010101" pitchFamily="2" charset="-79"/>
              </a:rPr>
              <a:t>גידולו של ילד דורש כפר שלם</a:t>
            </a:r>
            <a:r>
              <a:rPr lang="he-IL" sz="700" dirty="0">
                <a:solidFill>
                  <a:srgbClr val="5E4D36"/>
                </a:solidFill>
                <a:latin typeface="Levenim MT" panose="02010502060101010101" pitchFamily="2" charset="-79"/>
                <a:cs typeface="Levenim MT" panose="02010502060101010101" pitchFamily="2" charset="-79"/>
              </a:rPr>
              <a:t>", מבטא באופן עמוק את הערגה לאותו כפר אבוד.</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איננו יכולים, אף איננו רוצים, לחזור לאותו כפר אבוד, שהוא מחוז חפץ מיתולוגי.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אך </a:t>
            </a:r>
            <a:r>
              <a:rPr lang="he-IL" sz="700" dirty="0">
                <a:solidFill>
                  <a:srgbClr val="5E4D36"/>
                </a:solidFill>
                <a:latin typeface="Levenim MT" panose="02010502060101010101" pitchFamily="2" charset="-79"/>
                <a:cs typeface="Levenim MT" panose="02010502060101010101" pitchFamily="2" charset="-79"/>
              </a:rPr>
              <a:t>יש לנו זכות, ומשתמעת ממנה גם חובה, לשחזר, קודם כל בקרבנו, דרך כפר. דרך המייצרת, באמצעות בחירתנו החופשית,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את </a:t>
            </a:r>
            <a:r>
              <a:rPr lang="he-IL" sz="700" dirty="0">
                <a:solidFill>
                  <a:srgbClr val="5E4D36"/>
                </a:solidFill>
                <a:latin typeface="Levenim MT" panose="02010502060101010101" pitchFamily="2" charset="-79"/>
                <a:cs typeface="Levenim MT" panose="02010502060101010101" pitchFamily="2" charset="-79"/>
              </a:rPr>
              <a:t>ההתכוונות ואת תחושת הזיקה אל הזולת, שהן חלק מהמבנה היסודי של תודעה אנושית. זו זיקה שמכוחה אפשר לבנות עולם טוב יותר.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חזוננו </a:t>
            </a:r>
            <a:r>
              <a:rPr lang="he-IL" sz="700" dirty="0">
                <a:solidFill>
                  <a:srgbClr val="5E4D36"/>
                </a:solidFill>
                <a:latin typeface="Levenim MT" panose="02010502060101010101" pitchFamily="2" charset="-79"/>
                <a:cs typeface="Levenim MT" panose="02010502060101010101" pitchFamily="2" charset="-79"/>
              </a:rPr>
              <a:t>הוא שמאחורי כל ילד תתייצב </a:t>
            </a:r>
            <a:r>
              <a:rPr lang="he-IL" sz="700" b="1" dirty="0">
                <a:solidFill>
                  <a:srgbClr val="5E4D36"/>
                </a:solidFill>
                <a:latin typeface="Levenim MT" panose="02010502060101010101" pitchFamily="2" charset="-79"/>
                <a:cs typeface="Levenim MT" panose="02010502060101010101" pitchFamily="2" charset="-79"/>
              </a:rPr>
              <a:t>קהילת חינוך שעוצבה ביד מכוונת כדי לשחזר את אותו כפר אבוד </a:t>
            </a:r>
            <a:r>
              <a:rPr lang="he-IL" sz="700" dirty="0">
                <a:solidFill>
                  <a:srgbClr val="5E4D36"/>
                </a:solidFill>
                <a:latin typeface="Levenim MT" panose="02010502060101010101" pitchFamily="2" charset="-79"/>
                <a:cs typeface="Levenim MT" panose="02010502060101010101" pitchFamily="2" charset="-79"/>
              </a:rPr>
              <a:t>– קהילה שמציבה בהווה הפסיכולוגי של הילד </a:t>
            </a:r>
            <a:r>
              <a:rPr lang="he-IL" sz="700" b="1" dirty="0">
                <a:solidFill>
                  <a:srgbClr val="5E4D36"/>
                </a:solidFill>
                <a:latin typeface="Levenim MT" panose="02010502060101010101" pitchFamily="2" charset="-79"/>
                <a:cs typeface="Levenim MT" panose="02010502060101010101" pitchFamily="2" charset="-79"/>
              </a:rPr>
              <a:t>תודעת שותפות בקהילה של משמעות</a:t>
            </a:r>
            <a:r>
              <a:rPr lang="he-IL" sz="700" dirty="0">
                <a:solidFill>
                  <a:srgbClr val="5E4D36"/>
                </a:solidFill>
                <a:latin typeface="Levenim MT" panose="02010502060101010101" pitchFamily="2" charset="-79"/>
                <a:cs typeface="Levenim MT" panose="02010502060101010101" pitchFamily="2" charset="-79"/>
              </a:rPr>
              <a:t>. התודעה הזאת מסייעת לילד, ודרכו לקהילה כולה, בבניית כיוון וביטחון בנוגע לעתיד והיא נוטעת בו נחישות לפעול לתיקון העולם.</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מתוך "דרך כפר" – מחשבה ומעשה, מרחב וזמן בחינוך האדם, מכון חינוך "דרך כפר" – יוזמות חינוך ימין אורד, 2008.</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p:txBody>
      </p:sp>
      <p:pic>
        <p:nvPicPr>
          <p:cNvPr id="5" name="מציין מיקום של תמונה 4"/>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4723" r="14723"/>
          <a:stretch>
            <a:fillRect/>
          </a:stretch>
        </p:blipFill>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בדידות והתבודדות אינן בהכרח שלווה</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שנו חכמים: </a:t>
            </a: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"דֶבר" (מגיפה) </a:t>
            </a:r>
            <a:r>
              <a:rPr lang="he-IL" sz="700" dirty="0" smtClean="0">
                <a:solidFill>
                  <a:srgbClr val="5E4D36"/>
                </a:solidFill>
                <a:latin typeface="Levenim MT" panose="02010502060101010101" pitchFamily="2" charset="-79"/>
                <a:cs typeface="Levenim MT" panose="02010502060101010101" pitchFamily="2" charset="-79"/>
              </a:rPr>
              <a:t>בעיר - </a:t>
            </a:r>
            <a:r>
              <a:rPr lang="he-IL" sz="700" dirty="0">
                <a:solidFill>
                  <a:srgbClr val="5E4D36"/>
                </a:solidFill>
                <a:latin typeface="Levenim MT" panose="02010502060101010101" pitchFamily="2" charset="-79"/>
                <a:cs typeface="Levenim MT" panose="02010502060101010101" pitchFamily="2" charset="-79"/>
              </a:rPr>
              <a:t>אל יכנס אדם יחיד לבית הכנסת שמלאך </a:t>
            </a:r>
            <a:r>
              <a:rPr lang="he-IL" sz="700" dirty="0" err="1">
                <a:solidFill>
                  <a:srgbClr val="5E4D36"/>
                </a:solidFill>
                <a:latin typeface="Levenim MT" panose="02010502060101010101" pitchFamily="2" charset="-79"/>
                <a:cs typeface="Levenim MT" panose="02010502060101010101" pitchFamily="2" charset="-79"/>
              </a:rPr>
              <a:t>המות</a:t>
            </a:r>
            <a:r>
              <a:rPr lang="he-IL" sz="700" dirty="0">
                <a:solidFill>
                  <a:srgbClr val="5E4D36"/>
                </a:solidFill>
                <a:latin typeface="Levenim MT" panose="02010502060101010101" pitchFamily="2" charset="-79"/>
                <a:cs typeface="Levenim MT" panose="02010502060101010101" pitchFamily="2" charset="-79"/>
              </a:rPr>
              <a:t> מפקיד שם כליו.</a:t>
            </a:r>
          </a:p>
          <a:p>
            <a:pPr algn="just">
              <a:lnSpc>
                <a:spcPts val="1000"/>
              </a:lnSpc>
            </a:pPr>
            <a:r>
              <a:rPr lang="he-IL" sz="700" dirty="0">
                <a:solidFill>
                  <a:srgbClr val="5E4D36"/>
                </a:solidFill>
                <a:latin typeface="Levenim MT" panose="02010502060101010101" pitchFamily="2" charset="-79"/>
                <a:cs typeface="Levenim MT" panose="02010502060101010101" pitchFamily="2" charset="-79"/>
              </a:rPr>
              <a:t>ומילים אלה נאמרות במקום (בית כנסת) שלא לומדים בו ילדים ולא מתפללים בו עשרה</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תלמוד בבלי, מסכת בבא קמא, דף ס עמוד ב</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אסור </a:t>
            </a:r>
            <a:r>
              <a:rPr lang="he-IL" sz="700" dirty="0">
                <a:solidFill>
                  <a:srgbClr val="5E4D36"/>
                </a:solidFill>
                <a:latin typeface="Levenim MT" panose="02010502060101010101" pitchFamily="2" charset="-79"/>
                <a:cs typeface="Levenim MT" panose="02010502060101010101" pitchFamily="2" charset="-79"/>
              </a:rPr>
              <a:t>לחפש מקלט בשלווה המדומה של בתי הכנסת והכנסיות! </a:t>
            </a:r>
            <a:r>
              <a:rPr lang="he-IL" sz="700" dirty="0" smtClean="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אלא </a:t>
            </a:r>
            <a:r>
              <a:rPr lang="he-IL" sz="700" dirty="0">
                <a:solidFill>
                  <a:srgbClr val="5E4D36"/>
                </a:solidFill>
                <a:latin typeface="Levenim MT" panose="02010502060101010101" pitchFamily="2" charset="-79"/>
                <a:cs typeface="Levenim MT" panose="02010502060101010101" pitchFamily="2" charset="-79"/>
              </a:rPr>
              <a:t>אם כן החיים מצויים שם,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אם </a:t>
            </a:r>
            <a:r>
              <a:rPr lang="he-IL" sz="700" b="1" dirty="0">
                <a:solidFill>
                  <a:srgbClr val="5E4D36"/>
                </a:solidFill>
                <a:latin typeface="Levenim MT" panose="02010502060101010101" pitchFamily="2" charset="-79"/>
                <a:cs typeface="Levenim MT" panose="02010502060101010101" pitchFamily="2" charset="-79"/>
              </a:rPr>
              <a:t>ילדים לומדים </a:t>
            </a:r>
            <a:r>
              <a:rPr lang="he-IL" sz="700" dirty="0">
                <a:solidFill>
                  <a:srgbClr val="5E4D36"/>
                </a:solidFill>
                <a:latin typeface="Levenim MT" panose="02010502060101010101" pitchFamily="2" charset="-79"/>
                <a:cs typeface="Levenim MT" panose="02010502060101010101" pitchFamily="2" charset="-79"/>
              </a:rPr>
              <a:t>שם תורה, אם </a:t>
            </a:r>
            <a:r>
              <a:rPr lang="he-IL" sz="700" b="1" dirty="0">
                <a:solidFill>
                  <a:srgbClr val="5E4D36"/>
                </a:solidFill>
                <a:latin typeface="Levenim MT" panose="02010502060101010101" pitchFamily="2" charset="-79"/>
                <a:cs typeface="Levenim MT" panose="02010502060101010101" pitchFamily="2" charset="-79"/>
              </a:rPr>
              <a:t>הציבור מתכנס </a:t>
            </a:r>
            <a:r>
              <a:rPr lang="he-IL" sz="700" dirty="0">
                <a:solidFill>
                  <a:srgbClr val="5E4D36"/>
                </a:solidFill>
                <a:latin typeface="Levenim MT" panose="02010502060101010101" pitchFamily="2" charset="-79"/>
                <a:cs typeface="Levenim MT" panose="02010502060101010101" pitchFamily="2" charset="-79"/>
              </a:rPr>
              <a:t>שם להתפלל.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אין </a:t>
            </a:r>
            <a:r>
              <a:rPr lang="he-IL" sz="700" b="1" dirty="0">
                <a:solidFill>
                  <a:srgbClr val="5E4D36"/>
                </a:solidFill>
                <a:latin typeface="Levenim MT" panose="02010502060101010101" pitchFamily="2" charset="-79"/>
                <a:cs typeface="Levenim MT" panose="02010502060101010101" pitchFamily="2" charset="-79"/>
              </a:rPr>
              <a:t>שלוה בהתבודדות... </a:t>
            </a:r>
            <a:r>
              <a:rPr lang="he-IL" sz="700" b="1" dirty="0" smtClean="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b="1" dirty="0" smtClean="0">
                <a:solidFill>
                  <a:srgbClr val="5E4D36"/>
                </a:solidFill>
                <a:latin typeface="Levenim MT" panose="02010502060101010101" pitchFamily="2" charset="-79"/>
                <a:cs typeface="Levenim MT" panose="02010502060101010101" pitchFamily="2" charset="-79"/>
              </a:rPr>
              <a:t>שם </a:t>
            </a:r>
            <a:r>
              <a:rPr lang="he-IL" sz="700" b="1" dirty="0">
                <a:solidFill>
                  <a:srgbClr val="5E4D36"/>
                </a:solidFill>
                <a:latin typeface="Levenim MT" panose="02010502060101010101" pitchFamily="2" charset="-79"/>
                <a:cs typeface="Levenim MT" panose="02010502060101010101" pitchFamily="2" charset="-79"/>
              </a:rPr>
              <a:t>נולדות האידיאולוגיות והמרידות וכל המחשבות הקטלניות</a:t>
            </a:r>
            <a:r>
              <a:rPr lang="he-IL" sz="700" dirty="0">
                <a:solidFill>
                  <a:srgbClr val="5E4D36"/>
                </a:solidFill>
                <a:latin typeface="Levenim MT" panose="02010502060101010101" pitchFamily="2" charset="-79"/>
                <a:cs typeface="Levenim MT" panose="02010502060101010101" pitchFamily="2" charset="-79"/>
              </a:rPr>
              <a:t>.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אם </a:t>
            </a:r>
            <a:r>
              <a:rPr lang="he-IL" sz="700" dirty="0">
                <a:solidFill>
                  <a:srgbClr val="5E4D36"/>
                </a:solidFill>
                <a:latin typeface="Levenim MT" panose="02010502060101010101" pitchFamily="2" charset="-79"/>
                <a:cs typeface="Levenim MT" panose="02010502060101010101" pitchFamily="2" charset="-79"/>
              </a:rPr>
              <a:t>תלמידים קוראים במקרא, הכלים הקטלניים של החיים הפנימיים מאבדים מכוחם ההרסני.</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עמנואל </a:t>
            </a:r>
            <a:r>
              <a:rPr lang="he-IL" sz="600" dirty="0" err="1">
                <a:solidFill>
                  <a:srgbClr val="5E4D36"/>
                </a:solidFill>
                <a:latin typeface="Levenim MT" panose="02010502060101010101" pitchFamily="2" charset="-79"/>
                <a:cs typeface="Levenim MT" panose="02010502060101010101" pitchFamily="2" charset="-79"/>
              </a:rPr>
              <a:t>לוינס</a:t>
            </a:r>
            <a:r>
              <a:rPr lang="he-IL" sz="600" dirty="0">
                <a:solidFill>
                  <a:srgbClr val="5E4D36"/>
                </a:solidFill>
                <a:latin typeface="Levenim MT" panose="02010502060101010101" pitchFamily="2" charset="-79"/>
                <a:cs typeface="Levenim MT" panose="02010502060101010101" pitchFamily="2" charset="-79"/>
              </a:rPr>
              <a:t>, תשע קריאות תלמודיות, שוקן 2001, עמ' 244</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2" name="מציין מיקום של תמונה 1"/>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t="18818" b="18818"/>
          <a:stretch>
            <a:fillRect/>
          </a:stretch>
        </p:blipFill>
        <p:spPr>
          <a:xfrm>
            <a:off x="4603750" y="4991100"/>
            <a:ext cx="1844675" cy="1725613"/>
          </a:xfr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הדף</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a:t>כפי שכתבנו בדברי הרקע בדף, חיים של קהילה, חיים במשפחה – הם חיים של ערבות הדדית. גם אם אדם לא פנוי במרוץ החיים לקחת חלק בהתנדבות, בעמותה או בפעילויות כאלה ואחרות, הרעיון הוא שהחיים בקהילה, מעבר לכך שהם מזמנים ערבות הדדית, במהותם הם חיים של ערבות הדדית. החיים המודרניים מול מסכים, הם חיים שמרחיקים מערבות הדדית, הם חיים שעלולים ליצור ניקור ובדידות. לכן עצם החיים בקהילה במהותם יוצרים סביבה שונה של חיים – שונה מחיים של בדידות או חיים מול מסכים. נסה לראות את הדברים באים לידי ביטוי במקורות. </a:t>
            </a:r>
          </a:p>
          <a:p>
            <a:pPr marL="0" indent="0" algn="just">
              <a:buNone/>
            </a:pPr>
            <a:r>
              <a:rPr lang="he-IL" sz="813" u="sng" dirty="0" smtClean="0"/>
              <a:t>א. בחיים </a:t>
            </a:r>
            <a:r>
              <a:rPr lang="he-IL" sz="813" u="sng" dirty="0"/>
              <a:t>היהודיים - כל דבר שבקדושה צריך מניין</a:t>
            </a:r>
          </a:p>
          <a:p>
            <a:pPr marL="0" indent="0" algn="just">
              <a:buNone/>
            </a:pPr>
            <a:r>
              <a:rPr lang="he-IL" sz="813" dirty="0"/>
              <a:t>התפילה במהותה היא עמידה של האדם היחיד מול הא-ל בדיבור או מחשבה. בתפילה ישנה תנועה נפשית מאוד אינטימית של האדם מול הא-ל. ישנם רבים שחשים שהדיבור שלהם גם נענה. כמובן לא בקול פיזי, אלא בקול פנימי. </a:t>
            </a:r>
          </a:p>
          <a:p>
            <a:pPr marL="0" indent="0" algn="just">
              <a:buNone/>
            </a:pPr>
            <a:r>
              <a:rPr lang="he-IL" sz="813" dirty="0"/>
              <a:t>בין אם אנחנו מתחברים לעמידה הזו בתפילה, ובין כל מהותה של התפילה זר ומוזר בעינינו, מדהימה העובדה שההלכה היהודית יוצרת מסגרת ציבורית לתפילה. אמנם יש בדתות רבות טקסים ומיסות שהם סוגי תפילות ציבוריות. אך בד"כ אילו טקסים בהם כהן הדת הוא נציג הציבור מול הא-ל. לפעמים  כל הציבור שר או רוקד ביחד, אבל אל מתפלל. </a:t>
            </a:r>
          </a:p>
          <a:p>
            <a:pPr marL="0" indent="0" algn="just">
              <a:buNone/>
            </a:pPr>
            <a:r>
              <a:rPr lang="he-IL" sz="813" dirty="0"/>
              <a:t>בהלכה היהודית התפילה היא אישית. אין נציג של הציבור מול הא-ל. האדם עומד ישירות מול הא-ל, אף בניסוח המילים – ברוך אתה ה'. כאדם העומד לפני חברו.</a:t>
            </a:r>
          </a:p>
          <a:p>
            <a:pPr marL="0" indent="0" algn="just">
              <a:buNone/>
            </a:pPr>
            <a:r>
              <a:rPr lang="he-IL" sz="813" dirty="0"/>
              <a:t>מאידך ההלכה יוצרת מתח מאוד מעניין בין תפילת היחיד לציבור. ההלכה מחייבת את היחיד לעמוד בציבור. כך נוצרת קבוצת יחידים שכל אחד מתפלל תפילת יחיד. זוהי מהותה של תפילה בציבור היהודית. </a:t>
            </a:r>
          </a:p>
          <a:p>
            <a:pPr marL="0" indent="0" algn="just">
              <a:buNone/>
            </a:pPr>
            <a:r>
              <a:rPr lang="he-IL" sz="813" dirty="0"/>
              <a:t>על כך מדבר אבא קובנר. אבא קובנר היה משורר עברי, סופר אמן, חבר מחתרת, מנהיג פרטיזנים ולוחמים מגטו וילנה, מראשי חבורת "הנקם", שניסתה לנקום בנאצים לאחר מלחמת העולם השנייה, קצין התרבות של "חטיבת גבעתי" במלחמת העצמאות וממקימי בית התפוצות. קובנר היה איש תנועת העבודה. הוא היה אחד מהעדים במשפט אייכמן [בתמונה בדף מתוך עדותו במשפט].</a:t>
            </a:r>
          </a:p>
          <a:p>
            <a:pPr marL="0" indent="0" algn="just">
              <a:buNone/>
            </a:pPr>
            <a:r>
              <a:rPr lang="he-IL" sz="813" dirty="0"/>
              <a:t>בקטע שלפנינו קובנר כותב על חוויה שלו כשביקשו ממנו להצטרף למניין מתפללים. כאן הוא מסביר את המהות של רעיון התפילה במניין. בסוף הקטע הוא מנסח – אחד, אבל אחד בציבור. במשפט זה קובנר מביא לידי ביטוי את הדיאלקטיקה [מתח בין קצוות שיוצר משהו חדש] שבין היחיד לרבים. היחיד הוא יחיד. אין הוא אמור לתפוס את עצמו כחלק מרבים ובכך למחוק את אישיותו לטובת הכלל. מצד שני הוא גם שייך לקבוצה. כיחיד משהו חסר במשמעות שלו. כאשר הוא מצטרף לקבוצה, גם היחידות שלו מקבלת נפח של משמעות נוספת. אין הוא אמור למחוק את אישיותו כמו שגם אינו אמור להיות בודד מנותק ומנוכר. </a:t>
            </a:r>
          </a:p>
          <a:p>
            <a:pPr marL="0" indent="0" algn="just">
              <a:buNone/>
            </a:pPr>
            <a:r>
              <a:rPr lang="he-IL" sz="813" u="sng" dirty="0" smtClean="0"/>
              <a:t>ב. בדידות </a:t>
            </a:r>
            <a:r>
              <a:rPr lang="he-IL" sz="813" u="sng" dirty="0"/>
              <a:t>והתבודדות אינן בהכרח שלווה</a:t>
            </a:r>
          </a:p>
          <a:p>
            <a:pPr marL="0" indent="0" algn="just">
              <a:buNone/>
            </a:pPr>
            <a:r>
              <a:rPr lang="he-IL" sz="813" dirty="0"/>
              <a:t>שוב אנו פוגשים את </a:t>
            </a:r>
            <a:r>
              <a:rPr lang="he-IL" sz="813" dirty="0" err="1"/>
              <a:t>לוינס</a:t>
            </a:r>
            <a:r>
              <a:rPr lang="he-IL" sz="813" dirty="0"/>
              <a:t> הפילוסוף של האחריות. במקרה זה הוא מנתח קטע מהתלמוד. זהו קטע מהתלמוד הבבלי [שנחתם בבבל סביב המאה החמישית-שישית], ובקטע זה מצוטט קטע ארץ-ישראלי מוקדם מהמאות השנייה-שלישית. קטע שיש לו מעמד של משנה או קצת פחות. במקביל למשנה יש לנו הרבה מאוד חומרים ארץ ישראלים שלא נכנסו למשנה. כל החומר הזה נקרא 'ברייתות' [חיצוניות] שהם חיצוניות למשנה. </a:t>
            </a:r>
          </a:p>
          <a:p>
            <a:pPr marL="0" indent="0" algn="just">
              <a:buNone/>
            </a:pPr>
            <a:r>
              <a:rPr lang="he-IL" sz="813" dirty="0"/>
              <a:t>בברייתא ישנה הלכה שמדברת על מציאות של מגפת דֵבר. בתקופת המשנה והתלמוד עדיין לא מכירים את החיידקים, ולכן אל לנו לבחון את המשנה בתודעה של המדע העכשווי. ההלכה אומרת שבזמן המגפה אין להיכנס בודד לבית הכנסת. הנימוק הוא שמלאך המוות מאחסן את כליו בבית הכנסת, המקום בו מתכנסים האנשים. הברייתא מסתייגת ואומרת שמדובר בבית כנסת עזוב, שאין שם לימוד של ילדים ותפילה של ציבור. זוהי ההלכה.</a:t>
            </a:r>
          </a:p>
          <a:p>
            <a:pPr marL="0" indent="0" algn="just">
              <a:buNone/>
            </a:pPr>
            <a:r>
              <a:rPr lang="he-IL" sz="813" dirty="0" err="1"/>
              <a:t>לוינס</a:t>
            </a:r>
            <a:r>
              <a:rPr lang="he-IL" sz="813" dirty="0"/>
              <a:t> דורש את ההלכה, מלשון דרשה – פרשנות יחסית פתוחה. הדרשנות היא כלי לגיטימי בתרבות היהודית. רבים ביקרו את הכלי הזה בטענה שהוא אינו מכוון למה שהתכוון הכותב. מסתבר שלאחר סיבוב ארוך של העוסקים בתחום הפרשנות [הרמנויטיקה] היום בחשיבה הפוסט מודרנית מבינים היטב שאין שום סיכוי לעמוד על דעתו של הכותב, וממילא גם אין צורך. הוגים רבים מסכימים שלטקסט יש חיים משל עצמם שמאפשר פרשנות פתוחה כמו הדרשה.</a:t>
            </a:r>
          </a:p>
          <a:p>
            <a:pPr marL="0" indent="0" algn="just">
              <a:buNone/>
            </a:pPr>
            <a:r>
              <a:rPr lang="he-IL" sz="813" dirty="0"/>
              <a:t>כאן היינו ממליצים לעצור אחרי קריאת הברייתא ולהסביר את הכלי הפרשני של הדרשה, ולהזמין את המשתתפים לתת הסבר להלכה שמופיעה בברייתא. </a:t>
            </a:r>
          </a:p>
          <a:p>
            <a:pPr marL="0" indent="0" algn="just">
              <a:buNone/>
            </a:pPr>
            <a:r>
              <a:rPr lang="he-IL" sz="813" dirty="0"/>
              <a:t>לאחר מכן אפשר לקרוא את </a:t>
            </a:r>
            <a:r>
              <a:rPr lang="he-IL" sz="813" dirty="0" err="1"/>
              <a:t>לוינס</a:t>
            </a:r>
            <a:r>
              <a:rPr lang="he-IL" sz="813" dirty="0"/>
              <a:t> ולשמוע את הדרשה שלו. </a:t>
            </a:r>
          </a:p>
          <a:p>
            <a:pPr marL="0" indent="0" algn="just">
              <a:buNone/>
            </a:pPr>
            <a:r>
              <a:rPr lang="he-IL" sz="813" dirty="0" err="1"/>
              <a:t>לוינס</a:t>
            </a:r>
            <a:r>
              <a:rPr lang="he-IL" sz="813" dirty="0"/>
              <a:t> דורש את ההלכה ומסביר כי ההתבודדות היא סוג של נזק חברתי. אנשים שמתבודדים במיוחד אנשי דת, ומתוך כך יוצרים – יצירתם היא אידיאולוגיות סגורות שיש בהם מרירות. כלומר, כשהאדם חושב בלי להיות במגע אם בני אדם אחרים, אם הוא יוצר, יצירתו תהיה מנותקת ומנוכרת. יצירה שיכולה לגרום לניכור רב יותר. האידאולוגיות הם תפיסות עולם שהתהווה ע"י בני אדם בודדים שכתבו ספרים ורעיונות תאורטיים, והפכו לתנועות שנזקם רב על תועלתם, למרות שבבסיס הם אולי התכוונו לטוב.</a:t>
            </a:r>
          </a:p>
          <a:p>
            <a:pPr marL="0" indent="0" algn="just">
              <a:buNone/>
            </a:pPr>
            <a:r>
              <a:rPr lang="he-IL" sz="813" dirty="0"/>
              <a:t>לכן ע"פ דרשתו של </a:t>
            </a:r>
            <a:r>
              <a:rPr lang="he-IL" sz="813" dirty="0" err="1"/>
              <a:t>לוינס</a:t>
            </a:r>
            <a:r>
              <a:rPr lang="he-IL" sz="813" dirty="0"/>
              <a:t>, עצם החיים בתוך קהילה שמתאספת ושיש בה אינטראקציה הדדית, מקום שם לומדים ילדים - וההורים מכירים אחד את השני, וממילא זה חבר של זה וזה מארח את זה וחוזר חלילה - במקום כזה לא תיווצר תורה מנוכרת, אידאולוגיה מרעילה. אנשים שרואים אחד את השני ויש בניהם מערכות יחסים, יצירתם תהיה אוהבת אדם, ומכירה בחולשותיו </a:t>
            </a:r>
            <a:r>
              <a:rPr lang="he-IL" sz="813" dirty="0" err="1"/>
              <a:t>וחוזקותיו</a:t>
            </a:r>
            <a:r>
              <a:rPr lang="he-IL" sz="813" dirty="0"/>
              <a:t>.</a:t>
            </a:r>
          </a:p>
          <a:p>
            <a:pPr marL="0" indent="0" algn="just">
              <a:buNone/>
            </a:pPr>
            <a:r>
              <a:rPr lang="he-IL" sz="813" dirty="0"/>
              <a:t>כך מפרש </a:t>
            </a:r>
            <a:r>
              <a:rPr lang="he-IL" sz="813" dirty="0" err="1"/>
              <a:t>לוינס</a:t>
            </a:r>
            <a:r>
              <a:rPr lang="he-IL" sz="813" dirty="0"/>
              <a:t> את מלאך המוות. מלאך שגורם למוות חברתי, שיוצר מתוך הריק החברתי רעל והרס. המגפה היא רעיונות אידאולוגיים של אוטופיות על עולם טוב יותר. רעיונות שהולכים לכיוון של קדושה שמפוצצת את המציאות. ההוגה הדתי הבודד שמנותק מחייה החברה, שואף לכופף את החיים, את החברה - אל האידאה של העולם המושלם אליו הוא שואף. כך הוא יוצר תנועה של כוח רב שבסוף מביא לדאבוננו למוות של אנשים רבים בשביל מטרות שהיו יכולות להיות נעלות. </a:t>
            </a:r>
          </a:p>
          <a:p>
            <a:pPr marL="0" indent="0" algn="just">
              <a:buNone/>
            </a:pPr>
            <a:r>
              <a:rPr lang="he-IL" sz="813" u="sng" dirty="0" smtClean="0"/>
              <a:t>ג. גידולו </a:t>
            </a:r>
            <a:r>
              <a:rPr lang="he-IL" sz="813" u="sng" dirty="0"/>
              <a:t>של ילד דורש כפר שלם</a:t>
            </a:r>
          </a:p>
          <a:p>
            <a:pPr marL="0" indent="0" algn="just">
              <a:buNone/>
            </a:pPr>
            <a:r>
              <a:rPr lang="he-IL" sz="813" dirty="0"/>
              <a:t>את כפר הנוער ימין אורד ניהל שנים רבות ד"ר חיים פרי. מחנך דגול ורב פעלים שחיי </a:t>
            </a:r>
            <a:r>
              <a:rPr lang="he-IL" sz="813" dirty="0" err="1"/>
              <a:t>איתנו</a:t>
            </a:r>
            <a:r>
              <a:rPr lang="he-IL" sz="813" dirty="0"/>
              <a:t> וזכה לאחרונה בפרס חינוך בן לאומי יוקרתי על חינוך, שנחשב לפרס ברמה של פרס נובל.  לפני יציאתו לגמלאות, ביקש חיים פרי לנסח את משנתה החינוכית של ימין אורד, וכך נכתב הספר 'דרך כפר'.</a:t>
            </a:r>
          </a:p>
          <a:p>
            <a:pPr marL="0" indent="0" algn="just">
              <a:buNone/>
            </a:pPr>
            <a:r>
              <a:rPr lang="he-IL" sz="813" dirty="0"/>
              <a:t>כאן שוב אנו מציעים לקרוא את הקטע ולפתח דיון סביב השאלה המופיעה על הדף: כיצד לדעתכם הכפר האבוד הוא תנאי להתפתחות היחיד? מה הכפר יכול לתת ליחיד, וכיצד הדבר מבטא את ערך הערבות ההדדית?</a:t>
            </a:r>
          </a:p>
          <a:p>
            <a:pPr marL="0" indent="0" algn="just">
              <a:buNone/>
            </a:pPr>
            <a:r>
              <a:rPr lang="he-IL" sz="813" dirty="0"/>
              <a:t>בקטע שלפנינו פרי מסביר את הייסוד של תפיסתו החינוכית. החינוך קורה בתוך מכלול אנושי, בקהילה. החינוך אינו מכאני, הוא יצירה של הוויה חברתית עמוקה. זהו בית הגידול הרצוי והבריא של הילד. הורים, אחים, משפחה מורחבת וקהילה. יותר מאוחר אף חברים ומעגלית נוספים. הטענה שילד שנשללה ממנו האפשרות לחיות בבית גידול מסודר, </a:t>
            </a:r>
            <a:r>
              <a:rPr lang="he-IL" sz="813" dirty="0" err="1"/>
              <a:t>יווצר</a:t>
            </a:r>
            <a:r>
              <a:rPr lang="he-IL" sz="813" dirty="0"/>
              <a:t> אצלו חסך משמעותי. בד"כ הילדים שמגיעים לכפר נוער הם ילדים שמשהו בבית הגידול שלהם השתבש. פרי מבין שאין תחליף לבית, לבית הגידול הטבעי. לכן הוא מנסה ליצור משהו שהוא הכי קרוב לאותו בית גידול טבעי, המשפחה הקהילה – הכפר האבוד. זוהי גישה פורצת דרך ביחס למוסד חינוכי שרגיל לפעול כמין ארגון היררכי מסודר וברור. הרבה פעמים גם מנוכר. </a:t>
            </a:r>
          </a:p>
          <a:p>
            <a:pPr marL="0" indent="0" algn="just">
              <a:buNone/>
            </a:pPr>
            <a:r>
              <a:rPr lang="he-IL" sz="813" dirty="0"/>
              <a:t>הדגש שדרך כפר מנסה לעלות למודעות היא המהות של סביבה תומכת ומקבלת שמהווה בסיס לצמיחה אישיותית של אדם בוגר בטוח ויצרני. </a:t>
            </a:r>
          </a:p>
          <a:p>
            <a:pPr marL="0" indent="0" algn="just">
              <a:buNone/>
            </a:pPr>
            <a:r>
              <a:rPr lang="he-IL" sz="813" dirty="0"/>
              <a:t>שוב אנו רואים כיצד החיים בתוך קהילה הם קריטיים לגדילה של אדם בעל 'קומה שלמה'. </a:t>
            </a:r>
          </a:p>
          <a:p>
            <a:pPr marL="0" indent="0" algn="just">
              <a:buNone/>
            </a:pPr>
            <a:endParaRPr lang="he-IL" sz="813"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3185</TotalTime>
  <Words>1934</Words>
  <Application>Microsoft Office PowerPoint</Application>
  <PresentationFormat>A4 Paper (210x297 mm)</PresentationFormat>
  <Paragraphs>83</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ערבות הדדית - החיים : ניווט בדד או בזוגות, משפחות וקהילות? </vt:lpstr>
      <vt:lpstr>הנחיות למעביר הדף</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65</cp:revision>
  <cp:lastPrinted>2016-01-02T09:56:53Z</cp:lastPrinted>
  <dcterms:created xsi:type="dcterms:W3CDTF">2016-01-01T12:13:36Z</dcterms:created>
  <dcterms:modified xsi:type="dcterms:W3CDTF">2016-01-21T14:33:02Z</dcterms:modified>
</cp:coreProperties>
</file>