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E4D36"/>
    <a:srgbClr val="C9C0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1005" autoAdjust="0"/>
    <p:restoredTop sz="94628" autoAdjust="0"/>
  </p:normalViewPr>
  <p:slideViewPr>
    <p:cSldViewPr snapToGrid="0">
      <p:cViewPr>
        <p:scale>
          <a:sx n="120" d="100"/>
          <a:sy n="120" d="100"/>
        </p:scale>
        <p:origin x="960" y="1584"/>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xmlns=""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xmlns=""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קהילה – כוחות חיים, צמיחה וריפוי</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מדוע לא מעט פעמים קשה לסלוח לקרובים ביותר?</a:t>
            </a: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ואיך אפשר בכל זאת לרפא את המצב?</a:t>
            </a: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כיצד קהילה הופכת למרחב חי ובריא בו יש כוחות פנימיים של צמיחה וריפוי?</a:t>
            </a:r>
          </a:p>
          <a:p>
            <a:pPr>
              <a:spcAft>
                <a:spcPts val="600"/>
              </a:spcAft>
            </a:pPr>
            <a:endParaRPr lang="he-IL" sz="700" dirty="0" smtClean="0">
              <a:solidFill>
                <a:schemeClr val="bg1"/>
              </a:solidFill>
              <a:latin typeface="Levenim MT" panose="02010502060101010101" pitchFamily="2" charset="-79"/>
              <a:cs typeface="Levenim MT" panose="02010502060101010101" pitchFamily="2" charset="-79"/>
            </a:endParaRP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בלימוד זה נעיין בחלקו השני של סיפור יוסף ואחיו.</a:t>
            </a: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שוב נציין כי גדולתו של התנ"ך נעוצה בכך שהוא ספר שמתייחס לחיים כמות שהם, על קשיים וקטנותם. בתנ"ך אין גיבורי על, אלא בני אדם שחותרים לעבוד, לקדם ולקדש את חייהם, לא תמיד באופן מושלם.</a:t>
            </a:r>
          </a:p>
          <a:p>
            <a:pPr>
              <a:spcAft>
                <a:spcPts val="600"/>
              </a:spcAft>
            </a:pPr>
            <a:endParaRPr lang="he-IL" sz="700" dirty="0" smtClean="0">
              <a:solidFill>
                <a:schemeClr val="bg1"/>
              </a:solidFill>
              <a:latin typeface="Levenim MT" panose="02010502060101010101" pitchFamily="2" charset="-79"/>
              <a:cs typeface="Levenim MT" panose="02010502060101010101" pitchFamily="2" charset="-79"/>
            </a:endParaRP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נראה כיצד יוסף מאתגר את אחיו, תוך כדי יחס קשה ומתנכר,</a:t>
            </a: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נפגוש שני סוגים של ערבות הדדית הנובעים מתפיסת עולם שהמוות בבסיסה אל מול תפיסת עולם שמבקשת חיים,</a:t>
            </a:r>
          </a:p>
          <a:p>
            <a:pPr>
              <a:spcAft>
                <a:spcPts val="600"/>
              </a:spcAft>
            </a:pPr>
            <a:r>
              <a:rPr lang="he-IL" sz="700" dirty="0" smtClean="0">
                <a:solidFill>
                  <a:schemeClr val="bg1"/>
                </a:solidFill>
                <a:latin typeface="Levenim MT" panose="02010502060101010101" pitchFamily="2" charset="-79"/>
                <a:cs typeface="Levenim MT" panose="02010502060101010101" pitchFamily="2" charset="-79"/>
              </a:rPr>
              <a:t>ולבסוף נפגוש כיוון שיכול לרפא פצעים קהילתיים כואבים</a:t>
            </a:r>
            <a:endParaRPr lang="he-IL" sz="600" dirty="0" smtClean="0">
              <a:solidFill>
                <a:schemeClr val="bg1"/>
              </a:solidFill>
              <a:latin typeface="Levenim MT" panose="02010502060101010101" pitchFamily="2" charset="-79"/>
              <a:cs typeface="Levenim MT" panose="02010502060101010101" pitchFamily="2" charset="-79"/>
            </a:endParaRPr>
          </a:p>
          <a:p>
            <a:pPr>
              <a:spcAft>
                <a:spcPts val="600"/>
              </a:spcAft>
            </a:pPr>
            <a:endParaRPr lang="he-IL" sz="950" b="1" dirty="0" smtClean="0">
              <a:solidFill>
                <a:schemeClr val="bg1"/>
              </a:solidFill>
              <a:latin typeface="Levenim MT" panose="02010502060101010101" pitchFamily="2" charset="-79"/>
              <a:cs typeface="Levenim MT" panose="02010502060101010101" pitchFamily="2" charset="-79"/>
            </a:endParaRPr>
          </a:p>
          <a:p>
            <a:pPr>
              <a:lnSpc>
                <a:spcPts val="1000"/>
              </a:lnSpc>
            </a:pPr>
            <a:endParaRPr lang="he-IL" sz="700" dirty="0" smtClean="0">
              <a:solidFill>
                <a:schemeClr val="bg1"/>
              </a:solidFill>
              <a:latin typeface="Levenim MT" panose="02010502060101010101" pitchFamily="2" charset="-79"/>
              <a:cs typeface="Levenim MT" panose="02010502060101010101" pitchFamily="2" charset="-79"/>
            </a:endParaRPr>
          </a:p>
          <a:p>
            <a:pPr>
              <a:lnSpc>
                <a:spcPts val="1000"/>
              </a:lnSpc>
            </a:pPr>
            <a:endParaRPr lang="he-IL" sz="700" dirty="0">
              <a:solidFill>
                <a:schemeClr val="bg1"/>
              </a:solidFill>
              <a:latin typeface="Levenim MT" panose="02010502060101010101" pitchFamily="2" charset="-79"/>
              <a:cs typeface="Levenim MT" panose="02010502060101010101" pitchFamily="2" charset="-79"/>
            </a:endParaRPr>
          </a:p>
        </p:txBody>
      </p:sp>
      <p:sp>
        <p:nvSpPr>
          <p:cNvPr id="13" name="מלבן 12"/>
          <p:cNvSpPr/>
          <p:nvPr/>
        </p:nvSpPr>
        <p:spPr>
          <a:xfrm>
            <a:off x="6682740" y="3597095"/>
            <a:ext cx="2796540" cy="236555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א</a:t>
            </a:r>
            <a:r>
              <a:rPr lang="he-IL" sz="700" b="1" dirty="0">
                <a:solidFill>
                  <a:srgbClr val="5E4D36"/>
                </a:solidFill>
                <a:latin typeface="Levenim MT" panose="02010502060101010101" pitchFamily="2" charset="-79"/>
                <a:cs typeface="Levenim MT" panose="02010502060101010101" pitchFamily="2" charset="-79"/>
              </a:rPr>
              <a:t>. </a:t>
            </a:r>
            <a:r>
              <a:rPr lang="he-IL" sz="700" b="1" dirty="0" smtClean="0">
                <a:solidFill>
                  <a:srgbClr val="5E4D36"/>
                </a:solidFill>
                <a:latin typeface="Levenim MT" panose="02010502060101010101" pitchFamily="2" charset="-79"/>
                <a:cs typeface="Levenim MT" panose="02010502060101010101" pitchFamily="2" charset="-79"/>
              </a:rPr>
              <a:t>יוסף מאתגר את אחיו</a:t>
            </a:r>
            <a:endParaRPr lang="he-IL" sz="700" b="1" dirty="0">
              <a:solidFill>
                <a:srgbClr val="5E4D36"/>
              </a:solidFill>
              <a:latin typeface="Levenim MT" panose="02010502060101010101" pitchFamily="2" charset="-79"/>
              <a:cs typeface="Levenim MT" panose="02010502060101010101" pitchFamily="2" charset="-79"/>
            </a:endParaRPr>
          </a:p>
          <a:p>
            <a:pPr>
              <a:lnSpc>
                <a:spcPts val="1000"/>
              </a:lnSpc>
              <a:buFont typeface="Arial"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יוסף מאתגר את אחיו על ידי משימה ברורה – להביא את בנימין. איזה תהליך מנסה יוסף להעביר את אחיו? תנו דוגמה למהלך מקביל שניתן לעשות בקהילה</a:t>
            </a:r>
          </a:p>
          <a:p>
            <a:pPr>
              <a:lnSpc>
                <a:spcPts val="1000"/>
              </a:lnSpc>
              <a:buFont typeface="Arial"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יוסף מתנכר לאחיו מדבר אליהם קשות, האם לדעתכם הפסוקים בבאים בביקורת על הדרך בה יוסף התייחס לאחיו או שהם מצדיקים דרך זו?</a:t>
            </a:r>
          </a:p>
          <a:p>
            <a:pPr>
              <a:lnSpc>
                <a:spcPts val="1000"/>
              </a:lnSpc>
            </a:pPr>
            <a:r>
              <a:rPr lang="he-IL" sz="700" b="1" dirty="0" smtClean="0">
                <a:solidFill>
                  <a:srgbClr val="5E4D36"/>
                </a:solidFill>
                <a:latin typeface="Levenim MT" panose="02010502060101010101" pitchFamily="2" charset="-79"/>
                <a:cs typeface="Levenim MT" panose="02010502060101010101" pitchFamily="2" charset="-79"/>
              </a:rPr>
              <a:t>ב. ערבות של מוות וערבות של חיים</a:t>
            </a:r>
            <a:endParaRPr lang="he-IL" sz="7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מציע ראובן כ"מנוע" של הערבות ההדדית שלו, ומה מציע יהודה? </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מה ניתן ליישם מדרכו של יהודה בערבות אל מול דרכו של ראובן בערבות? קחו דוגמה של מעשה של ערבות הדדית שכרוך גם בסיכון אישי כלשהו</a:t>
            </a: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 יוסף מוחל לאחיו</a:t>
            </a:r>
          </a:p>
          <a:p>
            <a:pPr marL="171450" indent="-171450">
              <a:lnSpc>
                <a:spcPts val="1000"/>
              </a:lnSpc>
              <a:buFont typeface="Arial" panose="020B0604020202020204" pitchFamily="34" charset="0"/>
              <a:buChar char="•"/>
            </a:pPr>
            <a:r>
              <a:rPr lang="he-IL" sz="700" dirty="0" smtClean="0">
                <a:solidFill>
                  <a:srgbClr val="5E4D36"/>
                </a:solidFill>
                <a:latin typeface="Levenim MT" panose="02010502060101010101" pitchFamily="2" charset="-79"/>
                <a:cs typeface="Levenim MT" panose="02010502060101010101" pitchFamily="2" charset="-79"/>
              </a:rPr>
              <a:t>האם ניתן לומר שיוסף מחל לאחיו או שהוא תופס את מה שקרה בדרך אחרת? איך גישה זאת יכולה לרפא מתחים בקהילה?</a:t>
            </a:r>
            <a:endParaRPr lang="he-IL" sz="7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000" b="1" dirty="0">
                <a:solidFill>
                  <a:srgbClr val="5E4D36"/>
                </a:solidFill>
                <a:latin typeface="Levenim MT" pitchFamily="2" charset="-79"/>
                <a:cs typeface="Levenim MT" pitchFamily="2" charset="-79"/>
              </a:rPr>
              <a:t>א. </a:t>
            </a:r>
            <a:r>
              <a:rPr lang="he-IL" sz="1000" b="1" dirty="0" smtClean="0">
                <a:solidFill>
                  <a:srgbClr val="5E4D36"/>
                </a:solidFill>
                <a:latin typeface="Levenim MT" pitchFamily="2" charset="-79"/>
                <a:cs typeface="Levenim MT" pitchFamily="2" charset="-79"/>
              </a:rPr>
              <a:t>יוסף מאתגר את אחיו</a:t>
            </a:r>
            <a:endParaRPr lang="he-IL" sz="1000" b="1" dirty="0">
              <a:solidFill>
                <a:srgbClr val="5E4D36"/>
              </a:solidFill>
              <a:latin typeface="Levenim MT" pitchFamily="2" charset="-79"/>
              <a:cs typeface="Levenim MT" pitchFamily="2" charset="-79"/>
            </a:endParaRPr>
          </a:p>
          <a:p>
            <a:pPr algn="just">
              <a:lnSpc>
                <a:spcPct val="150000"/>
              </a:lnSpc>
            </a:pPr>
            <a:r>
              <a:rPr lang="he-IL" sz="700" dirty="0" smtClean="0">
                <a:solidFill>
                  <a:srgbClr val="5E4D36"/>
                </a:solidFill>
                <a:latin typeface="Levenim MT" pitchFamily="2" charset="-79"/>
                <a:cs typeface="Levenim MT" pitchFamily="2" charset="-79"/>
              </a:rPr>
              <a:t>וַיֵּרְדוּ אֲחֵי-יוֹסֵף עֲשָׂרָה לִשְׁבֹּר בָּר מִמִּצְרָיִם.</a:t>
            </a:r>
            <a:r>
              <a:rPr lang="he-IL" sz="700" dirty="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וְאֶת-בִּנְיָמִין אֲחִי יוֹסֵף לֹא-שָׁלַח יַעֲקֹב אֶת-אֶחָיו  כִּי אָמַר </a:t>
            </a:r>
            <a:r>
              <a:rPr lang="he-IL" sz="700" dirty="0" err="1" smtClean="0">
                <a:solidFill>
                  <a:srgbClr val="5E4D36"/>
                </a:solidFill>
                <a:latin typeface="Levenim MT" pitchFamily="2" charset="-79"/>
                <a:cs typeface="Levenim MT" pitchFamily="2" charset="-79"/>
              </a:rPr>
              <a:t>פֶּן-יִקְרָאֶנּו</a:t>
            </a:r>
            <a:r>
              <a:rPr lang="he-IL" sz="700" dirty="0" smtClean="0">
                <a:solidFill>
                  <a:srgbClr val="5E4D36"/>
                </a:solidFill>
                <a:latin typeface="Levenim MT" pitchFamily="2" charset="-79"/>
                <a:cs typeface="Levenim MT" pitchFamily="2" charset="-79"/>
              </a:rPr>
              <a:t>ּ אָסוֹן. </a:t>
            </a:r>
          </a:p>
          <a:p>
            <a:pPr algn="just">
              <a:lnSpc>
                <a:spcPct val="150000"/>
              </a:lnSpc>
            </a:pPr>
            <a:r>
              <a:rPr lang="he-IL" sz="700" dirty="0" smtClean="0">
                <a:solidFill>
                  <a:srgbClr val="5E4D36"/>
                </a:solidFill>
                <a:latin typeface="Levenim MT" pitchFamily="2" charset="-79"/>
                <a:cs typeface="Levenim MT" pitchFamily="2" charset="-79"/>
              </a:rPr>
              <a:t>וַיַּרְא יוֹסֵף אֶת-אֶחָיו וַיַּכִּרֵם וַיִּתְנַכֵּר אֲלֵיהֶם וַיְדַבֵּר אִתָּם קָשׁוֹת וַיֹּאמֶר </a:t>
            </a:r>
            <a:r>
              <a:rPr lang="he-IL" sz="700" dirty="0" err="1" smtClean="0">
                <a:solidFill>
                  <a:srgbClr val="5E4D36"/>
                </a:solidFill>
                <a:latin typeface="Levenim MT" pitchFamily="2" charset="-79"/>
                <a:cs typeface="Levenim MT" pitchFamily="2" charset="-79"/>
              </a:rPr>
              <a:t>אֲלֵהֶם</a:t>
            </a:r>
            <a:r>
              <a:rPr lang="he-IL" sz="700" dirty="0" smtClean="0">
                <a:solidFill>
                  <a:srgbClr val="5E4D36"/>
                </a:solidFill>
                <a:latin typeface="Levenim MT" pitchFamily="2" charset="-79"/>
                <a:cs typeface="Levenim MT" pitchFamily="2" charset="-79"/>
              </a:rPr>
              <a:t> מֵאַיִן בָּאתֶם וַיֹּאמְרוּ מֵאֶרֶץ כְּנַעַן לִשְׁבָּר-אֹכֶל. </a:t>
            </a:r>
            <a:r>
              <a:rPr lang="he-IL" sz="700" dirty="0" err="1" smtClean="0">
                <a:solidFill>
                  <a:srgbClr val="5E4D36"/>
                </a:solidFill>
                <a:latin typeface="Levenim MT" pitchFamily="2" charset="-79"/>
                <a:cs typeface="Levenim MT" pitchFamily="2" charset="-79"/>
              </a:rPr>
              <a:t>וַיַּכֵּר</a:t>
            </a:r>
            <a:r>
              <a:rPr lang="he-IL" sz="700" dirty="0" smtClean="0">
                <a:solidFill>
                  <a:srgbClr val="5E4D36"/>
                </a:solidFill>
                <a:latin typeface="Levenim MT" pitchFamily="2" charset="-79"/>
                <a:cs typeface="Levenim MT" pitchFamily="2" charset="-79"/>
              </a:rPr>
              <a:t> יוֹסֵף אֶת-אֶחָיו וְהֵם לֹא </a:t>
            </a:r>
            <a:r>
              <a:rPr lang="he-IL" sz="700" dirty="0" err="1" smtClean="0">
                <a:solidFill>
                  <a:srgbClr val="5E4D36"/>
                </a:solidFill>
                <a:latin typeface="Levenim MT" pitchFamily="2" charset="-79"/>
                <a:cs typeface="Levenim MT" pitchFamily="2" charset="-79"/>
              </a:rPr>
              <a:t>הִכִּרֻהו</a:t>
            </a:r>
            <a:r>
              <a:rPr lang="he-IL" sz="700" dirty="0" smtClean="0">
                <a:solidFill>
                  <a:srgbClr val="5E4D36"/>
                </a:solidFill>
                <a:latin typeface="Levenim MT" pitchFamily="2" charset="-79"/>
                <a:cs typeface="Levenim MT" pitchFamily="2" charset="-79"/>
              </a:rPr>
              <a:t>ּ.  </a:t>
            </a:r>
          </a:p>
          <a:p>
            <a:pPr algn="just">
              <a:lnSpc>
                <a:spcPct val="150000"/>
              </a:lnSpc>
            </a:pPr>
            <a:r>
              <a:rPr lang="he-IL" sz="700" dirty="0" err="1" smtClean="0">
                <a:solidFill>
                  <a:srgbClr val="5E4D36"/>
                </a:solidFill>
                <a:latin typeface="Levenim MT" pitchFamily="2" charset="-79"/>
                <a:cs typeface="Levenim MT" pitchFamily="2" charset="-79"/>
              </a:rPr>
              <a:t>וַיִּזְכֹּר</a:t>
            </a:r>
            <a:r>
              <a:rPr lang="he-IL" sz="700" dirty="0" smtClean="0">
                <a:solidFill>
                  <a:srgbClr val="5E4D36"/>
                </a:solidFill>
                <a:latin typeface="Levenim MT" pitchFamily="2" charset="-79"/>
                <a:cs typeface="Levenim MT" pitchFamily="2" charset="-79"/>
              </a:rPr>
              <a:t> יוֹסֵף אֵת הַחֲלֹמוֹת אֲשֶׁר חָלַם לָהֶם וַיֹּאמֶר </a:t>
            </a:r>
            <a:r>
              <a:rPr lang="he-IL" sz="700" dirty="0" err="1" smtClean="0">
                <a:solidFill>
                  <a:srgbClr val="5E4D36"/>
                </a:solidFill>
                <a:latin typeface="Levenim MT" pitchFamily="2" charset="-79"/>
                <a:cs typeface="Levenim MT" pitchFamily="2" charset="-79"/>
              </a:rPr>
              <a:t>אֲלֵהֶם</a:t>
            </a:r>
            <a:r>
              <a:rPr lang="he-IL" sz="700" dirty="0" smtClean="0">
                <a:solidFill>
                  <a:srgbClr val="5E4D36"/>
                </a:solidFill>
                <a:latin typeface="Levenim MT" pitchFamily="2" charset="-79"/>
                <a:cs typeface="Levenim MT" pitchFamily="2" charset="-79"/>
              </a:rPr>
              <a:t> מְרַגְּלִים אַתֶּם לִרְאוֹת אֶת-עֶרְוַת הָאָרֶץ בָּאתֶם. וַיֹּאמְרוּ אֵלָיו לֹא אֲדֹנִי וַעֲבָדֶיךָ בָּאוּ לִשְׁבָּר-אֹכֶל.  </a:t>
            </a:r>
            <a:r>
              <a:rPr lang="he-IL" sz="700" dirty="0" err="1" smtClean="0">
                <a:solidFill>
                  <a:srgbClr val="5E4D36"/>
                </a:solidFill>
                <a:latin typeface="Levenim MT" pitchFamily="2" charset="-79"/>
                <a:cs typeface="Levenim MT" pitchFamily="2" charset="-79"/>
              </a:rPr>
              <a:t>כֻּל</a:t>
            </a:r>
            <a:r>
              <a:rPr lang="he-IL" sz="700" dirty="0" smtClean="0">
                <a:solidFill>
                  <a:srgbClr val="5E4D36"/>
                </a:solidFill>
                <a:latin typeface="Levenim MT" pitchFamily="2" charset="-79"/>
                <a:cs typeface="Levenim MT" pitchFamily="2" charset="-79"/>
              </a:rPr>
              <a:t>ָּנוּ </a:t>
            </a:r>
            <a:r>
              <a:rPr lang="he-IL" sz="700" dirty="0" err="1" smtClean="0">
                <a:solidFill>
                  <a:srgbClr val="5E4D36"/>
                </a:solidFill>
                <a:latin typeface="Levenim MT" pitchFamily="2" charset="-79"/>
                <a:cs typeface="Levenim MT" pitchFamily="2" charset="-79"/>
              </a:rPr>
              <a:t>בְּ</a:t>
            </a:r>
            <a:r>
              <a:rPr lang="he-IL" sz="700" dirty="0" smtClean="0">
                <a:solidFill>
                  <a:srgbClr val="5E4D36"/>
                </a:solidFill>
                <a:latin typeface="Levenim MT" pitchFamily="2" charset="-79"/>
                <a:cs typeface="Levenim MT" pitchFamily="2" charset="-79"/>
              </a:rPr>
              <a:t>נֵי אִישׁ-אֶחָד </a:t>
            </a:r>
            <a:r>
              <a:rPr lang="he-IL" sz="700" dirty="0" err="1" smtClean="0">
                <a:solidFill>
                  <a:srgbClr val="5E4D36"/>
                </a:solidFill>
                <a:latin typeface="Levenim MT" pitchFamily="2" charset="-79"/>
                <a:cs typeface="Levenim MT" pitchFamily="2" charset="-79"/>
              </a:rPr>
              <a:t>נָחְ</a:t>
            </a:r>
            <a:r>
              <a:rPr lang="he-IL" sz="700" dirty="0" smtClean="0">
                <a:solidFill>
                  <a:srgbClr val="5E4D36"/>
                </a:solidFill>
                <a:latin typeface="Levenim MT" pitchFamily="2" charset="-79"/>
                <a:cs typeface="Levenim MT" pitchFamily="2" charset="-79"/>
              </a:rPr>
              <a:t>נוּ כֵּנִ</a:t>
            </a:r>
            <a:r>
              <a:rPr lang="he-IL" sz="700" dirty="0" err="1" smtClean="0">
                <a:solidFill>
                  <a:srgbClr val="5E4D36"/>
                </a:solidFill>
                <a:latin typeface="Levenim MT" pitchFamily="2" charset="-79"/>
                <a:cs typeface="Levenim MT" pitchFamily="2" charset="-79"/>
              </a:rPr>
              <a:t>ים </a:t>
            </a:r>
            <a:r>
              <a:rPr lang="he-IL" sz="700" dirty="0" smtClean="0">
                <a:solidFill>
                  <a:srgbClr val="5E4D36"/>
                </a:solidFill>
                <a:latin typeface="Levenim MT" pitchFamily="2" charset="-79"/>
                <a:cs typeface="Levenim MT" pitchFamily="2" charset="-79"/>
              </a:rPr>
              <a:t>אֲנַחְנוּ לֹא-הָיוּ עֲבָדֶיךָ מְרַגְּלִים.  </a:t>
            </a:r>
            <a:endParaRPr lang="he-IL" sz="700" b="1" dirty="0" smtClean="0">
              <a:solidFill>
                <a:srgbClr val="5E4D36"/>
              </a:solidFill>
              <a:latin typeface="Levenim MT" pitchFamily="2" charset="-79"/>
              <a:cs typeface="Levenim MT" pitchFamily="2" charset="-79"/>
            </a:endParaRPr>
          </a:p>
          <a:p>
            <a:pPr algn="just">
              <a:lnSpc>
                <a:spcPct val="150000"/>
              </a:lnSpc>
            </a:pPr>
            <a:r>
              <a:rPr lang="he-IL" sz="700" dirty="0" smtClean="0">
                <a:solidFill>
                  <a:srgbClr val="5E4D36"/>
                </a:solidFill>
                <a:latin typeface="Levenim MT" pitchFamily="2" charset="-79"/>
                <a:cs typeface="Levenim MT" pitchFamily="2" charset="-79"/>
              </a:rPr>
              <a:t>וַיֹּאמֶר </a:t>
            </a:r>
            <a:r>
              <a:rPr lang="he-IL" sz="700" dirty="0" err="1" smtClean="0">
                <a:solidFill>
                  <a:srgbClr val="5E4D36"/>
                </a:solidFill>
                <a:latin typeface="Levenim MT" pitchFamily="2" charset="-79"/>
                <a:cs typeface="Levenim MT" pitchFamily="2" charset="-79"/>
              </a:rPr>
              <a:t>אֲלֵהֶם</a:t>
            </a:r>
            <a:r>
              <a:rPr lang="he-IL" sz="700" dirty="0" smtClean="0">
                <a:solidFill>
                  <a:srgbClr val="5E4D36"/>
                </a:solidFill>
                <a:latin typeface="Levenim MT" pitchFamily="2" charset="-79"/>
                <a:cs typeface="Levenim MT" pitchFamily="2" charset="-79"/>
              </a:rPr>
              <a:t> יוֹסֵף  הוּא אֲשֶׁר דִּבַּרְתִּי אֲלֵכֶם </a:t>
            </a:r>
            <a:r>
              <a:rPr lang="he-IL" sz="700" dirty="0" err="1" smtClean="0">
                <a:solidFill>
                  <a:srgbClr val="5E4D36"/>
                </a:solidFill>
                <a:latin typeface="Levenim MT" pitchFamily="2" charset="-79"/>
                <a:cs typeface="Levenim MT" pitchFamily="2" charset="-79"/>
              </a:rPr>
              <a:t>לֵאמֹר</a:t>
            </a:r>
            <a:r>
              <a:rPr lang="he-IL" sz="700" dirty="0" smtClean="0">
                <a:solidFill>
                  <a:srgbClr val="5E4D36"/>
                </a:solidFill>
                <a:latin typeface="Levenim MT" pitchFamily="2" charset="-79"/>
                <a:cs typeface="Levenim MT" pitchFamily="2" charset="-79"/>
              </a:rPr>
              <a:t> מְרַגְּלִים אַתֶּם.</a:t>
            </a:r>
            <a:r>
              <a:rPr lang="he-IL" sz="700" dirty="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בְּזֹאת תִּבָּחֵנוּ  חֵי פַרְעֹה אִם-תֵּצְאוּ מִזֶּה כִּי אִם-בְּבוֹא אֲחִיכֶם הַקָּטֹן הֵנָּה.  </a:t>
            </a:r>
            <a:endParaRPr lang="he-IL" sz="700" b="1" dirty="0" smtClean="0">
              <a:solidFill>
                <a:srgbClr val="5E4D36"/>
              </a:solidFill>
              <a:latin typeface="Levenim MT" pitchFamily="2" charset="-79"/>
              <a:cs typeface="Levenim MT" pitchFamily="2" charset="-79"/>
            </a:endParaRPr>
          </a:p>
          <a:p>
            <a:pPr algn="just">
              <a:lnSpc>
                <a:spcPct val="150000"/>
              </a:lnSpc>
            </a:pPr>
            <a:r>
              <a:rPr lang="he-IL" sz="700" dirty="0" smtClean="0">
                <a:solidFill>
                  <a:srgbClr val="5E4D36"/>
                </a:solidFill>
                <a:latin typeface="Levenim MT" pitchFamily="2" charset="-79"/>
                <a:cs typeface="Levenim MT" pitchFamily="2" charset="-79"/>
              </a:rPr>
              <a:t>אִם-כֵּנִים אַתֶּם אֲחִיכֶם אֶחָד יֵאָסֵר בְּבֵית מִשְׁמַרְכֶם וְאַתֶּם לְכוּ הָבִיאוּ שֶׁבֶר רַעֲבוֹן בָּתֵּיכֶם. וְאֶת-אֲחִיכֶם הַקָּטֹן תָּבִיאוּ אֵלַי וְיֵאָמְנוּ דִבְרֵיכֶם וְלֹא תָמוּתוּ וַיַּעֲשׂוּ-כֵן.</a:t>
            </a:r>
            <a:r>
              <a:rPr lang="he-IL" sz="700" dirty="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וַיֹּאמְרוּ אִישׁ אֶל-אָחִיו אֲבָל אֲשֵׁמִים אֲנַחְנוּ עַל-אָחִינוּ אֲשֶׁר רָאִינוּ צָרַת נַפְשׁוֹ בְּהִתְחַנְנוֹ אֵלֵינוּ וְלֹא שָׁמָעְנוּ עַל-כֵּן בָּאָה אֵלֵינוּ הַצָּרָה הַזֹּאת.</a:t>
            </a:r>
            <a:r>
              <a:rPr lang="he-IL" sz="700" dirty="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וַיַּעַן רְאוּבֵן אֹתָם </a:t>
            </a:r>
            <a:r>
              <a:rPr lang="he-IL" sz="700" dirty="0" err="1" smtClean="0">
                <a:solidFill>
                  <a:srgbClr val="5E4D36"/>
                </a:solidFill>
                <a:latin typeface="Levenim MT" pitchFamily="2" charset="-79"/>
                <a:cs typeface="Levenim MT" pitchFamily="2" charset="-79"/>
              </a:rPr>
              <a:t>לֵאמֹר</a:t>
            </a:r>
            <a:r>
              <a:rPr lang="he-IL" sz="700" dirty="0" smtClean="0">
                <a:solidFill>
                  <a:srgbClr val="5E4D36"/>
                </a:solidFill>
                <a:latin typeface="Levenim MT" pitchFamily="2" charset="-79"/>
                <a:cs typeface="Levenim MT" pitchFamily="2" charset="-79"/>
              </a:rPr>
              <a:t> הֲלוֹא אָמַרְתִּי אֲלֵיכֶם </a:t>
            </a:r>
            <a:r>
              <a:rPr lang="he-IL" sz="700" dirty="0" err="1" smtClean="0">
                <a:solidFill>
                  <a:srgbClr val="5E4D36"/>
                </a:solidFill>
                <a:latin typeface="Levenim MT" pitchFamily="2" charset="-79"/>
                <a:cs typeface="Levenim MT" pitchFamily="2" charset="-79"/>
              </a:rPr>
              <a:t>לֵאמֹר</a:t>
            </a:r>
            <a:r>
              <a:rPr lang="he-IL" sz="700" dirty="0" smtClean="0">
                <a:solidFill>
                  <a:srgbClr val="5E4D36"/>
                </a:solidFill>
                <a:latin typeface="Levenim MT" pitchFamily="2" charset="-79"/>
                <a:cs typeface="Levenim MT" pitchFamily="2" charset="-79"/>
              </a:rPr>
              <a:t> אַל-תֶּחֶטְאוּ בַיֶּלֶד וְלֹא שְׁמַעְתֶּם וְגַם-דָּמוֹ הִנֵּה נִדְרָשׁ. וְהֵם לֹא יָדְעוּ כִּי שֹׁמֵעַ יוֹסֵף  כִּי הַמֵּלִיץ בֵּינֹתָם.</a:t>
            </a:r>
          </a:p>
          <a:p>
            <a:pPr algn="l">
              <a:lnSpc>
                <a:spcPct val="150000"/>
              </a:lnSpc>
            </a:pPr>
            <a:r>
              <a:rPr lang="he-IL" sz="600" smtClean="0">
                <a:solidFill>
                  <a:srgbClr val="5E4D36"/>
                </a:solidFill>
                <a:latin typeface="Levenim MT" pitchFamily="2" charset="-79"/>
                <a:cs typeface="Levenim MT" pitchFamily="2" charset="-79"/>
              </a:rPr>
              <a:t>בראשית מ"ב  ג'-כ"ג</a:t>
            </a:r>
            <a:endParaRPr lang="he-IL" sz="600" dirty="0">
              <a:solidFill>
                <a:srgbClr val="5E4D36"/>
              </a:solidFill>
              <a:latin typeface="Levenim MT" pitchFamily="2" charset="-79"/>
              <a:cs typeface="Levenim MT"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itchFamily="2" charset="-79"/>
                <a:cs typeface="Levenim MT" pitchFamily="2" charset="-79"/>
              </a:rPr>
              <a:t>ג. </a:t>
            </a:r>
            <a:r>
              <a:rPr lang="he-IL" sz="950" b="1" dirty="0" smtClean="0">
                <a:solidFill>
                  <a:srgbClr val="5E4D36"/>
                </a:solidFill>
                <a:latin typeface="Levenim MT" pitchFamily="2" charset="-79"/>
                <a:cs typeface="Levenim MT" pitchFamily="2" charset="-79"/>
              </a:rPr>
              <a:t>יוסף מוחל לאחיו</a:t>
            </a:r>
            <a:endParaRPr lang="he-IL" sz="850" b="1" dirty="0" smtClean="0">
              <a:solidFill>
                <a:srgbClr val="5E4D36"/>
              </a:solidFill>
              <a:latin typeface="Levenim MT" pitchFamily="2" charset="-79"/>
              <a:cs typeface="Levenim MT" pitchFamily="2" charset="-79"/>
            </a:endParaRPr>
          </a:p>
          <a:p>
            <a:pPr algn="just">
              <a:lnSpc>
                <a:spcPct val="150000"/>
              </a:lnSpc>
            </a:pPr>
            <a:r>
              <a:rPr lang="he-IL" sz="750" dirty="0">
                <a:solidFill>
                  <a:srgbClr val="5E4D36"/>
                </a:solidFill>
                <a:latin typeface="Levenim MT" pitchFamily="2" charset="-79"/>
                <a:cs typeface="Levenim MT" pitchFamily="2" charset="-79"/>
              </a:rPr>
              <a:t>וַיָּשָׁב יוֹסֵף מִצְרַיְמָה הוּא וְאֶחָיו וְכָל הָעֹלִים אִתּוֹ לִקְבֹּר אֶת אָבִיו אַחֲרֵי קָבְרוֹ אֶת אָבִיו:  וַיִּרְאוּ אֲחֵי יוֹסֵף כִּי מֵת אֲבִיהֶם וַיֹּאמְרוּ לוּ </a:t>
            </a:r>
            <a:r>
              <a:rPr lang="he-IL" sz="750" dirty="0" err="1">
                <a:solidFill>
                  <a:srgbClr val="5E4D36"/>
                </a:solidFill>
                <a:latin typeface="Levenim MT" pitchFamily="2" charset="-79"/>
                <a:cs typeface="Levenim MT" pitchFamily="2" charset="-79"/>
              </a:rPr>
              <a:t>יִשְׂטְמֵנו</a:t>
            </a:r>
            <a:r>
              <a:rPr lang="he-IL" sz="750" dirty="0">
                <a:solidFill>
                  <a:srgbClr val="5E4D36"/>
                </a:solidFill>
                <a:latin typeface="Levenim MT" pitchFamily="2" charset="-79"/>
                <a:cs typeface="Levenim MT" pitchFamily="2" charset="-79"/>
              </a:rPr>
              <a:t>ּ יוֹסֵף וְהָשֵׁב יָשִׁיב לָנוּ אֵת כָּל הָרָעָה אֲשֶׁר גָּמַלְנוּ אֹתוֹ:  וַיְצַוּוּ אֶל יוֹסֵף </a:t>
            </a:r>
            <a:r>
              <a:rPr lang="he-IL" sz="750" dirty="0" err="1">
                <a:solidFill>
                  <a:srgbClr val="5E4D36"/>
                </a:solidFill>
                <a:latin typeface="Levenim MT" pitchFamily="2" charset="-79"/>
                <a:cs typeface="Levenim MT" pitchFamily="2" charset="-79"/>
              </a:rPr>
              <a:t>לֵאמֹר</a:t>
            </a:r>
            <a:r>
              <a:rPr lang="he-IL" sz="750" dirty="0">
                <a:solidFill>
                  <a:srgbClr val="5E4D36"/>
                </a:solidFill>
                <a:latin typeface="Levenim MT" pitchFamily="2" charset="-79"/>
                <a:cs typeface="Levenim MT" pitchFamily="2" charset="-79"/>
              </a:rPr>
              <a:t> אָבִיךָ </a:t>
            </a:r>
            <a:r>
              <a:rPr lang="he-IL" sz="750" dirty="0" err="1">
                <a:solidFill>
                  <a:srgbClr val="5E4D36"/>
                </a:solidFill>
                <a:latin typeface="Levenim MT" pitchFamily="2" charset="-79"/>
                <a:cs typeface="Levenim MT" pitchFamily="2" charset="-79"/>
              </a:rPr>
              <a:t>צִוָּה</a:t>
            </a:r>
            <a:r>
              <a:rPr lang="he-IL" sz="750" dirty="0">
                <a:solidFill>
                  <a:srgbClr val="5E4D36"/>
                </a:solidFill>
                <a:latin typeface="Levenim MT" pitchFamily="2" charset="-79"/>
                <a:cs typeface="Levenim MT" pitchFamily="2" charset="-79"/>
              </a:rPr>
              <a:t> לִפְנֵי מוֹתוֹ </a:t>
            </a:r>
            <a:r>
              <a:rPr lang="he-IL" sz="750" dirty="0" err="1">
                <a:solidFill>
                  <a:srgbClr val="5E4D36"/>
                </a:solidFill>
                <a:latin typeface="Levenim MT" pitchFamily="2" charset="-79"/>
                <a:cs typeface="Levenim MT" pitchFamily="2" charset="-79"/>
              </a:rPr>
              <a:t>לֵאמֹר</a:t>
            </a:r>
            <a:r>
              <a:rPr lang="he-IL" sz="750" dirty="0">
                <a:solidFill>
                  <a:srgbClr val="5E4D36"/>
                </a:solidFill>
                <a:latin typeface="Levenim MT" pitchFamily="2" charset="-79"/>
                <a:cs typeface="Levenim MT" pitchFamily="2" charset="-79"/>
              </a:rPr>
              <a:t>:  כֹּה תֹאמְרוּ לְיוֹסֵף אָנָּא שָׂא נָא פֶּשַׁע אַחֶיךָ וְחַטָּאתָם כִּי רָעָה </a:t>
            </a:r>
            <a:r>
              <a:rPr lang="he-IL" sz="750" dirty="0" err="1">
                <a:solidFill>
                  <a:srgbClr val="5E4D36"/>
                </a:solidFill>
                <a:latin typeface="Levenim MT" pitchFamily="2" charset="-79"/>
                <a:cs typeface="Levenim MT" pitchFamily="2" charset="-79"/>
              </a:rPr>
              <a:t>גְמָלוּך</a:t>
            </a:r>
            <a:r>
              <a:rPr lang="he-IL" sz="750" dirty="0">
                <a:solidFill>
                  <a:srgbClr val="5E4D36"/>
                </a:solidFill>
                <a:latin typeface="Levenim MT" pitchFamily="2" charset="-79"/>
                <a:cs typeface="Levenim MT" pitchFamily="2" charset="-79"/>
              </a:rPr>
              <a:t>ָ וְעַתָּה שָׂא נָא לְפֶשַׁע עַבְדֵי </a:t>
            </a:r>
            <a:r>
              <a:rPr lang="he-IL" sz="750" dirty="0" err="1">
                <a:solidFill>
                  <a:srgbClr val="5E4D36"/>
                </a:solidFill>
                <a:latin typeface="Levenim MT" pitchFamily="2" charset="-79"/>
                <a:cs typeface="Levenim MT" pitchFamily="2" charset="-79"/>
              </a:rPr>
              <a:t>אֱלֹהֵי</a:t>
            </a:r>
            <a:r>
              <a:rPr lang="he-IL" sz="750" dirty="0">
                <a:solidFill>
                  <a:srgbClr val="5E4D36"/>
                </a:solidFill>
                <a:latin typeface="Levenim MT" pitchFamily="2" charset="-79"/>
                <a:cs typeface="Levenim MT" pitchFamily="2" charset="-79"/>
              </a:rPr>
              <a:t> אָבִיךָ </a:t>
            </a:r>
            <a:r>
              <a:rPr lang="he-IL" sz="750" dirty="0" err="1">
                <a:solidFill>
                  <a:srgbClr val="5E4D36"/>
                </a:solidFill>
                <a:latin typeface="Levenim MT" pitchFamily="2" charset="-79"/>
                <a:cs typeface="Levenim MT" pitchFamily="2" charset="-79"/>
              </a:rPr>
              <a:t>וַיֵּבְך</a:t>
            </a:r>
            <a:r>
              <a:rPr lang="he-IL" sz="750" dirty="0">
                <a:solidFill>
                  <a:srgbClr val="5E4D36"/>
                </a:solidFill>
                <a:latin typeface="Levenim MT" pitchFamily="2" charset="-79"/>
                <a:cs typeface="Levenim MT" pitchFamily="2" charset="-79"/>
              </a:rPr>
              <a:t>ְּ יוֹסֵף בְּדַבְּרָם אֵלָיו:  וַיֵּלְכוּ גַּם אֶחָיו וַיִּפְּלוּ לְפָנָיו וַיֹּאמְרוּ הִנֶּנּוּ לְךָ לַעֲבָדִים:  וַיֹּאמֶר </a:t>
            </a:r>
            <a:r>
              <a:rPr lang="he-IL" sz="750" dirty="0" err="1">
                <a:solidFill>
                  <a:srgbClr val="5E4D36"/>
                </a:solidFill>
                <a:latin typeface="Levenim MT" pitchFamily="2" charset="-79"/>
                <a:cs typeface="Levenim MT" pitchFamily="2" charset="-79"/>
              </a:rPr>
              <a:t>אֲלֵהֶם</a:t>
            </a:r>
            <a:r>
              <a:rPr lang="he-IL" sz="750" dirty="0">
                <a:solidFill>
                  <a:srgbClr val="5E4D36"/>
                </a:solidFill>
                <a:latin typeface="Levenim MT" pitchFamily="2" charset="-79"/>
                <a:cs typeface="Levenim MT" pitchFamily="2" charset="-79"/>
              </a:rPr>
              <a:t> יוֹסֵף אַל תִּירָאוּ כִּי הֲתַחַת </a:t>
            </a:r>
            <a:r>
              <a:rPr lang="he-IL" sz="750" dirty="0" err="1">
                <a:solidFill>
                  <a:srgbClr val="5E4D36"/>
                </a:solidFill>
                <a:latin typeface="Levenim MT" pitchFamily="2" charset="-79"/>
                <a:cs typeface="Levenim MT" pitchFamily="2" charset="-79"/>
              </a:rPr>
              <a:t>אֱלֹהִים</a:t>
            </a:r>
            <a:r>
              <a:rPr lang="he-IL" sz="750" dirty="0">
                <a:solidFill>
                  <a:srgbClr val="5E4D36"/>
                </a:solidFill>
                <a:latin typeface="Levenim MT" pitchFamily="2" charset="-79"/>
                <a:cs typeface="Levenim MT" pitchFamily="2" charset="-79"/>
              </a:rPr>
              <a:t> אָנִי:  וְאַתֶּם חֲשַׁבְתֶּם עָלַי רָעָה </a:t>
            </a:r>
            <a:r>
              <a:rPr lang="he-IL" sz="750" dirty="0" err="1">
                <a:solidFill>
                  <a:srgbClr val="5E4D36"/>
                </a:solidFill>
                <a:latin typeface="Levenim MT" pitchFamily="2" charset="-79"/>
                <a:cs typeface="Levenim MT" pitchFamily="2" charset="-79"/>
              </a:rPr>
              <a:t>אֱלֹהִים</a:t>
            </a:r>
            <a:r>
              <a:rPr lang="he-IL" sz="750" dirty="0">
                <a:solidFill>
                  <a:srgbClr val="5E4D36"/>
                </a:solidFill>
                <a:latin typeface="Levenim MT" pitchFamily="2" charset="-79"/>
                <a:cs typeface="Levenim MT" pitchFamily="2" charset="-79"/>
              </a:rPr>
              <a:t> חֲשָׁבָהּ </a:t>
            </a:r>
            <a:r>
              <a:rPr lang="he-IL" sz="750" dirty="0" err="1">
                <a:solidFill>
                  <a:srgbClr val="5E4D36"/>
                </a:solidFill>
                <a:latin typeface="Levenim MT" pitchFamily="2" charset="-79"/>
                <a:cs typeface="Levenim MT" pitchFamily="2" charset="-79"/>
              </a:rPr>
              <a:t>לְטֹבָה</a:t>
            </a:r>
            <a:r>
              <a:rPr lang="he-IL" sz="750" dirty="0">
                <a:solidFill>
                  <a:srgbClr val="5E4D36"/>
                </a:solidFill>
                <a:latin typeface="Levenim MT" pitchFamily="2" charset="-79"/>
                <a:cs typeface="Levenim MT" pitchFamily="2" charset="-79"/>
              </a:rPr>
              <a:t> לְמַעַן עֲשֹׂה כַּיּוֹם הַזֶּה </a:t>
            </a:r>
            <a:r>
              <a:rPr lang="he-IL" sz="750" dirty="0" err="1">
                <a:solidFill>
                  <a:srgbClr val="5E4D36"/>
                </a:solidFill>
                <a:latin typeface="Levenim MT" pitchFamily="2" charset="-79"/>
                <a:cs typeface="Levenim MT" pitchFamily="2" charset="-79"/>
              </a:rPr>
              <a:t>לְהַחֲיֹת</a:t>
            </a:r>
            <a:r>
              <a:rPr lang="he-IL" sz="750" dirty="0">
                <a:solidFill>
                  <a:srgbClr val="5E4D36"/>
                </a:solidFill>
                <a:latin typeface="Levenim MT" pitchFamily="2" charset="-79"/>
                <a:cs typeface="Levenim MT" pitchFamily="2" charset="-79"/>
              </a:rPr>
              <a:t> עַם רָב:  וְעַתָּה אַל תִּירָאוּ אָנֹכִי אֲכַלְכֵּל אֶתְכֶם וְאֶת </a:t>
            </a:r>
            <a:r>
              <a:rPr lang="he-IL" sz="750" dirty="0" err="1">
                <a:solidFill>
                  <a:srgbClr val="5E4D36"/>
                </a:solidFill>
                <a:latin typeface="Levenim MT" pitchFamily="2" charset="-79"/>
                <a:cs typeface="Levenim MT" pitchFamily="2" charset="-79"/>
              </a:rPr>
              <a:t>טַפְּכֶם</a:t>
            </a:r>
            <a:r>
              <a:rPr lang="he-IL" sz="750" dirty="0">
                <a:solidFill>
                  <a:srgbClr val="5E4D36"/>
                </a:solidFill>
                <a:latin typeface="Levenim MT" pitchFamily="2" charset="-79"/>
                <a:cs typeface="Levenim MT" pitchFamily="2" charset="-79"/>
              </a:rPr>
              <a:t> וַיְנַחֵם אוֹתָם וַיְדַבֵּר עַל לִבָּם:  וַיֵּשֶׁב יוֹסֵף בְּמִצְרַיִם הוּא וּבֵית אָבִיו וַיְחִי יוֹסֵף מֵאָה וָעֶשֶׂר שָׁנִים:  וַיַּרְא יוֹסֵף לְאֶפְרַיִם בְּנֵי שִׁלֵּשִׁים גַּם בְּנֵי מָכִיר בֶּן מְנַשֶּׁה יֻלְּדוּ עַל בִּרְכֵּי יוֹסֵף:  וַיֹּאמֶר יוֹסֵף אֶל אֶחָיו אָנֹכִי מֵת </a:t>
            </a:r>
            <a:r>
              <a:rPr lang="he-IL" sz="750" dirty="0" err="1">
                <a:solidFill>
                  <a:srgbClr val="5E4D36"/>
                </a:solidFill>
                <a:latin typeface="Levenim MT" pitchFamily="2" charset="-79"/>
                <a:cs typeface="Levenim MT" pitchFamily="2" charset="-79"/>
              </a:rPr>
              <a:t>וֵאלֹהִים</a:t>
            </a:r>
            <a:r>
              <a:rPr lang="he-IL" sz="750" dirty="0">
                <a:solidFill>
                  <a:srgbClr val="5E4D36"/>
                </a:solidFill>
                <a:latin typeface="Levenim MT" pitchFamily="2" charset="-79"/>
                <a:cs typeface="Levenim MT" pitchFamily="2" charset="-79"/>
              </a:rPr>
              <a:t> פָּקֹד יִפְקֹד אֶתְכֶם וְהֶעֱלָה אֶתְכֶם מִן הָאָרֶץ הַזֹּאת אֶל הָאָרֶץ אֲשֶׁר נִשְׁבַּע לְאַבְרָהָם לְיִצְחָק וּלְיַעֲקֹב:  וַיַּשְׁבַּע יוֹסֵף אֶת בְּנֵי יִשְׂרָאֵל </a:t>
            </a:r>
            <a:r>
              <a:rPr lang="he-IL" sz="750" dirty="0" err="1">
                <a:solidFill>
                  <a:srgbClr val="5E4D36"/>
                </a:solidFill>
                <a:latin typeface="Levenim MT" pitchFamily="2" charset="-79"/>
                <a:cs typeface="Levenim MT" pitchFamily="2" charset="-79"/>
              </a:rPr>
              <a:t>לֵאמֹר</a:t>
            </a:r>
            <a:r>
              <a:rPr lang="he-IL" sz="750" dirty="0">
                <a:solidFill>
                  <a:srgbClr val="5E4D36"/>
                </a:solidFill>
                <a:latin typeface="Levenim MT" pitchFamily="2" charset="-79"/>
                <a:cs typeface="Levenim MT" pitchFamily="2" charset="-79"/>
              </a:rPr>
              <a:t> פָּקֹד יִפְקֹד </a:t>
            </a:r>
            <a:r>
              <a:rPr lang="he-IL" sz="750" dirty="0" err="1">
                <a:solidFill>
                  <a:srgbClr val="5E4D36"/>
                </a:solidFill>
                <a:latin typeface="Levenim MT" pitchFamily="2" charset="-79"/>
                <a:cs typeface="Levenim MT" pitchFamily="2" charset="-79"/>
              </a:rPr>
              <a:t>אֱלֹהִים</a:t>
            </a:r>
            <a:r>
              <a:rPr lang="he-IL" sz="750" dirty="0">
                <a:solidFill>
                  <a:srgbClr val="5E4D36"/>
                </a:solidFill>
                <a:latin typeface="Levenim MT" pitchFamily="2" charset="-79"/>
                <a:cs typeface="Levenim MT" pitchFamily="2" charset="-79"/>
              </a:rPr>
              <a:t> אֶתְכֶם </a:t>
            </a:r>
            <a:r>
              <a:rPr lang="he-IL" sz="750" dirty="0" err="1">
                <a:solidFill>
                  <a:srgbClr val="5E4D36"/>
                </a:solidFill>
                <a:latin typeface="Levenim MT" pitchFamily="2" charset="-79"/>
                <a:cs typeface="Levenim MT" pitchFamily="2" charset="-79"/>
              </a:rPr>
              <a:t>וְהַעֲלִתֶם</a:t>
            </a:r>
            <a:r>
              <a:rPr lang="he-IL" sz="750" dirty="0">
                <a:solidFill>
                  <a:srgbClr val="5E4D36"/>
                </a:solidFill>
                <a:latin typeface="Levenim MT" pitchFamily="2" charset="-79"/>
                <a:cs typeface="Levenim MT" pitchFamily="2" charset="-79"/>
              </a:rPr>
              <a:t> אֶת עַצְמֹתַי מִזֶּה: </a:t>
            </a:r>
          </a:p>
          <a:p>
            <a:pPr lvl="0" algn="l">
              <a:lnSpc>
                <a:spcPct val="150000"/>
              </a:lnSpc>
            </a:pPr>
            <a:r>
              <a:rPr lang="he-IL" sz="600" dirty="0">
                <a:solidFill>
                  <a:srgbClr val="5E4D36"/>
                </a:solidFill>
                <a:latin typeface="Levenim MT" pitchFamily="2" charset="-79"/>
                <a:cs typeface="Levenim MT" pitchFamily="2" charset="-79"/>
              </a:rPr>
              <a:t>בראשית </a:t>
            </a:r>
            <a:r>
              <a:rPr lang="he-IL" sz="600" dirty="0" smtClean="0">
                <a:solidFill>
                  <a:srgbClr val="5E4D36"/>
                </a:solidFill>
                <a:latin typeface="Levenim MT" pitchFamily="2" charset="-79"/>
                <a:cs typeface="Levenim MT" pitchFamily="2" charset="-79"/>
              </a:rPr>
              <a:t>נ' י"ד –כ"ה</a:t>
            </a:r>
            <a:endParaRPr lang="he-IL" sz="600" dirty="0">
              <a:solidFill>
                <a:srgbClr val="5E4D36"/>
              </a:solidFill>
              <a:latin typeface="Levenim MT" pitchFamily="2" charset="-79"/>
              <a:cs typeface="Levenim MT" pitchFamily="2" charset="-79"/>
            </a:endParaRPr>
          </a:p>
        </p:txBody>
      </p:sp>
      <p:pic>
        <p:nvPicPr>
          <p:cNvPr id="3" name="מציין מיקום של תמונה 2"/>
          <p:cNvPicPr>
            <a:picLocks noGrp="1" noChangeAspect="1"/>
          </p:cNvPicPr>
          <p:nvPr>
            <p:ph type="pic" sz="quarter" idx="15"/>
          </p:nvPr>
        </p:nvPicPr>
        <p:blipFill>
          <a:blip r:embed="rId2" cstate="print">
            <a:extLst>
              <a:ext uri="{28A0092B-C50C-407E-A947-70E740481C1C}">
                <a14:useLocalDpi xmlns:a14="http://schemas.microsoft.com/office/drawing/2010/main" xmlns="" val="0"/>
              </a:ext>
            </a:extLst>
          </a:blip>
          <a:srcRect t="2896" b="2896"/>
          <a:stretch>
            <a:fillRect/>
          </a:stretch>
        </p:blipFill>
        <p:spPr>
          <a:xfrm>
            <a:off x="1435100" y="5105400"/>
            <a:ext cx="2287588" cy="1611313"/>
          </a:xfrm>
        </p:spPr>
      </p:pic>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ערבות של מוות וערבות של חיים </a:t>
            </a:r>
            <a:endParaRPr lang="he-IL" sz="95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ו...וַיָּבֹאו</a:t>
            </a:r>
            <a:r>
              <a:rPr lang="he-IL" sz="700" dirty="0" err="1" smtClean="0">
                <a:solidFill>
                  <a:srgbClr val="5E4D36"/>
                </a:solidFill>
                <a:latin typeface="Levenim MT" panose="02010502060101010101" pitchFamily="2" charset="-79"/>
                <a:cs typeface="Levenim MT" panose="02010502060101010101" pitchFamily="2" charset="-79"/>
              </a:rPr>
              <a:t>ּ </a:t>
            </a:r>
            <a:r>
              <a:rPr lang="he-IL" sz="700" dirty="0" smtClean="0">
                <a:solidFill>
                  <a:srgbClr val="5E4D36"/>
                </a:solidFill>
                <a:latin typeface="Levenim MT" panose="02010502060101010101" pitchFamily="2" charset="-79"/>
                <a:cs typeface="Levenim MT" panose="02010502060101010101" pitchFamily="2" charset="-79"/>
              </a:rPr>
              <a:t>אֶל-יַעֲקֹב אֲבִיה</a:t>
            </a:r>
            <a:r>
              <a:rPr lang="he-IL" sz="700" dirty="0" err="1" smtClean="0">
                <a:solidFill>
                  <a:srgbClr val="5E4D36"/>
                </a:solidFill>
                <a:latin typeface="Levenim MT" panose="02010502060101010101" pitchFamily="2" charset="-79"/>
                <a:cs typeface="Levenim MT" panose="02010502060101010101" pitchFamily="2" charset="-79"/>
              </a:rPr>
              <a:t>ֶם </a:t>
            </a:r>
            <a:r>
              <a:rPr lang="he-IL" sz="700" dirty="0" smtClean="0">
                <a:solidFill>
                  <a:srgbClr val="5E4D36"/>
                </a:solidFill>
                <a:latin typeface="Levenim MT" panose="02010502060101010101" pitchFamily="2" charset="-79"/>
                <a:cs typeface="Levenim MT" panose="02010502060101010101" pitchFamily="2" charset="-79"/>
              </a:rPr>
              <a:t>אַרְצָה כְּנָ</a:t>
            </a:r>
            <a:r>
              <a:rPr lang="he-IL" sz="700" dirty="0" err="1" smtClean="0">
                <a:solidFill>
                  <a:srgbClr val="5E4D36"/>
                </a:solidFill>
                <a:latin typeface="Levenim MT" panose="02010502060101010101" pitchFamily="2" charset="-79"/>
                <a:cs typeface="Levenim MT" panose="02010502060101010101" pitchFamily="2" charset="-79"/>
              </a:rPr>
              <a:t>עַן </a:t>
            </a:r>
            <a:r>
              <a:rPr lang="he-IL" sz="700" dirty="0" smtClean="0">
                <a:solidFill>
                  <a:srgbClr val="5E4D36"/>
                </a:solidFill>
                <a:latin typeface="Levenim MT" panose="02010502060101010101" pitchFamily="2" charset="-79"/>
                <a:cs typeface="Levenim MT" panose="02010502060101010101" pitchFamily="2" charset="-79"/>
              </a:rPr>
              <a:t>וַיַּגִּידוּ לוֹ אֵת כָּל-הַקֹּרֹת אֹתָם </a:t>
            </a:r>
            <a:r>
              <a:rPr lang="he-IL" sz="700" dirty="0" err="1" smtClean="0">
                <a:solidFill>
                  <a:srgbClr val="5E4D36"/>
                </a:solidFill>
                <a:latin typeface="Levenim MT" panose="02010502060101010101" pitchFamily="2" charset="-79"/>
                <a:cs typeface="Levenim MT" panose="02010502060101010101" pitchFamily="2" charset="-79"/>
              </a:rPr>
              <a:t>לֵאמ</a:t>
            </a:r>
            <a:r>
              <a:rPr lang="he-IL" sz="700" dirty="0" smtClean="0">
                <a:solidFill>
                  <a:srgbClr val="5E4D36"/>
                </a:solidFill>
                <a:latin typeface="Levenim MT" panose="02010502060101010101" pitchFamily="2" charset="-79"/>
                <a:cs typeface="Levenim MT" panose="02010502060101010101" pitchFamily="2" charset="-79"/>
              </a:rPr>
              <a:t>ֹר.  </a:t>
            </a:r>
            <a:endParaRPr lang="he-IL" sz="700" b="1" dirty="0" smtClean="0">
              <a:solidFill>
                <a:srgbClr val="5E4D36"/>
              </a:solidFill>
              <a:latin typeface="Levenim MT" pitchFamily="2" charset="-79"/>
              <a:cs typeface="Levenim MT" pitchFamily="2" charset="-79"/>
            </a:endParaRPr>
          </a:p>
          <a:p>
            <a:pPr algn="just">
              <a:lnSpc>
                <a:spcPct val="150000"/>
              </a:lnSpc>
            </a:pPr>
            <a:r>
              <a:rPr lang="he-IL" sz="700" dirty="0" smtClean="0">
                <a:solidFill>
                  <a:srgbClr val="5E4D36"/>
                </a:solidFill>
                <a:latin typeface="Levenim MT" pitchFamily="2" charset="-79"/>
                <a:cs typeface="Levenim MT" pitchFamily="2" charset="-79"/>
              </a:rPr>
              <a:t> וַיֹּא</a:t>
            </a:r>
            <a:r>
              <a:rPr lang="he-IL" sz="700" dirty="0" err="1" smtClean="0">
                <a:solidFill>
                  <a:srgbClr val="5E4D36"/>
                </a:solidFill>
                <a:latin typeface="Levenim MT" pitchFamily="2" charset="-79"/>
                <a:cs typeface="Levenim MT" pitchFamily="2" charset="-79"/>
              </a:rPr>
              <a:t>מֶר אֲלֵ</a:t>
            </a:r>
            <a:r>
              <a:rPr lang="he-IL" sz="700" dirty="0" smtClean="0">
                <a:solidFill>
                  <a:srgbClr val="5E4D36"/>
                </a:solidFill>
                <a:latin typeface="Levenim MT" pitchFamily="2" charset="-79"/>
                <a:cs typeface="Levenim MT" pitchFamily="2" charset="-79"/>
              </a:rPr>
              <a:t>הֶם יַעֲקֹב אֲבִיהֶם </a:t>
            </a:r>
            <a:r>
              <a:rPr lang="he-IL" sz="700" dirty="0" err="1" smtClean="0">
                <a:solidFill>
                  <a:srgbClr val="5E4D36"/>
                </a:solidFill>
                <a:latin typeface="Levenim MT" pitchFamily="2" charset="-79"/>
                <a:cs typeface="Levenim MT" pitchFamily="2" charset="-79"/>
              </a:rPr>
              <a:t>אֹת</a:t>
            </a:r>
            <a:r>
              <a:rPr lang="he-IL" sz="700" dirty="0" smtClean="0">
                <a:solidFill>
                  <a:srgbClr val="5E4D36"/>
                </a:solidFill>
                <a:latin typeface="Levenim MT" pitchFamily="2" charset="-79"/>
                <a:cs typeface="Levenim MT" pitchFamily="2" charset="-79"/>
              </a:rPr>
              <a:t>ִי שִׁכַּלְתֶּם  יוֹסֵף אֵינֶנּוּ וְשִׁמְעוֹן </a:t>
            </a:r>
            <a:r>
              <a:rPr lang="he-IL" sz="700" dirty="0" err="1" smtClean="0">
                <a:solidFill>
                  <a:srgbClr val="5E4D36"/>
                </a:solidFill>
                <a:latin typeface="Levenim MT" pitchFamily="2" charset="-79"/>
                <a:cs typeface="Levenim MT" pitchFamily="2" charset="-79"/>
              </a:rPr>
              <a:t>אֵינֶ</a:t>
            </a:r>
            <a:r>
              <a:rPr lang="he-IL" sz="700" dirty="0" smtClean="0">
                <a:solidFill>
                  <a:srgbClr val="5E4D36"/>
                </a:solidFill>
                <a:latin typeface="Levenim MT" pitchFamily="2" charset="-79"/>
                <a:cs typeface="Levenim MT" pitchFamily="2" charset="-79"/>
              </a:rPr>
              <a:t>נּו</a:t>
            </a:r>
            <a:r>
              <a:rPr lang="he-IL" sz="700" dirty="0" err="1" smtClean="0">
                <a:solidFill>
                  <a:srgbClr val="5E4D36"/>
                </a:solidFill>
                <a:latin typeface="Levenim MT" pitchFamily="2" charset="-79"/>
                <a:cs typeface="Levenim MT" pitchFamily="2" charset="-79"/>
              </a:rPr>
              <a:t>ּ </a:t>
            </a:r>
            <a:r>
              <a:rPr lang="he-IL" sz="700" dirty="0" smtClean="0">
                <a:solidFill>
                  <a:srgbClr val="5E4D36"/>
                </a:solidFill>
                <a:latin typeface="Levenim MT" pitchFamily="2" charset="-79"/>
                <a:cs typeface="Levenim MT" pitchFamily="2" charset="-79"/>
              </a:rPr>
              <a:t>וְאֶ</a:t>
            </a:r>
            <a:r>
              <a:rPr lang="he-IL" sz="700" dirty="0" err="1" smtClean="0">
                <a:solidFill>
                  <a:srgbClr val="5E4D36"/>
                </a:solidFill>
                <a:latin typeface="Levenim MT" pitchFamily="2" charset="-79"/>
                <a:cs typeface="Levenim MT" pitchFamily="2" charset="-79"/>
              </a:rPr>
              <a:t>ת-בִּנְיָ</a:t>
            </a:r>
            <a:r>
              <a:rPr lang="he-IL" sz="700" dirty="0" smtClean="0">
                <a:solidFill>
                  <a:srgbClr val="5E4D36"/>
                </a:solidFill>
                <a:latin typeface="Levenim MT" pitchFamily="2" charset="-79"/>
                <a:cs typeface="Levenim MT" pitchFamily="2" charset="-79"/>
              </a:rPr>
              <a:t>מִן </a:t>
            </a:r>
            <a:r>
              <a:rPr lang="he-IL" sz="700" dirty="0" err="1" smtClean="0">
                <a:solidFill>
                  <a:srgbClr val="5E4D36"/>
                </a:solidFill>
                <a:latin typeface="Levenim MT" pitchFamily="2" charset="-79"/>
                <a:cs typeface="Levenim MT" pitchFamily="2" charset="-79"/>
              </a:rPr>
              <a:t>תִּקָּחו</a:t>
            </a:r>
            <a:r>
              <a:rPr lang="he-IL" sz="700" dirty="0" smtClean="0">
                <a:solidFill>
                  <a:srgbClr val="5E4D36"/>
                </a:solidFill>
                <a:latin typeface="Levenim MT" pitchFamily="2" charset="-79"/>
                <a:cs typeface="Levenim MT" pitchFamily="2" charset="-79"/>
              </a:rPr>
              <a:t>ּ עָלַי הָיוּ כֻלָּנָה. </a:t>
            </a:r>
          </a:p>
          <a:p>
            <a:pPr algn="just">
              <a:lnSpc>
                <a:spcPct val="150000"/>
              </a:lnSpc>
            </a:pPr>
            <a:r>
              <a:rPr lang="he-IL" sz="700" dirty="0" smtClean="0">
                <a:solidFill>
                  <a:srgbClr val="5E4D36"/>
                </a:solidFill>
                <a:latin typeface="Levenim MT" pitchFamily="2" charset="-79"/>
                <a:cs typeface="Levenim MT" pitchFamily="2" charset="-79"/>
              </a:rPr>
              <a:t>...וַיֹּא</a:t>
            </a:r>
            <a:r>
              <a:rPr lang="he-IL" sz="700" dirty="0" err="1" smtClean="0">
                <a:solidFill>
                  <a:srgbClr val="5E4D36"/>
                </a:solidFill>
                <a:latin typeface="Levenim MT" pitchFamily="2" charset="-79"/>
                <a:cs typeface="Levenim MT" pitchFamily="2" charset="-79"/>
              </a:rPr>
              <a:t>מֶר </a:t>
            </a:r>
            <a:r>
              <a:rPr lang="he-IL" sz="700" dirty="0" smtClean="0">
                <a:solidFill>
                  <a:srgbClr val="5E4D36"/>
                </a:solidFill>
                <a:latin typeface="Levenim MT" pitchFamily="2" charset="-79"/>
                <a:cs typeface="Levenim MT" pitchFamily="2" charset="-79"/>
              </a:rPr>
              <a:t>רְאוּבֵן </a:t>
            </a:r>
            <a:r>
              <a:rPr lang="he-IL" sz="700" dirty="0" err="1" smtClean="0">
                <a:solidFill>
                  <a:srgbClr val="5E4D36"/>
                </a:solidFill>
                <a:latin typeface="Levenim MT" pitchFamily="2" charset="-79"/>
                <a:cs typeface="Levenim MT" pitchFamily="2" charset="-79"/>
              </a:rPr>
              <a:t>אֶ</a:t>
            </a:r>
            <a:r>
              <a:rPr lang="he-IL" sz="700" dirty="0" smtClean="0">
                <a:solidFill>
                  <a:srgbClr val="5E4D36"/>
                </a:solidFill>
                <a:latin typeface="Levenim MT" pitchFamily="2" charset="-79"/>
                <a:cs typeface="Levenim MT" pitchFamily="2" charset="-79"/>
              </a:rPr>
              <a:t>ל-אָבִיו </a:t>
            </a:r>
            <a:r>
              <a:rPr lang="he-IL" sz="700" dirty="0" err="1" smtClean="0">
                <a:solidFill>
                  <a:srgbClr val="5E4D36"/>
                </a:solidFill>
                <a:latin typeface="Levenim MT" pitchFamily="2" charset="-79"/>
                <a:cs typeface="Levenim MT" pitchFamily="2" charset="-79"/>
              </a:rPr>
              <a:t>לֵאמ</a:t>
            </a:r>
            <a:r>
              <a:rPr lang="he-IL" sz="700" dirty="0" smtClean="0">
                <a:solidFill>
                  <a:srgbClr val="5E4D36"/>
                </a:solidFill>
                <a:latin typeface="Levenim MT" pitchFamily="2" charset="-79"/>
                <a:cs typeface="Levenim MT" pitchFamily="2" charset="-79"/>
              </a:rPr>
              <a:t>ֹר אֶת-שְׁנֵי </a:t>
            </a:r>
            <a:r>
              <a:rPr lang="he-IL" sz="700" dirty="0" err="1" smtClean="0">
                <a:solidFill>
                  <a:srgbClr val="5E4D36"/>
                </a:solidFill>
                <a:latin typeface="Levenim MT" pitchFamily="2" charset="-79"/>
                <a:cs typeface="Levenim MT" pitchFamily="2" charset="-79"/>
              </a:rPr>
              <a:t>בָנ</a:t>
            </a:r>
            <a:r>
              <a:rPr lang="he-IL" sz="700" dirty="0" smtClean="0">
                <a:solidFill>
                  <a:srgbClr val="5E4D36"/>
                </a:solidFill>
                <a:latin typeface="Levenim MT" pitchFamily="2" charset="-79"/>
                <a:cs typeface="Levenim MT" pitchFamily="2" charset="-79"/>
              </a:rPr>
              <a:t>ַי תָּמִית </a:t>
            </a:r>
            <a:r>
              <a:rPr lang="he-IL" sz="700" dirty="0" err="1" smtClean="0">
                <a:solidFill>
                  <a:srgbClr val="5E4D36"/>
                </a:solidFill>
                <a:latin typeface="Levenim MT" pitchFamily="2" charset="-79"/>
                <a:cs typeface="Levenim MT" pitchFamily="2" charset="-79"/>
              </a:rPr>
              <a:t>אִ</a:t>
            </a:r>
            <a:r>
              <a:rPr lang="he-IL" sz="700" dirty="0" smtClean="0">
                <a:solidFill>
                  <a:srgbClr val="5E4D36"/>
                </a:solidFill>
                <a:latin typeface="Levenim MT" pitchFamily="2" charset="-79"/>
                <a:cs typeface="Levenim MT" pitchFamily="2" charset="-79"/>
              </a:rPr>
              <a:t>ם-לֹא </a:t>
            </a:r>
            <a:r>
              <a:rPr lang="he-IL" sz="700" dirty="0" err="1" smtClean="0">
                <a:solidFill>
                  <a:srgbClr val="5E4D36"/>
                </a:solidFill>
                <a:latin typeface="Levenim MT" pitchFamily="2" charset="-79"/>
                <a:cs typeface="Levenim MT" pitchFamily="2" charset="-79"/>
              </a:rPr>
              <a:t>אֲבִיא</a:t>
            </a:r>
            <a:r>
              <a:rPr lang="he-IL" sz="700" dirty="0" smtClean="0">
                <a:solidFill>
                  <a:srgbClr val="5E4D36"/>
                </a:solidFill>
                <a:latin typeface="Levenim MT" pitchFamily="2" charset="-79"/>
                <a:cs typeface="Levenim MT" pitchFamily="2" charset="-79"/>
              </a:rPr>
              <a:t>ֶנּוּ אֵלֶיךָ </a:t>
            </a:r>
            <a:r>
              <a:rPr lang="he-IL" sz="700" dirty="0" err="1" smtClean="0">
                <a:solidFill>
                  <a:srgbClr val="5E4D36"/>
                </a:solidFill>
                <a:latin typeface="Levenim MT" pitchFamily="2" charset="-79"/>
                <a:cs typeface="Levenim MT" pitchFamily="2" charset="-79"/>
              </a:rPr>
              <a:t>תְּנָ</a:t>
            </a:r>
            <a:r>
              <a:rPr lang="he-IL" sz="700" dirty="0" smtClean="0">
                <a:solidFill>
                  <a:srgbClr val="5E4D36"/>
                </a:solidFill>
                <a:latin typeface="Levenim MT" pitchFamily="2" charset="-79"/>
                <a:cs typeface="Levenim MT" pitchFamily="2" charset="-79"/>
              </a:rPr>
              <a:t>ה אֹתוֹ </a:t>
            </a:r>
            <a:r>
              <a:rPr lang="he-IL" sz="700" dirty="0" err="1" smtClean="0">
                <a:solidFill>
                  <a:srgbClr val="5E4D36"/>
                </a:solidFill>
                <a:latin typeface="Levenim MT" pitchFamily="2" charset="-79"/>
                <a:cs typeface="Levenim MT" pitchFamily="2" charset="-79"/>
              </a:rPr>
              <a:t>עַ</a:t>
            </a:r>
            <a:r>
              <a:rPr lang="he-IL" sz="700" dirty="0" smtClean="0">
                <a:solidFill>
                  <a:srgbClr val="5E4D36"/>
                </a:solidFill>
                <a:latin typeface="Levenim MT" pitchFamily="2" charset="-79"/>
                <a:cs typeface="Levenim MT" pitchFamily="2" charset="-79"/>
              </a:rPr>
              <a:t>ל-יָדִ</a:t>
            </a:r>
            <a:r>
              <a:rPr lang="he-IL" sz="700" dirty="0" err="1" smtClean="0">
                <a:solidFill>
                  <a:srgbClr val="5E4D36"/>
                </a:solidFill>
                <a:latin typeface="Levenim MT" pitchFamily="2" charset="-79"/>
                <a:cs typeface="Levenim MT" pitchFamily="2" charset="-79"/>
              </a:rPr>
              <a:t>י </a:t>
            </a:r>
            <a:r>
              <a:rPr lang="he-IL" sz="700" dirty="0" smtClean="0">
                <a:solidFill>
                  <a:srgbClr val="5E4D36"/>
                </a:solidFill>
                <a:latin typeface="Levenim MT" pitchFamily="2" charset="-79"/>
                <a:cs typeface="Levenim MT" pitchFamily="2" charset="-79"/>
              </a:rPr>
              <a:t>וַאֲנִי </a:t>
            </a:r>
            <a:r>
              <a:rPr lang="he-IL" sz="700" dirty="0" err="1" smtClean="0">
                <a:solidFill>
                  <a:srgbClr val="5E4D36"/>
                </a:solidFill>
                <a:latin typeface="Levenim MT" pitchFamily="2" charset="-79"/>
                <a:cs typeface="Levenim MT" pitchFamily="2" charset="-79"/>
              </a:rPr>
              <a:t>אֲשִׁי</a:t>
            </a:r>
            <a:r>
              <a:rPr lang="he-IL" sz="700" dirty="0" smtClean="0">
                <a:solidFill>
                  <a:srgbClr val="5E4D36"/>
                </a:solidFill>
                <a:latin typeface="Levenim MT" pitchFamily="2" charset="-79"/>
                <a:cs typeface="Levenim MT" pitchFamily="2" charset="-79"/>
              </a:rPr>
              <a:t>בֶנּוּ אֵלֶיךָ. וַיֹּאמֶר לֹא-יֵרֵד </a:t>
            </a:r>
            <a:r>
              <a:rPr lang="he-IL" sz="700" dirty="0" err="1" smtClean="0">
                <a:solidFill>
                  <a:srgbClr val="5E4D36"/>
                </a:solidFill>
                <a:latin typeface="Levenim MT" pitchFamily="2" charset="-79"/>
                <a:cs typeface="Levenim MT" pitchFamily="2" charset="-79"/>
              </a:rPr>
              <a:t>בְּ</a:t>
            </a:r>
            <a:r>
              <a:rPr lang="he-IL" sz="700" dirty="0" smtClean="0">
                <a:solidFill>
                  <a:srgbClr val="5E4D36"/>
                </a:solidFill>
                <a:latin typeface="Levenim MT" pitchFamily="2" charset="-79"/>
                <a:cs typeface="Levenim MT" pitchFamily="2" charset="-79"/>
              </a:rPr>
              <a:t>נִי עִמָּכֶם  כִּי-אָחִיו מֵת וְהוּא לְבַדּוֹ </a:t>
            </a:r>
            <a:r>
              <a:rPr lang="he-IL" sz="700" dirty="0" err="1" smtClean="0">
                <a:solidFill>
                  <a:srgbClr val="5E4D36"/>
                </a:solidFill>
                <a:latin typeface="Levenim MT" pitchFamily="2" charset="-79"/>
                <a:cs typeface="Levenim MT" pitchFamily="2" charset="-79"/>
              </a:rPr>
              <a:t>נִשׁ</a:t>
            </a:r>
            <a:r>
              <a:rPr lang="he-IL" sz="700" dirty="0" smtClean="0">
                <a:solidFill>
                  <a:srgbClr val="5E4D36"/>
                </a:solidFill>
                <a:latin typeface="Levenim MT" pitchFamily="2" charset="-79"/>
                <a:cs typeface="Levenim MT" pitchFamily="2" charset="-79"/>
              </a:rPr>
              <a:t>ְאָ</a:t>
            </a:r>
            <a:r>
              <a:rPr lang="he-IL" sz="700" dirty="0" err="1" smtClean="0">
                <a:solidFill>
                  <a:srgbClr val="5E4D36"/>
                </a:solidFill>
                <a:latin typeface="Levenim MT" pitchFamily="2" charset="-79"/>
                <a:cs typeface="Levenim MT" pitchFamily="2" charset="-79"/>
              </a:rPr>
              <a:t>ר </a:t>
            </a:r>
            <a:r>
              <a:rPr lang="he-IL" sz="700" dirty="0" smtClean="0">
                <a:solidFill>
                  <a:srgbClr val="5E4D36"/>
                </a:solidFill>
                <a:latin typeface="Levenim MT" pitchFamily="2" charset="-79"/>
                <a:cs typeface="Levenim MT" pitchFamily="2" charset="-79"/>
              </a:rPr>
              <a:t>וּקְרָאָהוּ </a:t>
            </a:r>
            <a:r>
              <a:rPr lang="he-IL" sz="700" dirty="0" err="1" smtClean="0">
                <a:solidFill>
                  <a:srgbClr val="5E4D36"/>
                </a:solidFill>
                <a:latin typeface="Levenim MT" pitchFamily="2" charset="-79"/>
                <a:cs typeface="Levenim MT" pitchFamily="2" charset="-79"/>
              </a:rPr>
              <a:t>אָסו</a:t>
            </a:r>
            <a:r>
              <a:rPr lang="he-IL" sz="700" dirty="0" smtClean="0">
                <a:solidFill>
                  <a:srgbClr val="5E4D36"/>
                </a:solidFill>
                <a:latin typeface="Levenim MT" pitchFamily="2" charset="-79"/>
                <a:cs typeface="Levenim MT" pitchFamily="2" charset="-79"/>
              </a:rPr>
              <a:t>ֹן בַּדֶּרֶךְ אֲשׁ</a:t>
            </a:r>
            <a:r>
              <a:rPr lang="he-IL" sz="700" dirty="0" err="1" smtClean="0">
                <a:solidFill>
                  <a:srgbClr val="5E4D36"/>
                </a:solidFill>
                <a:latin typeface="Levenim MT" pitchFamily="2" charset="-79"/>
                <a:cs typeface="Levenim MT" pitchFamily="2" charset="-79"/>
              </a:rPr>
              <a:t>ֶר </a:t>
            </a:r>
            <a:r>
              <a:rPr lang="he-IL" sz="700" dirty="0" smtClean="0">
                <a:solidFill>
                  <a:srgbClr val="5E4D36"/>
                </a:solidFill>
                <a:latin typeface="Levenim MT" pitchFamily="2" charset="-79"/>
                <a:cs typeface="Levenim MT" pitchFamily="2" charset="-79"/>
              </a:rPr>
              <a:t>תֵּלְכוּ-בָהּ וְהוֹרַדְתּ</a:t>
            </a:r>
            <a:r>
              <a:rPr lang="he-IL" sz="700" dirty="0" err="1" smtClean="0">
                <a:solidFill>
                  <a:srgbClr val="5E4D36"/>
                </a:solidFill>
                <a:latin typeface="Levenim MT" pitchFamily="2" charset="-79"/>
                <a:cs typeface="Levenim MT" pitchFamily="2" charset="-79"/>
              </a:rPr>
              <a:t>ֶם </a:t>
            </a:r>
            <a:r>
              <a:rPr lang="he-IL" sz="700" dirty="0" smtClean="0">
                <a:solidFill>
                  <a:srgbClr val="5E4D36"/>
                </a:solidFill>
                <a:latin typeface="Levenim MT" pitchFamily="2" charset="-79"/>
                <a:cs typeface="Levenim MT" pitchFamily="2" charset="-79"/>
              </a:rPr>
              <a:t>אֶת-שֵׂיבָתִי </a:t>
            </a:r>
            <a:r>
              <a:rPr lang="he-IL" sz="700" dirty="0" err="1" smtClean="0">
                <a:solidFill>
                  <a:srgbClr val="5E4D36"/>
                </a:solidFill>
                <a:latin typeface="Levenim MT" pitchFamily="2" charset="-79"/>
                <a:cs typeface="Levenim MT" pitchFamily="2" charset="-79"/>
              </a:rPr>
              <a:t>בְּיָ</a:t>
            </a:r>
            <a:r>
              <a:rPr lang="he-IL" sz="700" dirty="0" smtClean="0">
                <a:solidFill>
                  <a:srgbClr val="5E4D36"/>
                </a:solidFill>
                <a:latin typeface="Levenim MT" pitchFamily="2" charset="-79"/>
                <a:cs typeface="Levenim MT" pitchFamily="2" charset="-79"/>
              </a:rPr>
              <a:t>גוֹן שְׁאוֹלָה.</a:t>
            </a:r>
          </a:p>
          <a:p>
            <a:pPr algn="l">
              <a:lnSpc>
                <a:spcPct val="150000"/>
              </a:lnSpc>
            </a:pPr>
            <a:r>
              <a:rPr lang="he-IL" sz="700" dirty="0">
                <a:solidFill>
                  <a:srgbClr val="5E4D36"/>
                </a:solidFill>
                <a:latin typeface="Levenim MT" pitchFamily="2" charset="-79"/>
                <a:cs typeface="Levenim MT" pitchFamily="2" charset="-79"/>
              </a:rPr>
              <a:t>בראשית </a:t>
            </a:r>
            <a:r>
              <a:rPr lang="he-IL" sz="700" dirty="0" smtClean="0">
                <a:solidFill>
                  <a:srgbClr val="5E4D36"/>
                </a:solidFill>
                <a:latin typeface="Levenim MT" pitchFamily="2" charset="-79"/>
                <a:cs typeface="Levenim MT" pitchFamily="2" charset="-79"/>
              </a:rPr>
              <a:t>מ"ב כ"ט-ל"ח</a:t>
            </a:r>
          </a:p>
          <a:p>
            <a:pPr algn="just">
              <a:lnSpc>
                <a:spcPct val="150000"/>
              </a:lnSpc>
            </a:pPr>
            <a:r>
              <a:rPr lang="he-IL" sz="700" dirty="0" smtClean="0">
                <a:solidFill>
                  <a:srgbClr val="5E4D36"/>
                </a:solidFill>
                <a:latin typeface="Levenim MT" pitchFamily="2" charset="-79"/>
                <a:cs typeface="Levenim MT" pitchFamily="2" charset="-79"/>
              </a:rPr>
              <a:t>ְהָרָעָב </a:t>
            </a:r>
            <a:r>
              <a:rPr lang="he-IL" sz="700" dirty="0">
                <a:solidFill>
                  <a:srgbClr val="5E4D36"/>
                </a:solidFill>
                <a:latin typeface="Levenim MT" panose="02010502060101010101" pitchFamily="2" charset="-79"/>
                <a:cs typeface="Levenim MT" panose="02010502060101010101" pitchFamily="2" charset="-79"/>
              </a:rPr>
              <a:t>כָּבֵד בָּאָרֶץ:  וַיְהִי כַּאֲשֶׁר כִּלּוּ לֶאֱכֹל אֶת הַשֶּׁבֶר אֲשֶׁר הֵבִיאוּ מִמִּצְרָיִם וַיֹּאמֶר אֲלֵיהֶם אֲבִיהֶם שֻׁבוּ שִׁבְרוּ לָנוּ מְעַט אֹכֶל: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וַיֹּאמֶר </a:t>
            </a:r>
            <a:r>
              <a:rPr lang="he-IL" sz="700" dirty="0">
                <a:solidFill>
                  <a:srgbClr val="5E4D36"/>
                </a:solidFill>
                <a:latin typeface="Levenim MT" panose="02010502060101010101" pitchFamily="2" charset="-79"/>
                <a:cs typeface="Levenim MT" panose="02010502060101010101" pitchFamily="2" charset="-79"/>
              </a:rPr>
              <a:t>אֵלָיו יְהוּדָה </a:t>
            </a:r>
            <a:r>
              <a:rPr lang="he-IL" sz="700" dirty="0" err="1">
                <a:solidFill>
                  <a:srgbClr val="5E4D36"/>
                </a:solidFill>
                <a:latin typeface="Levenim MT" panose="02010502060101010101" pitchFamily="2" charset="-79"/>
                <a:cs typeface="Levenim MT" panose="02010502060101010101" pitchFamily="2" charset="-79"/>
              </a:rPr>
              <a:t>לֵאמֹר</a:t>
            </a:r>
            <a:r>
              <a:rPr lang="he-IL" sz="700" dirty="0">
                <a:solidFill>
                  <a:srgbClr val="5E4D36"/>
                </a:solidFill>
                <a:latin typeface="Levenim MT" panose="02010502060101010101" pitchFamily="2" charset="-79"/>
                <a:cs typeface="Levenim MT" panose="02010502060101010101" pitchFamily="2" charset="-79"/>
              </a:rPr>
              <a:t> הָעֵד </a:t>
            </a:r>
            <a:r>
              <a:rPr lang="he-IL" sz="700" dirty="0" err="1">
                <a:solidFill>
                  <a:srgbClr val="5E4D36"/>
                </a:solidFill>
                <a:latin typeface="Levenim MT" panose="02010502060101010101" pitchFamily="2" charset="-79"/>
                <a:cs typeface="Levenim MT" panose="02010502060101010101" pitchFamily="2" charset="-79"/>
              </a:rPr>
              <a:t>הֵעִד</a:t>
            </a:r>
            <a:r>
              <a:rPr lang="he-IL" sz="700" dirty="0">
                <a:solidFill>
                  <a:srgbClr val="5E4D36"/>
                </a:solidFill>
                <a:latin typeface="Levenim MT" panose="02010502060101010101" pitchFamily="2" charset="-79"/>
                <a:cs typeface="Levenim MT" panose="02010502060101010101" pitchFamily="2" charset="-79"/>
              </a:rPr>
              <a:t> בָּנוּ הָאִישׁ </a:t>
            </a:r>
            <a:r>
              <a:rPr lang="he-IL" sz="700" dirty="0" err="1">
                <a:solidFill>
                  <a:srgbClr val="5E4D36"/>
                </a:solidFill>
                <a:latin typeface="Levenim MT" panose="02010502060101010101" pitchFamily="2" charset="-79"/>
                <a:cs typeface="Levenim MT" panose="02010502060101010101" pitchFamily="2" charset="-79"/>
              </a:rPr>
              <a:t>לֵאמֹר</a:t>
            </a:r>
            <a:r>
              <a:rPr lang="he-IL" sz="700" dirty="0">
                <a:solidFill>
                  <a:srgbClr val="5E4D36"/>
                </a:solidFill>
                <a:latin typeface="Levenim MT" panose="02010502060101010101" pitchFamily="2" charset="-79"/>
                <a:cs typeface="Levenim MT" panose="02010502060101010101" pitchFamily="2" charset="-79"/>
              </a:rPr>
              <a:t> לֹא תִרְאוּ פָנַי בִּלְתִּי אֲחִיכֶם אִתְּכֶם:  אִם יֶשְׁךָ מְשַׁלֵּחַ אֶת אָחִינוּ אִתָּנוּ נֵרְדָה וְנִשְׁבְּרָה לְךָ אֹכֶל:  וְאִם אֵינְךָ מְשַׁלֵּחַ לֹא נֵרֵד כִּי הָאִישׁ אָמַר אֵלֵינוּ לֹא תִרְאוּ פָנַי בִּלְתִּי אֲחִיכֶם </a:t>
            </a:r>
            <a:r>
              <a:rPr lang="he-IL" sz="700" dirty="0" smtClean="0">
                <a:solidFill>
                  <a:srgbClr val="5E4D36"/>
                </a:solidFill>
                <a:latin typeface="Levenim MT" panose="02010502060101010101" pitchFamily="2" charset="-79"/>
                <a:cs typeface="Levenim MT" panose="02010502060101010101" pitchFamily="2" charset="-79"/>
              </a:rPr>
              <a:t>אִתְּכֶם...וַיֹּאמֶר </a:t>
            </a:r>
            <a:r>
              <a:rPr lang="he-IL" sz="700" dirty="0">
                <a:solidFill>
                  <a:srgbClr val="5E4D36"/>
                </a:solidFill>
                <a:latin typeface="Levenim MT" panose="02010502060101010101" pitchFamily="2" charset="-79"/>
                <a:cs typeface="Levenim MT" panose="02010502060101010101" pitchFamily="2" charset="-79"/>
              </a:rPr>
              <a:t>יְהוּדָה אֶל יִשְׂרָאֵל אָבִיו שִׁלְחָה הַנַּעַר אִתִּי </a:t>
            </a:r>
            <a:r>
              <a:rPr lang="he-IL" sz="700" dirty="0" err="1">
                <a:solidFill>
                  <a:srgbClr val="5E4D36"/>
                </a:solidFill>
                <a:latin typeface="Levenim MT" panose="02010502060101010101" pitchFamily="2" charset="-79"/>
                <a:cs typeface="Levenim MT" panose="02010502060101010101" pitchFamily="2" charset="-79"/>
              </a:rPr>
              <a:t>וְנָקוּמָה</a:t>
            </a:r>
            <a:r>
              <a:rPr lang="he-IL" sz="700" dirty="0">
                <a:solidFill>
                  <a:srgbClr val="5E4D36"/>
                </a:solidFill>
                <a:latin typeface="Levenim MT" panose="02010502060101010101" pitchFamily="2" charset="-79"/>
                <a:cs typeface="Levenim MT" panose="02010502060101010101" pitchFamily="2" charset="-79"/>
              </a:rPr>
              <a:t> וְנֵלֵכָה וְנִחְיֶה וְלֹא נָמוּת גַּם  אֲנַחְנוּ גַם אַתָּה גַּם טַפֵּנוּ:  </a:t>
            </a: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700" dirty="0" smtClean="0">
                <a:solidFill>
                  <a:srgbClr val="5E4D36"/>
                </a:solidFill>
                <a:latin typeface="Levenim MT" panose="02010502060101010101" pitchFamily="2" charset="-79"/>
                <a:cs typeface="Levenim MT" panose="02010502060101010101" pitchFamily="2" charset="-79"/>
              </a:rPr>
              <a:t>אָנֹכִי </a:t>
            </a:r>
            <a:r>
              <a:rPr lang="he-IL" sz="700" dirty="0" err="1">
                <a:solidFill>
                  <a:srgbClr val="5E4D36"/>
                </a:solidFill>
                <a:latin typeface="Levenim MT" panose="02010502060101010101" pitchFamily="2" charset="-79"/>
                <a:cs typeface="Levenim MT" panose="02010502060101010101" pitchFamily="2" charset="-79"/>
              </a:rPr>
              <a:t>אֶעֶרְבֶנּו</a:t>
            </a:r>
            <a:r>
              <a:rPr lang="he-IL" sz="700" dirty="0">
                <a:solidFill>
                  <a:srgbClr val="5E4D36"/>
                </a:solidFill>
                <a:latin typeface="Levenim MT" panose="02010502060101010101" pitchFamily="2" charset="-79"/>
                <a:cs typeface="Levenim MT" panose="02010502060101010101" pitchFamily="2" charset="-79"/>
              </a:rPr>
              <a:t>ּ מִיָּדִי תְּבַקְשֶׁנּוּ אִם לֹא </a:t>
            </a:r>
            <a:r>
              <a:rPr lang="he-IL" sz="700" dirty="0" err="1">
                <a:solidFill>
                  <a:srgbClr val="5E4D36"/>
                </a:solidFill>
                <a:latin typeface="Levenim MT" panose="02010502060101010101" pitchFamily="2" charset="-79"/>
                <a:cs typeface="Levenim MT" panose="02010502060101010101" pitchFamily="2" charset="-79"/>
              </a:rPr>
              <a:t>הֲבִיאֹתִיו</a:t>
            </a:r>
            <a:r>
              <a:rPr lang="he-IL" sz="700" dirty="0">
                <a:solidFill>
                  <a:srgbClr val="5E4D36"/>
                </a:solidFill>
                <a:latin typeface="Levenim MT" panose="02010502060101010101" pitchFamily="2" charset="-79"/>
                <a:cs typeface="Levenim MT" panose="02010502060101010101" pitchFamily="2" charset="-79"/>
              </a:rPr>
              <a:t> אֵלֶיךָ וְהִצַּגְתִּיו לְפָנֶיךָ וְחָטָאתִי לְךָ כָּל  הַיָּמִים: </a:t>
            </a:r>
            <a:endParaRPr lang="he-IL" sz="700" dirty="0" smtClean="0">
              <a:solidFill>
                <a:srgbClr val="5E4D36"/>
              </a:solidFill>
              <a:latin typeface="Levenim MT" panose="02010502060101010101" pitchFamily="2" charset="-79"/>
              <a:cs typeface="Levenim MT" panose="02010502060101010101" pitchFamily="2" charset="-79"/>
            </a:endParaRPr>
          </a:p>
          <a:p>
            <a:pPr lvl="0" algn="l">
              <a:lnSpc>
                <a:spcPct val="150000"/>
              </a:lnSpc>
            </a:pPr>
            <a:r>
              <a:rPr lang="he-IL" sz="600" dirty="0">
                <a:solidFill>
                  <a:srgbClr val="5E4D36"/>
                </a:solidFill>
                <a:latin typeface="Levenim MT" pitchFamily="2" charset="-79"/>
                <a:cs typeface="Levenim MT" pitchFamily="2" charset="-79"/>
              </a:rPr>
              <a:t>בראשית </a:t>
            </a:r>
            <a:r>
              <a:rPr lang="he-IL" sz="600" dirty="0" smtClean="0">
                <a:solidFill>
                  <a:srgbClr val="5E4D36"/>
                </a:solidFill>
                <a:latin typeface="Levenim MT" pitchFamily="2" charset="-79"/>
                <a:cs typeface="Levenim MT" pitchFamily="2" charset="-79"/>
              </a:rPr>
              <a:t>מ"ג א'-י'</a:t>
            </a:r>
            <a:endParaRPr lang="he-IL" sz="600" dirty="0">
              <a:solidFill>
                <a:srgbClr val="5E4D36"/>
              </a:solidFill>
              <a:latin typeface="Levenim MT" pitchFamily="2" charset="-79"/>
              <a:cs typeface="Levenim MT"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xmlns=""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הנחיה למעביר השיעור</a:t>
            </a:r>
            <a:endParaRPr lang="he-IL" dirty="0"/>
          </a:p>
        </p:txBody>
      </p:sp>
      <p:sp>
        <p:nvSpPr>
          <p:cNvPr id="7" name="מציין מיקום תוכן 3"/>
          <p:cNvSpPr txBox="1">
            <a:spLocks/>
          </p:cNvSpPr>
          <p:nvPr/>
        </p:nvSpPr>
        <p:spPr>
          <a:xfrm>
            <a:off x="371475" y="904875"/>
            <a:ext cx="9173535" cy="5715000"/>
          </a:xfrm>
          <a:prstGeom prst="rect">
            <a:avLst/>
          </a:prstGeom>
        </p:spPr>
        <p:txBody>
          <a:bodyPr numCol="2" spcCol="182880" rtlCol="1">
            <a:normAutofit fontScale="92500" lnSpcReduction="20000"/>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a:t>בשיעור הראשון ראינו כיצד יוסף הצעיר מתגאה ומתנשא על אחיו, כיצד האחים שונאים אותו, וכיצד העניינים מתדרדרים לכמעט רצח, ולמכירתו של יוסף שגם היא סוג של רצח. </a:t>
            </a:r>
          </a:p>
          <a:p>
            <a:pPr marL="0" indent="0" algn="just">
              <a:buNone/>
            </a:pPr>
            <a:r>
              <a:rPr lang="he-IL" sz="813" dirty="0"/>
              <a:t>אילו הסיפור היה נגמר בכך, היה זה ווריאציה של סיפור קיין והבל. אלא שבסיפור יוסף ואחיו העסק הרבה יותר מורכב. הדמויות יותר מורכבות וממילא מקרבות אותנו למציאות של משפחה וקהילה. יוסף המתנשא הופך פתאום ליוסף שמבקש את אחיו, אח"כ מתפתח, מפיק לקחים, מתקדם והופך למשנה למלך מצרים. כאן הוא פוגש את האחים ובאפשרותו לנקום ו'לסגור חשבונות'. הוא בוחר בדרך אחרת, פתלתלה אומנם, אבל לא נוקמת. </a:t>
            </a:r>
          </a:p>
          <a:p>
            <a:pPr marL="0" indent="0" algn="just">
              <a:buNone/>
            </a:pPr>
            <a:r>
              <a:rPr lang="he-IL" sz="813" dirty="0"/>
              <a:t>ראובן גם הוא שניסה למנוע את הרצח לוקח אחריות מול אבא, ערב לנער לבנימין. האם ערבות שלו מקדמת? מדוע היא לא התרוממה לכדי מימוש? ויהודה זה שהציע את המכירה, אח"כ הסתבך בפרשת תמר ונחלץ ממנה בלקיחת אחריות. עכשיו הוא ערב לפני אביו וכאשר הוא נקלע לצורך לממש את ערבותו - מהי תגובתו? כיצד הוא עושה זאת? </a:t>
            </a:r>
          </a:p>
          <a:p>
            <a:pPr marL="0" indent="0" algn="just">
              <a:buNone/>
            </a:pPr>
            <a:r>
              <a:rPr lang="he-IL" sz="813" dirty="0"/>
              <a:t>לפנינו דמויות מורכבות, עלילה פתלתלה, ומסע תיקון של יוסף ואחיו. מסע תיקון שמעמיד את כל הצדדים במקום אחר, בוגר יותר. עלילה שמכירה בקושי ובפער בין האחים, אך משכילה ליצור מצב של חיים בתוך הקרע והקושי. מצב של סולידריות ואחדות כואבת. </a:t>
            </a:r>
          </a:p>
          <a:p>
            <a:pPr marL="0" indent="0" algn="just">
              <a:buNone/>
            </a:pPr>
            <a:r>
              <a:rPr lang="he-IL" sz="813" u="sng" dirty="0"/>
              <a:t>א. יוסף מאתגר את </a:t>
            </a:r>
            <a:r>
              <a:rPr lang="he-IL" sz="813" u="sng" dirty="0" smtClean="0"/>
              <a:t>אחיו</a:t>
            </a:r>
            <a:endParaRPr lang="he-IL" sz="813" u="sng" dirty="0"/>
          </a:p>
          <a:p>
            <a:pPr marL="0" indent="0" algn="just">
              <a:buNone/>
            </a:pPr>
            <a:r>
              <a:rPr lang="he-IL" sz="813" dirty="0"/>
              <a:t>אנחנו מציעים לקרוא את הפסוקים ולנסות לענות על השאלות המנחות מתוך קשב למילים. לנסות להבין א. מה רצה יוסף מהאחים, מה עומד מאחורי המהלך שהוא עושה להם? ב. מה יחס המספר למעשי יוסף?</a:t>
            </a:r>
          </a:p>
          <a:p>
            <a:pPr marL="0" indent="0" algn="just">
              <a:buNone/>
            </a:pPr>
            <a:r>
              <a:rPr lang="he-IL" sz="813" dirty="0"/>
              <a:t>להלן אפשרויות שונות לקריאת הטקסט</a:t>
            </a:r>
          </a:p>
          <a:p>
            <a:pPr marL="0" indent="0" algn="just">
              <a:buNone/>
            </a:pPr>
            <a:r>
              <a:rPr lang="he-IL" sz="813" dirty="0"/>
              <a:t>האחים יורדים למצרים לשבור [לקנות, המשביר לצרכן] אוכל. בארץ כנען יש רעב מפאת הבצורת, רעב כבד. יוסף מיד מכיר אותם. מה יוסף יעשה? אם היינו באגדה לילדים הוא היה מחבק אותם, סולח להם, והחצוצרות היו מכריזות שהם חיו באושר ועושר עד היום הזה.</a:t>
            </a:r>
          </a:p>
          <a:p>
            <a:pPr marL="0" indent="0" algn="just">
              <a:buNone/>
            </a:pPr>
            <a:r>
              <a:rPr lang="he-IL" sz="813" dirty="0"/>
              <a:t>יוסף לא מתוודע אל אחיו. הוא בא אליהם בתואנה שהם מרגלים. מה רצה יוסף להשיג בצעדו? קשה לדעת, העניין פתוח לפרשנויות. </a:t>
            </a:r>
          </a:p>
          <a:p>
            <a:pPr marL="0" indent="0" algn="just">
              <a:buNone/>
            </a:pPr>
            <a:r>
              <a:rPr lang="he-IL" sz="813" dirty="0"/>
              <a:t>יש כאלו שיומרו שהוא רצה לתת להם הזדמנות לחזור בתשובה, להעמיד אותם בניסיון נאמנות לאחיהם בנימין. </a:t>
            </a:r>
          </a:p>
          <a:p>
            <a:pPr marL="0" indent="0" algn="just">
              <a:buNone/>
            </a:pPr>
            <a:r>
              <a:rPr lang="he-IL" sz="813" dirty="0"/>
              <a:t>יש כאלו שמפרשים שהוא רצה לממש את חלומו שהם מתרפסים ומשתחווים לפניו. </a:t>
            </a:r>
          </a:p>
          <a:p>
            <a:pPr marL="0" indent="0" algn="just">
              <a:buNone/>
            </a:pPr>
            <a:r>
              <a:rPr lang="he-IL" sz="813" dirty="0"/>
              <a:t>יש כאלו שיומרו שהוא פשוט התנקם בהם אבל לאט, בשלבים, נקמה קרה. </a:t>
            </a:r>
          </a:p>
          <a:p>
            <a:pPr marL="0" indent="0" algn="just">
              <a:buNone/>
            </a:pPr>
            <a:r>
              <a:rPr lang="he-IL" sz="813" dirty="0"/>
              <a:t>ישנם שמפרשים שיוסף לא ידע בעצם מה קרה. הוא חשש שמכירתו היא סוג של הדחה מהמשפחה, כשם שהדיחו את עשיו ואת ישמעאל. בתחילה היה נראה שיוסף הוא ממשיכם של יצחק ויעקב תוך הדחת האחים האחרים [אהבת יעקב את יוסף, כותונת הפסים וכו']. יוסף חשש אולי אבא שלח אותו לדותן כי הוא היה מעורב במכירה. אבל הוא לא היה סגור על זה. לכן יוסף ביקש לבודד את בנימין אחיו גם מצד אמו, כדי לברר אצלו מה בעצם קרה. יוסף לא ידע שהסיפור שמכרו ליעקב שהוא טרוף טורף. </a:t>
            </a:r>
          </a:p>
          <a:p>
            <a:pPr marL="0" indent="0" algn="just">
              <a:buNone/>
            </a:pPr>
            <a:r>
              <a:rPr lang="he-IL" sz="813" u="sng" dirty="0"/>
              <a:t>ב. ערבות של מוות וערבות של חיים </a:t>
            </a:r>
          </a:p>
          <a:p>
            <a:pPr marL="0" indent="0" algn="just">
              <a:buNone/>
            </a:pPr>
            <a:r>
              <a:rPr lang="he-IL" sz="813" dirty="0"/>
              <a:t>ראובן ויהודה שנהם עומדים מול יעקב ומקבלים על עצמם ערבות לבנימין. על ראובן יעקב לא ממש שם לב. וכנראה דוחה אותו. את ערבותו של יהודה יעקב מקבל.</a:t>
            </a:r>
          </a:p>
          <a:p>
            <a:pPr marL="0" indent="0" algn="just">
              <a:buNone/>
            </a:pPr>
            <a:r>
              <a:rPr lang="he-IL" sz="813" dirty="0"/>
              <a:t>גם כאן הסיפור הוא מורכב ואפשרי לתת כמה פרשנויות לעניין.</a:t>
            </a:r>
          </a:p>
          <a:p>
            <a:pPr marL="0" indent="0" algn="just">
              <a:buNone/>
            </a:pPr>
            <a:r>
              <a:rPr lang="he-IL" sz="813" dirty="0" smtClean="0"/>
              <a:t>קראו </a:t>
            </a:r>
            <a:r>
              <a:rPr lang="he-IL" sz="813" dirty="0"/>
              <a:t>את הפסוקים ונסו לתת ללומדים להקשיב לטקסט ולנסות לתת מענה – מה בין ערבותו של ראובן לבין הערבות של יהודה.</a:t>
            </a:r>
          </a:p>
          <a:p>
            <a:pPr marL="0" indent="0" algn="just">
              <a:buNone/>
            </a:pPr>
            <a:r>
              <a:rPr lang="he-IL" sz="813" dirty="0"/>
              <a:t>אנחנו מציעים כאן תשובה אפשרית אחת. </a:t>
            </a:r>
          </a:p>
          <a:p>
            <a:pPr marL="0" indent="0" algn="just">
              <a:buNone/>
            </a:pPr>
            <a:r>
              <a:rPr lang="he-IL" sz="813" dirty="0"/>
              <a:t>ראובן בוחר בערבות שיש בה מוות, אלימות וחידלון. הוא מציע להמית את שני בניו. הצעה אבסורדית מנקודת מבטו של יעקב סבם של שני המועמדים למוות. לכן ברור מדוע יעקב נמנע מלהתייחס לערבותו של ראובן. אין בה ממש, והיא אף מזיקה ורעה.</a:t>
            </a:r>
          </a:p>
          <a:p>
            <a:pPr marL="0" indent="0" algn="just">
              <a:buNone/>
            </a:pPr>
            <a:r>
              <a:rPr lang="he-IL" sz="813" dirty="0"/>
              <a:t>לעומתו יהודה נותן ערבות עצמית. אמנם כל כולה היא התחייבות וקבלת אחריות מילולית 'וחטאתי לך כל הימים'. אבל זוהי ערבות שיש עמה אחריות. יהודה מקבל על עצמו את המחיר. והוא מוכיח את זה כאשר הוא עומד מול יוסף רגע לפני ההתוודעות של יוסף, כאשר יהודה מציע את עצמו לעבד במקום בנימין. זוהי ערבות של אחריו, ערבות של חיים. ערבות כזו יכולה להניע תהליכים.</a:t>
            </a:r>
          </a:p>
          <a:p>
            <a:pPr marL="0" indent="0" algn="just">
              <a:buNone/>
            </a:pPr>
            <a:r>
              <a:rPr lang="he-IL" sz="813" u="sng" dirty="0"/>
              <a:t>ג. יוסף מוחל לאחיו</a:t>
            </a:r>
          </a:p>
          <a:p>
            <a:pPr marL="0" indent="0" algn="just">
              <a:buNone/>
            </a:pPr>
            <a:r>
              <a:rPr lang="he-IL" sz="813" dirty="0"/>
              <a:t>דומה שלא נדע לעולם מה היו מחשבותיו, רצונותיו, מהות תכוניתו של יוסף מול אחיו. יש לך צדדים רבים כפי שכבר הבהרנו. </a:t>
            </a:r>
          </a:p>
          <a:p>
            <a:pPr marL="0" indent="0" algn="just">
              <a:buNone/>
            </a:pPr>
            <a:r>
              <a:rPr lang="he-IL" sz="813" dirty="0"/>
              <a:t>אנחנו מציעים לקרוא את הפסוקים ולנסות להבין את עמדתו של יוסף מרגע שהוא התוודע אל אחיו. האם הוא השלים אתם. האם הוא סלח. האם הם התקרבו בחזרה? האם הקרע אוחה? האם נשארו פערים? ומה אנחנו יכולים ללמוד מכל זה?</a:t>
            </a:r>
          </a:p>
          <a:p>
            <a:pPr marL="0" indent="0" algn="just">
              <a:buNone/>
            </a:pPr>
            <a:r>
              <a:rPr lang="he-IL" sz="813" dirty="0"/>
              <a:t>כבר שיוסף מתוודע אל אחיו הוא אומר להם 'וְעַתָּה אַל תֵּעָצְבוּ וְאַל </a:t>
            </a:r>
            <a:r>
              <a:rPr lang="he-IL" sz="813" dirty="0" err="1"/>
              <a:t>יִחַר</a:t>
            </a:r>
            <a:r>
              <a:rPr lang="he-IL" sz="813" dirty="0"/>
              <a:t> בְּעֵינֵיכֶם כִּי מְכַרְתֶּם אֹתִי הֵנָּה כִּי לְמִחְיָה שְׁלָחַנִי אֱ-לֹהִים לִפְנֵיכֶם:  כִּי זֶה </a:t>
            </a:r>
            <a:r>
              <a:rPr lang="he-IL" sz="813" dirty="0" err="1"/>
              <a:t>שְׁנָתַיִם</a:t>
            </a:r>
            <a:r>
              <a:rPr lang="he-IL" sz="813" dirty="0"/>
              <a:t> הָרָעָב בְּקֶרֶב הָאָרֶץ וְעוֹד חָמֵשׁ שָׁנִים אֲשֶׁר אֵין חָרִישׁ וְקָצִיר:  וַיִּשְׁלָחֵנִי אֱ-לֹהִים לִפְנֵיכֶם לָשׂוּם לָכֶם שְׁאֵרִית בָּאָרֶץ וּלְהַחֲיוֹת לָכֶם לִפְלֵיטָה גְּדֹלָה:' כלומר, כל הסיבוב המסובך והכואב הזה של התנהגותי, מכירתי וכו' הוא פתח הצלה למשפחת יעקב. א. בשל הרעב שיכול לחסל את משפחת יעקב בכנען. ב. אם ננסה להבין את הכפילות 'לשום לכם לפלטה' יתכן והכוונה היא ביחס לעובדה שסכנת השמדה של משפחת יעקב ריחפה מעליהם אחרי מעשה לוי ושמעון מול שכם. כפי שיעקב עצמו אומר ' וַיֹּאמֶר יַעֲקֹב אֶל שִׁמְעוֹן וְאֶל לֵוִי עֲכַרְתֶּם אֹתִי </a:t>
            </a:r>
            <a:r>
              <a:rPr lang="he-IL" sz="813" dirty="0" err="1"/>
              <a:t>לְהַבְאִישֵׁנִי</a:t>
            </a:r>
            <a:r>
              <a:rPr lang="he-IL" sz="813" dirty="0"/>
              <a:t> </a:t>
            </a:r>
            <a:r>
              <a:rPr lang="he-IL" sz="813" dirty="0" err="1"/>
              <a:t>בְּיֹשֵׁב</a:t>
            </a:r>
            <a:r>
              <a:rPr lang="he-IL" sz="813" dirty="0"/>
              <a:t> הָאָרֶץ בַּכְּנַעֲנִי וּבַפְּרִזִּי וַאֲנִי מְתֵי מִסְפָּר וְנֶאֶסְפוּ עָלַי וְהִכּוּנִי </a:t>
            </a:r>
            <a:r>
              <a:rPr lang="he-IL" sz="813" dirty="0" err="1"/>
              <a:t>וְנִשְׁמַדְתִּי</a:t>
            </a:r>
            <a:r>
              <a:rPr lang="he-IL" sz="813" dirty="0"/>
              <a:t> אֲנִי וּבֵיתִי:' וכפי שהתורה מעידה כמה פסוקים אחרי כן ' </a:t>
            </a:r>
            <a:r>
              <a:rPr lang="he-IL" sz="813" dirty="0" err="1"/>
              <a:t>וַיִּסָּעו</a:t>
            </a:r>
            <a:r>
              <a:rPr lang="he-IL" sz="813" dirty="0"/>
              <a:t>ּ וַיְהִי חִתַּת </a:t>
            </a:r>
            <a:r>
              <a:rPr lang="he-IL" sz="813" dirty="0" err="1"/>
              <a:t>אֱלֹהִים</a:t>
            </a:r>
            <a:r>
              <a:rPr lang="he-IL" sz="813" dirty="0"/>
              <a:t> עַל הֶעָרִים אֲשֶׁר סְבִיבוֹתֵיהֶם וְלֹא רָדְפוּ אַחֲרֵי בְּנֵי יַעֲקֹב:' כלומר מה שהגן על משפחת יעקב מהשמדה של בני הארץ הוא מן מאזן הרתעה זמני שיכול כל רגע להישבר. במיוחד בשעת משבר של רעב. </a:t>
            </a:r>
          </a:p>
          <a:p>
            <a:pPr marL="0" indent="0" algn="just">
              <a:buNone/>
            </a:pPr>
            <a:r>
              <a:rPr lang="he-IL" sz="813" dirty="0"/>
              <a:t>עמדה זו של יוסף היא הקצה של תהליך התפתחות וצמיחה - מנער גאה, שחצן ומתנשא, לגבר שמתעלה על כל שיקול הגיוני של טינה, שנאה ונקמה מוצדקים אל עמדה של חמלה. עמדה שיש בה רצון להיות חלק מהמשפחה, לחזור אל חיכה, ולראות בטובתה של המשפחה. תוך מחיקת או המתקת הדרך הכואבת שבתהליך. אולי לא </a:t>
            </a:r>
            <a:r>
              <a:rPr lang="he-IL" sz="813" dirty="0" err="1"/>
              <a:t>הכל</a:t>
            </a:r>
            <a:r>
              <a:rPr lang="he-IL" sz="813" dirty="0"/>
              <a:t> נאמר, אבל נדמה שעצם העובדה שיוסף לא עימת באופן  גלוי וישיר מול אחיו את מעשיהם הרעים כלפיו, ואדרבא ההיפך, דרש את התהליך לטוב, מעידה על כך שהוא הבין את חלקו בתהליך הכואב, הוא הבין כיצד התנהגותו עוררה את השנאה, הטינה והמכירה שבאה בעקבותיה. הוא לא מצדיק את האחים. אבל הוא מנסה לראות כיצד בדיעבד התהליך הכואב שעברו כולם הוא לטובה. עמדה שלא מוחקת את העבר ואת המשקעים, אלא מקבלת אותם ומנסה להעמיד אותם במקום אחר מול התועלת.</a:t>
            </a:r>
          </a:p>
          <a:p>
            <a:pPr marL="0" indent="0" algn="just">
              <a:buNone/>
            </a:pPr>
            <a:r>
              <a:rPr lang="he-IL" sz="813" dirty="0"/>
              <a:t>האחים עומדים אחרי מות יעקב ומשערים שכל ההתנהגות של יוסף הייתה זמנית, לא כינה. האבא מת ועכשיו הוא יחזיר להם את המגיע להם. ' לוּ </a:t>
            </a:r>
            <a:r>
              <a:rPr lang="he-IL" sz="813" dirty="0" err="1"/>
              <a:t>יִשְׂטְמֵנו</a:t>
            </a:r>
            <a:r>
              <a:rPr lang="he-IL" sz="813" dirty="0"/>
              <a:t>ּ יוֹסֵף וְהָשֵׁב יָשִׁיב לָנוּ אֵת כָּל הָרָעָה אֲשֶׁר גָּמַלְנוּ אֹתוֹ:' הפתרון שלהם הוא להמציא צוואה של יעקב, לינוק מסמכותו. עמדה מוכרת מאוד. </a:t>
            </a:r>
          </a:p>
          <a:p>
            <a:pPr marL="0" indent="0" algn="just">
              <a:buNone/>
            </a:pPr>
            <a:r>
              <a:rPr lang="he-IL" sz="813" dirty="0"/>
              <a:t>מה שמעניין ברגע הזה הוא שהאחים לא באמת הבינו את השינוי שיוסף עבר. הם לא באמת נתנו בו אמון. והאמת שזה די טבעי. טבעי שיוסף רצה רק לסיים את חיי אביו באקורד מכובד, ולחזור לעלילה של הסכסוך ולגמול המגיע להם. </a:t>
            </a:r>
          </a:p>
          <a:p>
            <a:pPr marL="0" indent="0" algn="just">
              <a:buNone/>
            </a:pPr>
            <a:r>
              <a:rPr lang="he-IL" sz="813" dirty="0"/>
              <a:t>אבל כאן יוסף מוכיח שהוא הלך דרך הרבה יותר ארוכה מהתהליך הטבעי. יוסף באמת עבר תהליך של הבנה ולקיחת אחריות על כל מה שקרה. הוא לא אומר להם 'סולח לכם'. כנראה שזה גם לא עמדה אפשרית מול העוול הגדול שנעשה לו. אבל הוא כן מפרש את האירועים באופן שיש בהם לקיחת אחיות גם על עצמו. הוא עושה זאת בתהליך שאפשר לקרא לו 'צמצום שברים'. אתם לא הייתם במטבכם ואני לא הייתי במיטבי. מה שנשאר זה העובדה שנמכרתי, עליתי לגדולה, והצלתי את המשפחה. לכן המשמעות של התהליך צריכה להיות מעבר לרגשות שלכם ושלי מהסכסוך, המשמעות היא ההשגחה שיש בעניין שהביא להצלת המשפחה מכיליון מהרעב ומהאיום הביטחוני בכנען. </a:t>
            </a:r>
          </a:p>
          <a:p>
            <a:pPr marL="0" indent="0" algn="just">
              <a:buNone/>
            </a:pPr>
            <a:r>
              <a:rPr lang="he-IL" sz="813" dirty="0"/>
              <a:t>לעניינו, נשוב ונדגיש את התהליך שבין אדם למשפחתו ולקהילתו בשעות משבר. משברים קורים אבל הם ההזדמנויות להתפתחות לצמיחה וליצירת מציאות אנושית טובה יותר. הסתגרות, ניכור והימנעות מהחיכוך מול המשפחה והקהילה, מונעים אפשרות זו של צמיחה ויוצרים אדם סטטי. ההתמודדות היא קשה, אבל מאפשרת צמיחה, וצמיחה תמיד כואבת. </a:t>
            </a:r>
          </a:p>
        </p:txBody>
      </p:sp>
    </p:spTree>
    <p:extLst>
      <p:ext uri="{BB962C8B-B14F-4D97-AF65-F5344CB8AC3E}">
        <p14:creationId xmlns:p14="http://schemas.microsoft.com/office/powerpoint/2010/main" xmlns=""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4567</TotalTime>
  <Words>1884</Words>
  <Application>Microsoft Office PowerPoint</Application>
  <PresentationFormat>A4 Paper (210x297 mm)‎</PresentationFormat>
  <Paragraphs>71</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קהילה – כוחות חיים, צמיחה וריפוי</vt:lpstr>
      <vt:lpstr>הנחיה למעביר השיעור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87</cp:revision>
  <cp:lastPrinted>2016-01-02T09:56:53Z</cp:lastPrinted>
  <dcterms:created xsi:type="dcterms:W3CDTF">2016-01-01T12:13:36Z</dcterms:created>
  <dcterms:modified xsi:type="dcterms:W3CDTF">2018-07-12T08:00:04Z</dcterms:modified>
</cp:coreProperties>
</file>