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3"/>
  </p:notesMasterIdLst>
  <p:sldIdLst>
    <p:sldId id="256" r:id="rId2"/>
  </p:sldIdLst>
  <p:sldSz cx="9906000" cy="6858000" type="A4"/>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332" y="-96"/>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
        <p:cNvGrpSpPr/>
        <p:nvPr/>
      </p:nvGrpSpPr>
      <p:grpSpPr>
        <a:xfrm>
          <a:off x="0" y="0"/>
          <a:ext cx="0" cy="0"/>
          <a:chOff x="0" y="0"/>
          <a:chExt cx="0" cy="0"/>
        </a:xfrm>
      </p:grpSpPr>
      <p:sp>
        <p:nvSpPr>
          <p:cNvPr id="18" name="Shape 18"/>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 name="Shape 19"/>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ריק">
  <p:cSld name="ריק">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4" name="Shape 14"/>
          <p:cNvSpPr>
            <a:spLocks noGrp="1"/>
          </p:cNvSpPr>
          <p:nvPr>
            <p:ph type="pic" idx="2"/>
          </p:nvPr>
        </p:nvSpPr>
        <p:spPr>
          <a:xfrm>
            <a:off x="4583738"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 name="Shape 15"/>
          <p:cNvSpPr>
            <a:spLocks noGrp="1"/>
          </p:cNvSpPr>
          <p:nvPr>
            <p:ph type="pic" idx="3"/>
          </p:nvPr>
        </p:nvSpPr>
        <p:spPr>
          <a:xfrm>
            <a:off x="2535043"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6" name="Shape 16"/>
          <p:cNvSpPr>
            <a:spLocks noGrp="1"/>
          </p:cNvSpPr>
          <p:nvPr>
            <p:ph type="pic" idx="4"/>
          </p:nvPr>
        </p:nvSpPr>
        <p:spPr>
          <a:xfrm>
            <a:off x="489366"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cxnSp>
        <p:nvCxnSpPr>
          <p:cNvPr id="6" name="Shape 6"/>
          <p:cNvCxnSpPr/>
          <p:nvPr/>
        </p:nvCxnSpPr>
        <p:spPr>
          <a:xfrm rot="10800000">
            <a:off x="433387" y="876300"/>
            <a:ext cx="6113462" cy="0"/>
          </a:xfrm>
          <a:prstGeom prst="straightConnector1">
            <a:avLst/>
          </a:prstGeom>
          <a:noFill/>
          <a:ln w="9525" cap="flat" cmpd="sng">
            <a:solidFill>
              <a:srgbClr val="5E4D36"/>
            </a:solidFill>
            <a:prstDash val="solid"/>
            <a:miter lim="800000"/>
            <a:headEnd type="none" w="sm" len="sm"/>
            <a:tailEnd type="none" w="sm" len="sm"/>
          </a:ln>
        </p:spPr>
      </p:cxnSp>
      <p:cxnSp>
        <p:nvCxnSpPr>
          <p:cNvPr id="7" name="Shape 7"/>
          <p:cNvCxnSpPr/>
          <p:nvPr/>
        </p:nvCxnSpPr>
        <p:spPr>
          <a:xfrm>
            <a:off x="6527800" y="990600"/>
            <a:ext cx="0" cy="5726112"/>
          </a:xfrm>
          <a:prstGeom prst="straightConnector1">
            <a:avLst/>
          </a:prstGeom>
          <a:noFill/>
          <a:ln w="9525" cap="flat" cmpd="sng">
            <a:solidFill>
              <a:srgbClr val="5E4D36"/>
            </a:solidFill>
            <a:prstDash val="solid"/>
            <a:miter lim="800000"/>
            <a:headEnd type="none" w="sm" len="sm"/>
            <a:tailEnd type="none" w="sm" len="sm"/>
          </a:ln>
        </p:spPr>
      </p:cxnSp>
      <p:cxnSp>
        <p:nvCxnSpPr>
          <p:cNvPr id="8" name="Shape 8"/>
          <p:cNvCxnSpPr/>
          <p:nvPr/>
        </p:nvCxnSpPr>
        <p:spPr>
          <a:xfrm>
            <a:off x="4481512" y="990600"/>
            <a:ext cx="0" cy="5726112"/>
          </a:xfrm>
          <a:prstGeom prst="straightConnector1">
            <a:avLst/>
          </a:prstGeom>
          <a:noFill/>
          <a:ln w="9525" cap="flat" cmpd="sng">
            <a:solidFill>
              <a:srgbClr val="5E4D36"/>
            </a:solidFill>
            <a:prstDash val="solid"/>
            <a:miter lim="800000"/>
            <a:headEnd type="none" w="sm" len="sm"/>
            <a:tailEnd type="none" w="sm" len="sm"/>
          </a:ln>
        </p:spPr>
      </p:cxnSp>
      <p:cxnSp>
        <p:nvCxnSpPr>
          <p:cNvPr id="9" name="Shape 9"/>
          <p:cNvCxnSpPr/>
          <p:nvPr/>
        </p:nvCxnSpPr>
        <p:spPr>
          <a:xfrm>
            <a:off x="2435225" y="990600"/>
            <a:ext cx="0" cy="5726112"/>
          </a:xfrm>
          <a:prstGeom prst="straightConnector1">
            <a:avLst/>
          </a:prstGeom>
          <a:noFill/>
          <a:ln w="9525" cap="flat" cmpd="sng">
            <a:solidFill>
              <a:srgbClr val="5E4D36"/>
            </a:solidFill>
            <a:prstDash val="solid"/>
            <a:miter lim="800000"/>
            <a:headEnd type="none" w="sm" len="sm"/>
            <a:tailEnd type="none" w="sm" len="sm"/>
          </a:ln>
        </p:spPr>
      </p:cxnSp>
      <p:pic>
        <p:nvPicPr>
          <p:cNvPr id="10" name="Shape 10"/>
          <p:cNvPicPr preferRelativeResize="0"/>
          <p:nvPr/>
        </p:nvPicPr>
        <p:blipFill rotWithShape="1">
          <a:blip r:embed="rId3">
            <a:alphaModFix/>
          </a:blip>
          <a:srcRect/>
          <a:stretch/>
        </p:blipFill>
        <p:spPr>
          <a:xfrm>
            <a:off x="7723187" y="5988050"/>
            <a:ext cx="1806504" cy="781757"/>
          </a:xfrm>
          <a:prstGeom prst="rect">
            <a:avLst/>
          </a:prstGeom>
          <a:noFill/>
          <a:ln>
            <a:noFill/>
          </a:ln>
        </p:spPr>
      </p:pic>
      <p:pic>
        <p:nvPicPr>
          <p:cNvPr id="11" name="Shape 11"/>
          <p:cNvPicPr preferRelativeResize="0"/>
          <p:nvPr/>
        </p:nvPicPr>
        <p:blipFill rotWithShape="1">
          <a:blip r:embed="rId4">
            <a:alphaModFix/>
          </a:blip>
          <a:srcRect/>
          <a:stretch/>
        </p:blipFill>
        <p:spPr>
          <a:xfrm>
            <a:off x="438150" y="193675"/>
            <a:ext cx="1516145" cy="69674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2038350" y="604837"/>
            <a:ext cx="7507200" cy="257100"/>
          </a:xfrm>
          <a:prstGeom prst="rect">
            <a:avLst/>
          </a:prstGeom>
          <a:noFill/>
          <a:ln>
            <a:noFill/>
          </a:ln>
        </p:spPr>
        <p:txBody>
          <a:bodyPr spcFirstLastPara="1" wrap="square" lIns="91425" tIns="45700" rIns="91425" bIns="45700" anchor="t" anchorCtr="0">
            <a:noAutofit/>
          </a:bodyPr>
          <a:lstStyle/>
          <a:p>
            <a:pPr marL="0" marR="0" lvl="0" indent="0" algn="r" rtl="1">
              <a:lnSpc>
                <a:spcPct val="90000"/>
              </a:lnSpc>
              <a:spcBef>
                <a:spcPts val="0"/>
              </a:spcBef>
              <a:spcAft>
                <a:spcPts val="0"/>
              </a:spcAft>
              <a:buClr>
                <a:srgbClr val="5E4D36"/>
              </a:buClr>
              <a:buSzPts val="1400"/>
              <a:buFont typeface="Arial"/>
              <a:buNone/>
            </a:pPr>
            <a:r>
              <a:rPr lang="en-US" u="sng">
                <a:solidFill>
                  <a:srgbClr val="5B0F00"/>
                </a:solidFill>
              </a:rPr>
              <a:t>צפת בתש"ח</a:t>
            </a:r>
            <a:r>
              <a:rPr lang="en-US" u="sng">
                <a:solidFill>
                  <a:srgbClr val="FF0000"/>
                </a:solidFill>
              </a:rPr>
              <a:t> </a:t>
            </a:r>
            <a:endParaRPr u="sng">
              <a:solidFill>
                <a:srgbClr val="FF0000"/>
              </a:solidFill>
            </a:endParaRPr>
          </a:p>
        </p:txBody>
      </p:sp>
      <p:sp>
        <p:nvSpPr>
          <p:cNvPr id="22" name="Shape 22"/>
          <p:cNvSpPr txBox="1"/>
          <p:nvPr/>
        </p:nvSpPr>
        <p:spPr>
          <a:xfrm>
            <a:off x="6780200" y="1003300"/>
            <a:ext cx="2698800" cy="2940000"/>
          </a:xfrm>
          <a:prstGeom prst="rect">
            <a:avLst/>
          </a:prstGeom>
          <a:solidFill>
            <a:srgbClr val="5E4D36"/>
          </a:solidFill>
          <a:ln>
            <a:noFill/>
          </a:ln>
        </p:spPr>
        <p:txBody>
          <a:bodyPr spcFirstLastPara="1" wrap="square" lIns="45700" tIns="91425" rIns="91425" bIns="91425" anchor="t" anchorCtr="0">
            <a:noAutofit/>
          </a:bodyPr>
          <a:lstStyle/>
          <a:p>
            <a:pPr marL="0" marR="0" lvl="0" indent="0" algn="r" rtl="1">
              <a:lnSpc>
                <a:spcPct val="100000"/>
              </a:lnSpc>
              <a:spcBef>
                <a:spcPts val="0"/>
              </a:spcBef>
              <a:spcAft>
                <a:spcPts val="0"/>
              </a:spcAft>
              <a:buClr>
                <a:schemeClr val="lt1"/>
              </a:buClr>
              <a:buSzPts val="900"/>
              <a:buFont typeface="Arial"/>
              <a:buNone/>
            </a:pPr>
            <a:r>
              <a:rPr lang="en-US" sz="900" b="1" i="0" u="none" strike="noStrike" cap="none">
                <a:solidFill>
                  <a:schemeClr val="lt1"/>
                </a:solidFill>
                <a:latin typeface="Arial"/>
                <a:ea typeface="Arial"/>
                <a:cs typeface="Arial"/>
                <a:sym typeface="Arial"/>
              </a:rPr>
              <a:t>רקע:</a:t>
            </a:r>
            <a:endParaRPr sz="900" b="1" i="0" u="none" strike="noStrike" cap="none">
              <a:solidFill>
                <a:schemeClr val="lt1"/>
              </a:solidFill>
              <a:latin typeface="Arial"/>
              <a:ea typeface="Arial"/>
              <a:cs typeface="Arial"/>
              <a:sym typeface="Arial"/>
            </a:endParaRPr>
          </a:p>
          <a:p>
            <a:pPr marL="0" marR="0" lvl="0" indent="0" algn="r" rtl="1">
              <a:lnSpc>
                <a:spcPct val="100000"/>
              </a:lnSpc>
              <a:spcBef>
                <a:spcPts val="0"/>
              </a:spcBef>
              <a:spcAft>
                <a:spcPts val="0"/>
              </a:spcAft>
              <a:buClr>
                <a:schemeClr val="lt1"/>
              </a:buClr>
              <a:buSzPts val="900"/>
              <a:buFont typeface="Arial"/>
              <a:buNone/>
            </a:pPr>
            <a:r>
              <a:rPr lang="en-US" sz="900" b="1">
                <a:solidFill>
                  <a:schemeClr val="lt1"/>
                </a:solidFill>
              </a:rPr>
              <a:t>צפת ערב מלחמת העצמאות היתה עיר עם רוב ערבי מוחלט. מתוך כ-12,500 תושביה רק כ-1500 היו יהודים. למרות זאת, החלטת החלוקה הותירה את צפת במדינה היהודית העתידית בשל מסורת ארוכת שנים של קדושה יהודית. אולם, יום לאחר החלטת החלוקה נשמעו היריות הראשונות של המלחמה.  מאיר מיבר פיקד בצפת על כוחות ההגנה הדלים, ובצד הערבי אדיב שישכלי* ארגן כוחות מקומיים וחיצוניים לחיסול הישוב היהודי הקטן שבעיר. הבריטים היו אמורים לעזוב באמצע מאי, אך הקדימו את עזיבתם לאמצע אפריל והיכו את הישוב היהודי בתדהמה. הם נואשו מלנסות לפנות את האוכלוסיה היהודית, ובסופו של דבר אמרו: "את שלנו עשינו. יהיה האל עמכם במאבק האבוד שלכם עם כוחות עדיפים". אמרו ועזבו. </a:t>
            </a:r>
            <a:endParaRPr sz="900" b="1">
              <a:solidFill>
                <a:schemeClr val="lt1"/>
              </a:solidFill>
            </a:endParaRPr>
          </a:p>
          <a:p>
            <a:pPr marL="0" marR="0" lvl="0" indent="0" algn="r" rtl="1">
              <a:lnSpc>
                <a:spcPct val="100000"/>
              </a:lnSpc>
              <a:spcBef>
                <a:spcPts val="0"/>
              </a:spcBef>
              <a:spcAft>
                <a:spcPts val="0"/>
              </a:spcAft>
              <a:buClr>
                <a:schemeClr val="lt1"/>
              </a:buClr>
              <a:buSzPts val="900"/>
              <a:buFont typeface="Arial"/>
              <a:buNone/>
            </a:pPr>
            <a:r>
              <a:rPr lang="en-US" sz="900" b="1">
                <a:solidFill>
                  <a:schemeClr val="lt1"/>
                </a:solidFill>
              </a:rPr>
              <a:t>דף לימוד זה מפגיש אותנו עם סיפורו האישי של אלעד פלד, מפקד בגזרת צפת בתקופה זו. יחד נרגיש את האווירה המתוחה בגזרת צפת ערב עזיבת הבריטים את הארץ, ונלמד על המורכבות והדילמות של המפקד הצעיר בתקופה זו. נחבר סיפור זה לימינו ולפעילותנו בארגון השומר החדש. </a:t>
            </a:r>
            <a:endParaRPr sz="900" u="sng">
              <a:solidFill>
                <a:srgbClr val="FF0000"/>
              </a:solidFill>
            </a:endParaRPr>
          </a:p>
        </p:txBody>
      </p:sp>
      <p:sp>
        <p:nvSpPr>
          <p:cNvPr id="23" name="Shape 23"/>
          <p:cNvSpPr txBox="1"/>
          <p:nvPr/>
        </p:nvSpPr>
        <p:spPr>
          <a:xfrm>
            <a:off x="6769125" y="4084675"/>
            <a:ext cx="2698800" cy="1877700"/>
          </a:xfrm>
          <a:prstGeom prst="rect">
            <a:avLst/>
          </a:prstGeom>
          <a:solidFill>
            <a:srgbClr val="C9C0B6"/>
          </a:solidFill>
          <a:ln>
            <a:noFill/>
          </a:ln>
        </p:spPr>
        <p:txBody>
          <a:bodyPr spcFirstLastPara="1" wrap="square" lIns="45700" tIns="91425" rIns="91425" bIns="91425" anchor="t" anchorCtr="0">
            <a:noAutofit/>
          </a:bodyPr>
          <a:lstStyle/>
          <a:p>
            <a:pPr marL="0" marR="0" lvl="0" indent="0" algn="r" rtl="1">
              <a:lnSpc>
                <a:spcPct val="100000"/>
              </a:lnSpc>
              <a:spcBef>
                <a:spcPts val="0"/>
              </a:spcBef>
              <a:spcAft>
                <a:spcPts val="0"/>
              </a:spcAft>
              <a:buClr>
                <a:srgbClr val="5E4D36"/>
              </a:buClr>
              <a:buSzPts val="900"/>
              <a:buFont typeface="Arial"/>
              <a:buNone/>
            </a:pPr>
            <a:r>
              <a:rPr lang="en-US" sz="900" b="1" i="0" u="sng" strike="noStrike" cap="none">
                <a:solidFill>
                  <a:srgbClr val="5B0F00"/>
                </a:solidFill>
              </a:rPr>
              <a:t>שאלות לעיון והעמקה:</a:t>
            </a:r>
            <a:endParaRPr b="1" u="sng">
              <a:solidFill>
                <a:srgbClr val="5B0F00"/>
              </a:solidFill>
            </a:endParaRPr>
          </a:p>
          <a:p>
            <a:pPr marL="457200" marR="0" lvl="0" indent="-285750" algn="r" rtl="1">
              <a:lnSpc>
                <a:spcPct val="100000"/>
              </a:lnSpc>
              <a:spcBef>
                <a:spcPts val="600"/>
              </a:spcBef>
              <a:spcAft>
                <a:spcPts val="0"/>
              </a:spcAft>
              <a:buClr>
                <a:srgbClr val="5B0F00"/>
              </a:buClr>
              <a:buSzPts val="900"/>
              <a:buChar char="●"/>
            </a:pPr>
            <a:r>
              <a:rPr lang="en-US" sz="900">
                <a:solidFill>
                  <a:srgbClr val="5B0F00"/>
                </a:solidFill>
              </a:rPr>
              <a:t>אלעד פלד מתאר את שביעות רצונו מהיותו חייל בקו הראשון של המערכה. באילו מצבים בחייכם אתם מרגישים "בקו הראשון", ואילו תחושות מצב זה מעלה בכם?</a:t>
            </a:r>
            <a:endParaRPr sz="900">
              <a:solidFill>
                <a:srgbClr val="5B0F00"/>
              </a:solidFill>
            </a:endParaRPr>
          </a:p>
          <a:p>
            <a:pPr marL="457200" marR="0" lvl="0" indent="-285750" algn="r" rtl="1">
              <a:lnSpc>
                <a:spcPct val="100000"/>
              </a:lnSpc>
              <a:spcBef>
                <a:spcPts val="0"/>
              </a:spcBef>
              <a:spcAft>
                <a:spcPts val="0"/>
              </a:spcAft>
              <a:buClr>
                <a:srgbClr val="5B0F00"/>
              </a:buClr>
              <a:buSzPts val="900"/>
              <a:buChar char="●"/>
            </a:pPr>
            <a:r>
              <a:rPr lang="en-US" sz="900">
                <a:solidFill>
                  <a:srgbClr val="5B0F00"/>
                </a:solidFill>
              </a:rPr>
              <a:t>המחלקה של אלעד פלד יצאה לדרך כשסיפור הל"ה מלווה אותה. אילו סיפורים אתם מחזיקים איתכם כשאתם בדרך לשליחות חשובה ולא פשוטה? מה מעורר בכם השראה?</a:t>
            </a:r>
            <a:endParaRPr sz="900">
              <a:solidFill>
                <a:srgbClr val="5B0F00"/>
              </a:solidFill>
            </a:endParaRPr>
          </a:p>
          <a:p>
            <a:pPr marL="457200" marR="0" lvl="0" indent="-285750" algn="r" rtl="1">
              <a:lnSpc>
                <a:spcPct val="100000"/>
              </a:lnSpc>
              <a:spcBef>
                <a:spcPts val="0"/>
              </a:spcBef>
              <a:spcAft>
                <a:spcPts val="0"/>
              </a:spcAft>
              <a:buClr>
                <a:srgbClr val="5B0F00"/>
              </a:buClr>
              <a:buSzPts val="900"/>
              <a:buChar char="●"/>
            </a:pPr>
            <a:r>
              <a:rPr lang="en-US" sz="900">
                <a:solidFill>
                  <a:srgbClr val="5B0F00"/>
                </a:solidFill>
              </a:rPr>
              <a:t>באיזה אופן פעילותכם כאן הלילה ובלילות אחרים קשורה לפעילות הפלמ"ח כאן לפני 70 שנה?</a:t>
            </a:r>
            <a:endParaRPr sz="900">
              <a:solidFill>
                <a:srgbClr val="5B0F00"/>
              </a:solidFill>
            </a:endParaRPr>
          </a:p>
          <a:p>
            <a:pPr marL="457200" marR="0" lvl="0" indent="-285750" algn="r" rtl="1">
              <a:lnSpc>
                <a:spcPct val="100000"/>
              </a:lnSpc>
              <a:spcBef>
                <a:spcPts val="0"/>
              </a:spcBef>
              <a:spcAft>
                <a:spcPts val="0"/>
              </a:spcAft>
              <a:buClr>
                <a:srgbClr val="5B0F00"/>
              </a:buClr>
              <a:buSzPts val="900"/>
              <a:buChar char="●"/>
            </a:pPr>
            <a:r>
              <a:rPr lang="en-US" sz="900">
                <a:solidFill>
                  <a:srgbClr val="5B0F00"/>
                </a:solidFill>
              </a:rPr>
              <a:t>מה החשיבות של לימוד וזיכרון סיפור זה?</a:t>
            </a:r>
            <a:endParaRPr sz="900" b="1" i="0" u="sng">
              <a:solidFill>
                <a:srgbClr val="FF0000"/>
              </a:solidFill>
              <a:latin typeface="Arial"/>
              <a:ea typeface="Arial"/>
              <a:cs typeface="Arial"/>
              <a:sym typeface="Arial"/>
            </a:endParaRPr>
          </a:p>
        </p:txBody>
      </p:sp>
      <p:sp>
        <p:nvSpPr>
          <p:cNvPr id="24" name="Shape 24"/>
          <p:cNvSpPr txBox="1"/>
          <p:nvPr/>
        </p:nvSpPr>
        <p:spPr>
          <a:xfrm>
            <a:off x="4494212" y="1003300"/>
            <a:ext cx="2025650" cy="5726112"/>
          </a:xfrm>
          <a:prstGeom prst="rect">
            <a:avLst/>
          </a:prstGeom>
          <a:noFill/>
          <a:ln>
            <a:noFill/>
          </a:ln>
        </p:spPr>
        <p:txBody>
          <a:bodyPr spcFirstLastPara="1" wrap="square" lIns="45700" tIns="0" rIns="45700" bIns="0" anchor="t" anchorCtr="0">
            <a:noAutofit/>
          </a:bodyPr>
          <a:lstStyle/>
          <a:p>
            <a:pPr marL="0" lvl="0" indent="0" algn="r" rtl="1">
              <a:lnSpc>
                <a:spcPct val="115000"/>
              </a:lnSpc>
              <a:spcBef>
                <a:spcPts val="0"/>
              </a:spcBef>
              <a:spcAft>
                <a:spcPts val="0"/>
              </a:spcAft>
              <a:buClr>
                <a:schemeClr val="dk1"/>
              </a:buClr>
              <a:buSzPts val="1100"/>
              <a:buFont typeface="Arial"/>
              <a:buNone/>
            </a:pPr>
            <a:r>
              <a:rPr lang="en-US" sz="1000">
                <a:solidFill>
                  <a:srgbClr val="843C0C"/>
                </a:solidFill>
                <a:highlight>
                  <a:srgbClr val="FFFFFF"/>
                </a:highlight>
              </a:rPr>
              <a:t>אלעד פלד (רייספלד) נולד בירושלים בשנת 1927. כנער הצטרף אלעד ל'הגנה' ובהמשך עבר קורס מ"מים. ביום החלטת החלוקה, כ"ט בנובמבר 1947, הוצב אלעד ברמות נפתלי בגליל העליון. כולם האזינו בדריכות להחלטה ואז יצא אלעד לחצר, הסתכל מזרחה וראה אבוקות נדלקות בישובים שלמרגלות הגולן. </a:t>
            </a:r>
            <a:r>
              <a:rPr lang="en-US" sz="1000" b="1">
                <a:solidFill>
                  <a:srgbClr val="843C0C"/>
                </a:solidFill>
                <a:highlight>
                  <a:srgbClr val="FFFFFF"/>
                </a:highlight>
              </a:rPr>
              <a:t>"ידעתי כי למחרת תפרוץ מלחמה"</a:t>
            </a:r>
            <a:r>
              <a:rPr lang="en-US" sz="1000">
                <a:solidFill>
                  <a:srgbClr val="843C0C"/>
                </a:solidFill>
                <a:highlight>
                  <a:srgbClr val="FFFFFF"/>
                </a:highlight>
              </a:rPr>
              <a:t> מספר אלעד </a:t>
            </a:r>
            <a:r>
              <a:rPr lang="en-US" sz="1000" b="1">
                <a:solidFill>
                  <a:srgbClr val="843C0C"/>
                </a:solidFill>
                <a:highlight>
                  <a:srgbClr val="FFFFFF"/>
                </a:highlight>
              </a:rPr>
              <a:t>"כתבתי מכתב להורי" </a:t>
            </a:r>
            <a:r>
              <a:rPr lang="en-US" sz="1000">
                <a:solidFill>
                  <a:srgbClr val="843C0C"/>
                </a:solidFill>
                <a:highlight>
                  <a:srgbClr val="FFFFFF"/>
                </a:highlight>
              </a:rPr>
              <a:t>: </a:t>
            </a:r>
            <a:r>
              <a:rPr lang="en-US" sz="1000" b="1">
                <a:solidFill>
                  <a:srgbClr val="843C0C"/>
                </a:solidFill>
                <a:highlight>
                  <a:srgbClr val="FFFFFF"/>
                </a:highlight>
              </a:rPr>
              <a:t>"שלום יקרים, עתה ודאי האור רב ברחובות, הבתים מוארים והפנים קורנות... כאן אין אור... שמחתי אינה שלמה.. אני רואה את חבלי הלידה הקשים של המדינה.. אני מרוצה ומלא סיפוק, כי כתפי נושאות בעול... אני בקו הראשון". </a:t>
            </a:r>
            <a:endParaRPr sz="1000">
              <a:solidFill>
                <a:srgbClr val="5B0F00"/>
              </a:solidFill>
            </a:endParaRPr>
          </a:p>
          <a:p>
            <a:pPr marL="0" marR="0" lvl="0" indent="0" algn="r" rtl="1">
              <a:lnSpc>
                <a:spcPct val="150000"/>
              </a:lnSpc>
              <a:spcBef>
                <a:spcPts val="0"/>
              </a:spcBef>
              <a:spcAft>
                <a:spcPts val="0"/>
              </a:spcAft>
              <a:buClr>
                <a:srgbClr val="5E4D36"/>
              </a:buClr>
              <a:buSzPts val="1000"/>
              <a:buFont typeface="Arial"/>
              <a:buNone/>
            </a:pPr>
            <a:r>
              <a:rPr lang="en-US" sz="1000">
                <a:solidFill>
                  <a:srgbClr val="5B0F00"/>
                </a:solidFill>
              </a:rPr>
              <a:t>בלילה שבין ה-16 ל-17 באפריל 1948 היה אלעד פלד הסמ"פ בן עשרים וקצת. </a:t>
            </a:r>
            <a:r>
              <a:rPr lang="en-US" sz="1000">
                <a:solidFill>
                  <a:srgbClr val="5B0F00"/>
                </a:solidFill>
                <a:highlight>
                  <a:srgbClr val="FFFFFF"/>
                </a:highlight>
              </a:rPr>
              <a:t>באותם ימים מוקמה המחלקה שלו על הר כנען, לאחר שבועות ארוכים שאלעד וחייליו התכוננו לרגעים הגדולים והדרמטיים שיגיעו. הבריטים עמדו לעזוב את הארץ אחרי יותר משלושים שנה, והיה ברור שמלחמת האזרחים שהתחוללה בין ערבים ליהודים תחריף ותעבור לעימות בין צבאות.</a:t>
            </a:r>
            <a:endParaRPr sz="1000">
              <a:solidFill>
                <a:srgbClr val="5B0F00"/>
              </a:solidFill>
              <a:highlight>
                <a:srgbClr val="FFFFFF"/>
              </a:highlight>
            </a:endParaRPr>
          </a:p>
          <a:p>
            <a:pPr marL="0" marR="0" lvl="0" indent="0" algn="r" rtl="1">
              <a:lnSpc>
                <a:spcPct val="150000"/>
              </a:lnSpc>
              <a:spcBef>
                <a:spcPts val="0"/>
              </a:spcBef>
              <a:spcAft>
                <a:spcPts val="0"/>
              </a:spcAft>
              <a:buNone/>
            </a:pPr>
            <a:r>
              <a:rPr lang="en-US" sz="900" b="1">
                <a:solidFill>
                  <a:srgbClr val="5B0F00"/>
                </a:solidFill>
                <a:highlight>
                  <a:srgbClr val="FFFFFF"/>
                </a:highlight>
              </a:rPr>
              <a:t>*אדיב שישכלי- מפקד גדוד בצבא ההצלה של קאוקג'י במלחמת העצמאות, נשיא סוריה בשנות החמישים. </a:t>
            </a:r>
            <a:endParaRPr sz="900" b="1">
              <a:solidFill>
                <a:srgbClr val="5B0F00"/>
              </a:solidFill>
              <a:highlight>
                <a:srgbClr val="FFFFFF"/>
              </a:highlight>
            </a:endParaRPr>
          </a:p>
          <a:p>
            <a:pPr marL="0" lvl="0" indent="0" rtl="0">
              <a:lnSpc>
                <a:spcPct val="115000"/>
              </a:lnSpc>
              <a:spcBef>
                <a:spcPts val="0"/>
              </a:spcBef>
              <a:spcAft>
                <a:spcPts val="0"/>
              </a:spcAft>
              <a:buClr>
                <a:schemeClr val="dk1"/>
              </a:buClr>
              <a:buSzPts val="1100"/>
              <a:buFont typeface="Arial"/>
              <a:buNone/>
            </a:pPr>
            <a:endParaRPr sz="1200">
              <a:solidFill>
                <a:schemeClr val="dk1"/>
              </a:solidFill>
              <a:highlight>
                <a:srgbClr val="FFFFFF"/>
              </a:highlight>
            </a:endParaRPr>
          </a:p>
          <a:p>
            <a:pPr marL="0" marR="0" lvl="0" indent="0" algn="r" rtl="1">
              <a:lnSpc>
                <a:spcPct val="150000"/>
              </a:lnSpc>
              <a:spcBef>
                <a:spcPts val="0"/>
              </a:spcBef>
              <a:spcAft>
                <a:spcPts val="0"/>
              </a:spcAft>
              <a:buClr>
                <a:srgbClr val="5E4D36"/>
              </a:buClr>
              <a:buSzPts val="1000"/>
              <a:buFont typeface="Arial"/>
              <a:buNone/>
            </a:pPr>
            <a:endParaRPr sz="1000">
              <a:solidFill>
                <a:srgbClr val="5B0F00"/>
              </a:solidFill>
            </a:endParaRPr>
          </a:p>
        </p:txBody>
      </p:sp>
      <p:sp>
        <p:nvSpPr>
          <p:cNvPr id="25" name="Shape 25"/>
          <p:cNvSpPr txBox="1"/>
          <p:nvPr/>
        </p:nvSpPr>
        <p:spPr>
          <a:xfrm>
            <a:off x="422275" y="990600"/>
            <a:ext cx="2025600" cy="5726100"/>
          </a:xfrm>
          <a:prstGeom prst="rect">
            <a:avLst/>
          </a:prstGeom>
          <a:noFill/>
          <a:ln>
            <a:noFill/>
          </a:ln>
        </p:spPr>
        <p:txBody>
          <a:bodyPr spcFirstLastPara="1" wrap="square" lIns="45700" tIns="0" rIns="45700" bIns="0" anchor="t" anchorCtr="0">
            <a:noAutofit/>
          </a:bodyPr>
          <a:lstStyle/>
          <a:p>
            <a:pPr marL="0" lvl="0" indent="0" algn="r" rtl="1">
              <a:lnSpc>
                <a:spcPct val="115000"/>
              </a:lnSpc>
              <a:spcBef>
                <a:spcPts val="0"/>
              </a:spcBef>
              <a:spcAft>
                <a:spcPts val="0"/>
              </a:spcAft>
              <a:buClr>
                <a:schemeClr val="dk1"/>
              </a:buClr>
              <a:buSzPts val="1100"/>
              <a:buFont typeface="Arial"/>
              <a:buNone/>
            </a:pPr>
            <a:r>
              <a:rPr lang="en-US" sz="1000">
                <a:solidFill>
                  <a:srgbClr val="5B0F00"/>
                </a:solidFill>
                <a:highlight>
                  <a:srgbClr val="FFFFFF"/>
                </a:highlight>
              </a:rPr>
              <a:t>לאחר לילה ארוך וטיפוס מייגע הגיעו הלוחמים לפאתי הרובע היהודי. המפקד הצעיר ידע על החשש והפחד בלב התושבים מפני העומד לקרות. בהחלטה של רגע כינס את לוחמיו והורה להם לסדר את בגדיהם. "אנחנו ניכנס בצעד בטוח, ונשיר בקול את המנון הפלמ"ח". וכך, בבוקר שבת נכנסה המחלקה אל העיר בשירה אדירה להפתעתם המוחלטת של תושביה. לימים אמר רבה של צפת ליגאל אלון מפקד הפלמ"ח שהעיר ניצלה בזכות המעש והנס. המעש הוא אמירת התהילים של אנשי צפת, והנס הוא הגעת הפלמ"ח…</a:t>
            </a:r>
            <a:endParaRPr sz="1000">
              <a:solidFill>
                <a:srgbClr val="5B0F00"/>
              </a:solidFill>
              <a:highlight>
                <a:srgbClr val="FFFFFF"/>
              </a:highlight>
            </a:endParaRPr>
          </a:p>
          <a:p>
            <a:pPr marL="0" lvl="0" indent="0" algn="r" rtl="1">
              <a:lnSpc>
                <a:spcPct val="115000"/>
              </a:lnSpc>
              <a:spcBef>
                <a:spcPts val="0"/>
              </a:spcBef>
              <a:spcAft>
                <a:spcPts val="0"/>
              </a:spcAft>
              <a:buClr>
                <a:schemeClr val="dk1"/>
              </a:buClr>
              <a:buSzPts val="1100"/>
              <a:buFont typeface="Arial"/>
              <a:buNone/>
            </a:pPr>
            <a:endParaRPr sz="1000">
              <a:solidFill>
                <a:srgbClr val="5B0F00"/>
              </a:solidFill>
              <a:highlight>
                <a:srgbClr val="FFFFFF"/>
              </a:highlight>
            </a:endParaRPr>
          </a:p>
          <a:p>
            <a:pPr marL="0" lvl="0" indent="0" algn="r" rtl="1">
              <a:lnSpc>
                <a:spcPct val="115000"/>
              </a:lnSpc>
              <a:spcBef>
                <a:spcPts val="0"/>
              </a:spcBef>
              <a:spcAft>
                <a:spcPts val="0"/>
              </a:spcAft>
              <a:buClr>
                <a:schemeClr val="dk1"/>
              </a:buClr>
              <a:buSzPts val="1100"/>
              <a:buFont typeface="Arial"/>
              <a:buNone/>
            </a:pPr>
            <a:endParaRPr sz="1000">
              <a:solidFill>
                <a:srgbClr val="5B0F00"/>
              </a:solidFill>
              <a:highlight>
                <a:srgbClr val="FFFFFF"/>
              </a:highlight>
            </a:endParaRPr>
          </a:p>
          <a:p>
            <a:pPr marL="0" marR="0" lvl="0" indent="0" algn="r" rtl="1">
              <a:lnSpc>
                <a:spcPct val="150000"/>
              </a:lnSpc>
              <a:spcBef>
                <a:spcPts val="0"/>
              </a:spcBef>
              <a:spcAft>
                <a:spcPts val="0"/>
              </a:spcAft>
              <a:buClr>
                <a:srgbClr val="5E4D36"/>
              </a:buClr>
              <a:buSzPts val="800"/>
              <a:buFont typeface="Arial"/>
              <a:buNone/>
            </a:pPr>
            <a:endParaRPr sz="1000" u="sng">
              <a:solidFill>
                <a:srgbClr val="5B0F00"/>
              </a:solidFill>
            </a:endParaRPr>
          </a:p>
          <a:p>
            <a:pPr marL="0" marR="0" lvl="0" indent="0" algn="r" rtl="1">
              <a:lnSpc>
                <a:spcPct val="150000"/>
              </a:lnSpc>
              <a:spcBef>
                <a:spcPts val="0"/>
              </a:spcBef>
              <a:spcAft>
                <a:spcPts val="0"/>
              </a:spcAft>
              <a:buClr>
                <a:srgbClr val="5E4D36"/>
              </a:buClr>
              <a:buSzPts val="800"/>
              <a:buFont typeface="Arial"/>
              <a:buNone/>
            </a:pPr>
            <a:endParaRPr sz="1000" u="sng">
              <a:solidFill>
                <a:srgbClr val="5B0F00"/>
              </a:solidFill>
            </a:endParaRPr>
          </a:p>
          <a:p>
            <a:pPr marL="0" marR="0" lvl="0" indent="0" algn="r" rtl="1">
              <a:lnSpc>
                <a:spcPct val="150000"/>
              </a:lnSpc>
              <a:spcBef>
                <a:spcPts val="0"/>
              </a:spcBef>
              <a:spcAft>
                <a:spcPts val="0"/>
              </a:spcAft>
              <a:buClr>
                <a:srgbClr val="5E4D36"/>
              </a:buClr>
              <a:buSzPts val="800"/>
              <a:buFont typeface="Arial"/>
              <a:buNone/>
            </a:pPr>
            <a:endParaRPr sz="1000" u="sng">
              <a:solidFill>
                <a:srgbClr val="5B0F00"/>
              </a:solidFill>
            </a:endParaRPr>
          </a:p>
          <a:p>
            <a:pPr marL="0" marR="0" lvl="0" indent="0" algn="r" rtl="1">
              <a:lnSpc>
                <a:spcPct val="150000"/>
              </a:lnSpc>
              <a:spcBef>
                <a:spcPts val="0"/>
              </a:spcBef>
              <a:spcAft>
                <a:spcPts val="0"/>
              </a:spcAft>
              <a:buClr>
                <a:srgbClr val="5E4D36"/>
              </a:buClr>
              <a:buSzPts val="800"/>
              <a:buFont typeface="Arial"/>
              <a:buNone/>
            </a:pPr>
            <a:endParaRPr sz="1000" u="sng">
              <a:solidFill>
                <a:srgbClr val="5B0F00"/>
              </a:solidFill>
            </a:endParaRPr>
          </a:p>
          <a:p>
            <a:pPr marL="0" marR="0" lvl="0" indent="0" algn="ctr" rtl="1">
              <a:lnSpc>
                <a:spcPct val="150000"/>
              </a:lnSpc>
              <a:spcBef>
                <a:spcPts val="0"/>
              </a:spcBef>
              <a:spcAft>
                <a:spcPts val="0"/>
              </a:spcAft>
              <a:buClr>
                <a:srgbClr val="5E4D36"/>
              </a:buClr>
              <a:buSzPts val="800"/>
              <a:buFont typeface="Arial"/>
              <a:buNone/>
            </a:pPr>
            <a:r>
              <a:rPr lang="en-US" sz="1000" b="1">
                <a:solidFill>
                  <a:srgbClr val="5B0F00"/>
                </a:solidFill>
              </a:rPr>
              <a:t>כניסת הפלמ"ח לצפת</a:t>
            </a:r>
            <a:endParaRPr sz="1000" b="1">
              <a:solidFill>
                <a:srgbClr val="5B0F00"/>
              </a:solidFill>
            </a:endParaRPr>
          </a:p>
          <a:p>
            <a:pPr marL="0" marR="0" lvl="0" indent="0" algn="ctr" rtl="1">
              <a:lnSpc>
                <a:spcPct val="150000"/>
              </a:lnSpc>
              <a:spcBef>
                <a:spcPts val="0"/>
              </a:spcBef>
              <a:spcAft>
                <a:spcPts val="0"/>
              </a:spcAft>
              <a:buClr>
                <a:srgbClr val="5E4D36"/>
              </a:buClr>
              <a:buSzPts val="800"/>
              <a:buFont typeface="Arial"/>
              <a:buNone/>
            </a:pPr>
            <a:endParaRPr sz="1000" b="1">
              <a:solidFill>
                <a:srgbClr val="5B0F00"/>
              </a:solidFill>
            </a:endParaRPr>
          </a:p>
          <a:p>
            <a:pPr marL="0" marR="0" lvl="0" indent="0" algn="ctr" rtl="1">
              <a:lnSpc>
                <a:spcPct val="150000"/>
              </a:lnSpc>
              <a:spcBef>
                <a:spcPts val="0"/>
              </a:spcBef>
              <a:spcAft>
                <a:spcPts val="0"/>
              </a:spcAft>
              <a:buClr>
                <a:srgbClr val="5E4D36"/>
              </a:buClr>
              <a:buSzPts val="800"/>
              <a:buFont typeface="Arial"/>
              <a:buNone/>
            </a:pPr>
            <a:r>
              <a:rPr lang="en-US" sz="1000" b="1">
                <a:solidFill>
                  <a:srgbClr val="5B0F00"/>
                </a:solidFill>
              </a:rPr>
              <a:t>קריאה נוספת על צפת בתש"ח</a:t>
            </a:r>
            <a:endParaRPr sz="1000" b="1">
              <a:solidFill>
                <a:srgbClr val="5B0F00"/>
              </a:solidFill>
            </a:endParaRPr>
          </a:p>
          <a:p>
            <a:pPr marL="0" marR="0" lvl="0" indent="0" rtl="1">
              <a:lnSpc>
                <a:spcPct val="150000"/>
              </a:lnSpc>
              <a:spcBef>
                <a:spcPts val="0"/>
              </a:spcBef>
              <a:spcAft>
                <a:spcPts val="0"/>
              </a:spcAft>
              <a:buClr>
                <a:srgbClr val="5E4D36"/>
              </a:buClr>
              <a:buSzPts val="800"/>
              <a:buFont typeface="Arial"/>
              <a:buNone/>
            </a:pPr>
            <a:endParaRPr sz="1000" b="1">
              <a:solidFill>
                <a:srgbClr val="5B0F00"/>
              </a:solidFill>
            </a:endParaRPr>
          </a:p>
        </p:txBody>
      </p:sp>
      <p:sp>
        <p:nvSpPr>
          <p:cNvPr id="26" name="Shape 26"/>
          <p:cNvSpPr txBox="1"/>
          <p:nvPr/>
        </p:nvSpPr>
        <p:spPr>
          <a:xfrm>
            <a:off x="2466975" y="990600"/>
            <a:ext cx="2027237" cy="5726112"/>
          </a:xfrm>
          <a:prstGeom prst="rect">
            <a:avLst/>
          </a:prstGeom>
          <a:noFill/>
          <a:ln>
            <a:noFill/>
          </a:ln>
        </p:spPr>
        <p:txBody>
          <a:bodyPr spcFirstLastPara="1" wrap="square" lIns="45700" tIns="0" rIns="45700" bIns="0" anchor="t" anchorCtr="0">
            <a:noAutofit/>
          </a:bodyPr>
          <a:lstStyle/>
          <a:p>
            <a:pPr marL="0" lvl="0" indent="0" algn="r" rtl="1">
              <a:lnSpc>
                <a:spcPct val="115000"/>
              </a:lnSpc>
              <a:spcBef>
                <a:spcPts val="0"/>
              </a:spcBef>
              <a:spcAft>
                <a:spcPts val="0"/>
              </a:spcAft>
              <a:buSzPts val="1100"/>
              <a:buNone/>
            </a:pPr>
            <a:r>
              <a:rPr lang="en-US" sz="1000">
                <a:solidFill>
                  <a:srgbClr val="5B0F00"/>
                </a:solidFill>
                <a:highlight>
                  <a:srgbClr val="FFFFFF"/>
                </a:highlight>
              </a:rPr>
              <a:t>ביום שישי, ה-16 באפריל 1948 השקיף אלעד פלד על הנעשה בגזרה ממרומי הר כנען. לפתע הוא זיהה תכונה אדירה של הבריטים. לקח לו מעט זמן להבין אבל מהר מאד האסימון נפל: הבריטים עוזבים! רגעי ההתנגשות קרובים יותר מתמיד. </a:t>
            </a:r>
            <a:endParaRPr sz="1000">
              <a:solidFill>
                <a:srgbClr val="5B0F00"/>
              </a:solidFill>
              <a:highlight>
                <a:srgbClr val="FFFFFF"/>
              </a:highlight>
            </a:endParaRPr>
          </a:p>
          <a:p>
            <a:pPr marL="0" lvl="0" indent="0" algn="r" rtl="1">
              <a:lnSpc>
                <a:spcPct val="115000"/>
              </a:lnSpc>
              <a:spcBef>
                <a:spcPts val="0"/>
              </a:spcBef>
              <a:spcAft>
                <a:spcPts val="0"/>
              </a:spcAft>
              <a:buClr>
                <a:schemeClr val="dk1"/>
              </a:buClr>
              <a:buSzPts val="1100"/>
              <a:buFont typeface="Arial"/>
              <a:buNone/>
            </a:pPr>
            <a:r>
              <a:rPr lang="en-US" sz="1000">
                <a:solidFill>
                  <a:srgbClr val="5B0F00"/>
                </a:solidFill>
                <a:highlight>
                  <a:srgbClr val="FFFFFF"/>
                </a:highlight>
              </a:rPr>
              <a:t>תוך שעות ספורות התקבלה הוראה - על מחלקת הפלמ"ח לנוע מיידית לצפת. הרובע היהודי כותר משלושה כיוונים. האפשרות היחידה להגיע אל קומץ האנשים שבמקום היתה כרוכה בהליכה ארוכה ומייגעת, כשהם עמוסים בציוד. כאשר פנה המפקד הצעיר אל פקודיו, עברה בראש כולם המחשבה על מחלקה אחרת שיצאה בדיוק שלושה חודשים קודם לכן, גם היא לעזרת ישוב יהודי, בגוש עציון. כולם זכרו את חללי מחלקת ההר - ל"ה הלוחמים שנפלו לאחר קרב. מחלקתו של פלד מנתה אף היא כמספר הזה, וגם הם נאלצו לעבור סמוך לכפרים ערבים. כך יצאו לדרכם. עטופי מחשבות ובדממה מוחלטת.</a:t>
            </a:r>
            <a:endParaRPr sz="1000">
              <a:solidFill>
                <a:srgbClr val="5B0F00"/>
              </a:solidFill>
              <a:highlight>
                <a:srgbClr val="FFFFFF"/>
              </a:highlight>
            </a:endParaRPr>
          </a:p>
          <a:p>
            <a:pPr marL="0" marR="0" lvl="0" indent="0" algn="r" rtl="1">
              <a:lnSpc>
                <a:spcPct val="100000"/>
              </a:lnSpc>
              <a:spcBef>
                <a:spcPts val="0"/>
              </a:spcBef>
              <a:spcAft>
                <a:spcPts val="0"/>
              </a:spcAft>
              <a:buNone/>
            </a:pPr>
            <a:endParaRPr sz="1000" u="sng">
              <a:solidFill>
                <a:srgbClr val="5B0F00"/>
              </a:solidFill>
            </a:endParaRPr>
          </a:p>
          <a:p>
            <a:pPr marL="0" marR="0" lvl="0" indent="0" algn="r" rtl="1">
              <a:lnSpc>
                <a:spcPct val="100000"/>
              </a:lnSpc>
              <a:spcBef>
                <a:spcPts val="0"/>
              </a:spcBef>
              <a:spcAft>
                <a:spcPts val="0"/>
              </a:spcAft>
              <a:buNone/>
            </a:pPr>
            <a:endParaRPr sz="1000" u="sng">
              <a:solidFill>
                <a:srgbClr val="5B0F00"/>
              </a:solidFill>
            </a:endParaRPr>
          </a:p>
          <a:p>
            <a:pPr marL="0" marR="0" lvl="0" indent="0" algn="r" rtl="1">
              <a:lnSpc>
                <a:spcPct val="100000"/>
              </a:lnSpc>
              <a:spcBef>
                <a:spcPts val="0"/>
              </a:spcBef>
              <a:spcAft>
                <a:spcPts val="0"/>
              </a:spcAft>
              <a:buNone/>
            </a:pPr>
            <a:endParaRPr sz="1000" u="sng">
              <a:solidFill>
                <a:srgbClr val="5B0F00"/>
              </a:solidFill>
            </a:endParaRPr>
          </a:p>
          <a:p>
            <a:pPr marL="0" marR="0" lvl="0" indent="0" algn="r" rtl="1">
              <a:lnSpc>
                <a:spcPct val="100000"/>
              </a:lnSpc>
              <a:spcBef>
                <a:spcPts val="0"/>
              </a:spcBef>
              <a:spcAft>
                <a:spcPts val="0"/>
              </a:spcAft>
              <a:buNone/>
            </a:pPr>
            <a:endParaRPr sz="1000" u="sng">
              <a:solidFill>
                <a:srgbClr val="5B0F00"/>
              </a:solidFill>
            </a:endParaRPr>
          </a:p>
          <a:p>
            <a:pPr marL="0" marR="0" lvl="0" indent="0" algn="r" rtl="1">
              <a:lnSpc>
                <a:spcPct val="100000"/>
              </a:lnSpc>
              <a:spcBef>
                <a:spcPts val="0"/>
              </a:spcBef>
              <a:spcAft>
                <a:spcPts val="0"/>
              </a:spcAft>
              <a:buNone/>
            </a:pPr>
            <a:endParaRPr sz="1000" u="sng">
              <a:solidFill>
                <a:srgbClr val="5B0F00"/>
              </a:solidFill>
            </a:endParaRPr>
          </a:p>
          <a:p>
            <a:pPr marL="0" marR="0" lvl="0" indent="0" algn="r" rtl="1">
              <a:lnSpc>
                <a:spcPct val="100000"/>
              </a:lnSpc>
              <a:spcBef>
                <a:spcPts val="0"/>
              </a:spcBef>
              <a:spcAft>
                <a:spcPts val="0"/>
              </a:spcAft>
              <a:buNone/>
            </a:pPr>
            <a:endParaRPr sz="1000" u="sng">
              <a:solidFill>
                <a:srgbClr val="5B0F00"/>
              </a:solidFill>
            </a:endParaRPr>
          </a:p>
          <a:p>
            <a:pPr marL="0" marR="0" lvl="0" indent="0" algn="r" rtl="1">
              <a:lnSpc>
                <a:spcPct val="100000"/>
              </a:lnSpc>
              <a:spcBef>
                <a:spcPts val="0"/>
              </a:spcBef>
              <a:spcAft>
                <a:spcPts val="0"/>
              </a:spcAft>
              <a:buNone/>
            </a:pPr>
            <a:endParaRPr sz="1000" u="sng">
              <a:solidFill>
                <a:srgbClr val="5B0F00"/>
              </a:solidFill>
            </a:endParaRPr>
          </a:p>
          <a:p>
            <a:pPr marL="0" marR="0" lvl="0" indent="0" algn="r" rtl="1">
              <a:lnSpc>
                <a:spcPct val="100000"/>
              </a:lnSpc>
              <a:spcBef>
                <a:spcPts val="0"/>
              </a:spcBef>
              <a:spcAft>
                <a:spcPts val="0"/>
              </a:spcAft>
              <a:buNone/>
            </a:pPr>
            <a:endParaRPr sz="1000" u="sng">
              <a:solidFill>
                <a:srgbClr val="5B0F00"/>
              </a:solidFill>
            </a:endParaRPr>
          </a:p>
          <a:p>
            <a:pPr marL="0" marR="0" lvl="0" indent="0" algn="r" rtl="1">
              <a:lnSpc>
                <a:spcPct val="100000"/>
              </a:lnSpc>
              <a:spcBef>
                <a:spcPts val="0"/>
              </a:spcBef>
              <a:spcAft>
                <a:spcPts val="0"/>
              </a:spcAft>
              <a:buNone/>
            </a:pPr>
            <a:endParaRPr sz="1000" u="sng">
              <a:solidFill>
                <a:srgbClr val="5B0F00"/>
              </a:solidFill>
            </a:endParaRPr>
          </a:p>
          <a:p>
            <a:pPr marL="0" marR="0" lvl="0" indent="0" algn="ctr" rtl="1">
              <a:lnSpc>
                <a:spcPct val="100000"/>
              </a:lnSpc>
              <a:spcBef>
                <a:spcPts val="0"/>
              </a:spcBef>
              <a:spcAft>
                <a:spcPts val="0"/>
              </a:spcAft>
              <a:buNone/>
            </a:pPr>
            <a:r>
              <a:rPr lang="en-US" sz="1000" b="1">
                <a:solidFill>
                  <a:srgbClr val="5B0F00"/>
                </a:solidFill>
              </a:rPr>
              <a:t>אלעד פלד בצעירותו</a:t>
            </a:r>
            <a:endParaRPr sz="1000" b="1">
              <a:solidFill>
                <a:srgbClr val="5B0F00"/>
              </a:solidFill>
            </a:endParaRPr>
          </a:p>
        </p:txBody>
      </p:sp>
      <p:pic>
        <p:nvPicPr>
          <p:cNvPr id="27" name="Shape 27"/>
          <p:cNvPicPr preferRelativeResize="0"/>
          <p:nvPr/>
        </p:nvPicPr>
        <p:blipFill>
          <a:blip r:embed="rId3">
            <a:alphaModFix/>
          </a:blip>
          <a:stretch>
            <a:fillRect/>
          </a:stretch>
        </p:blipFill>
        <p:spPr>
          <a:xfrm>
            <a:off x="2666200" y="5003000"/>
            <a:ext cx="1578725" cy="1216825"/>
          </a:xfrm>
          <a:prstGeom prst="rect">
            <a:avLst/>
          </a:prstGeom>
          <a:noFill/>
          <a:ln>
            <a:noFill/>
          </a:ln>
        </p:spPr>
      </p:pic>
      <p:pic>
        <p:nvPicPr>
          <p:cNvPr id="28" name="Shape 28"/>
          <p:cNvPicPr preferRelativeResize="0"/>
          <p:nvPr/>
        </p:nvPicPr>
        <p:blipFill>
          <a:blip r:embed="rId4">
            <a:alphaModFix/>
          </a:blip>
          <a:stretch>
            <a:fillRect/>
          </a:stretch>
        </p:blipFill>
        <p:spPr>
          <a:xfrm>
            <a:off x="647045" y="3403600"/>
            <a:ext cx="1617479" cy="1216825"/>
          </a:xfrm>
          <a:prstGeom prst="rect">
            <a:avLst/>
          </a:prstGeom>
          <a:noFill/>
          <a:ln>
            <a:noFill/>
          </a:ln>
        </p:spPr>
      </p:pic>
      <p:pic>
        <p:nvPicPr>
          <p:cNvPr id="29" name="Shape 29"/>
          <p:cNvPicPr preferRelativeResize="0"/>
          <p:nvPr/>
        </p:nvPicPr>
        <p:blipFill>
          <a:blip r:embed="rId5">
            <a:alphaModFix/>
          </a:blip>
          <a:stretch>
            <a:fillRect/>
          </a:stretch>
        </p:blipFill>
        <p:spPr>
          <a:xfrm>
            <a:off x="828025" y="5353050"/>
            <a:ext cx="1064375" cy="1064375"/>
          </a:xfrm>
          <a:prstGeom prst="rect">
            <a:avLst/>
          </a:prstGeom>
          <a:noFill/>
          <a:ln>
            <a:noFill/>
          </a:ln>
        </p:spPr>
      </p:pic>
    </p:spTree>
  </p:cSld>
  <p:clrMapOvr>
    <a:masterClrMapping/>
  </p:clrMapOvr>
</p:sld>
</file>

<file path=ppt/theme/theme1.xml><?xml version="1.0" encoding="utf-8"?>
<a:theme xmlns:a="http://schemas.openxmlformats.org/drawingml/2006/main" name="2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701</Words>
  <Application>Microsoft Office PowerPoint</Application>
  <PresentationFormat>A4 Paper (210x297 mm)‎</PresentationFormat>
  <Paragraphs>34</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2_ערכת נושא Office</vt:lpstr>
      <vt:lpstr>צפת בתש"ח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צפת בתש"ח </dc:title>
  <dc:creator>home</dc:creator>
  <cp:lastModifiedBy>home</cp:lastModifiedBy>
  <cp:revision>1</cp:revision>
  <dcterms:modified xsi:type="dcterms:W3CDTF">2018-07-09T10:42:20Z</dcterms:modified>
</cp:coreProperties>
</file>