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
  </p:notesMasterIdLst>
  <p:sldIdLst>
    <p:sldId id="257" r:id="rId2"/>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4956" autoAdjust="0"/>
    <p:restoredTop sz="94660"/>
  </p:normalViewPr>
  <p:slideViewPr>
    <p:cSldViewPr snapToGrid="0">
      <p:cViewPr varScale="1">
        <p:scale>
          <a:sx n="73" d="100"/>
          <a:sy n="73" d="100"/>
        </p:scale>
        <p:origin x="-666"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9F10A122-2713-423A-8EE3-BD10EECB6B97}" type="datetimeFigureOut">
              <a:rPr lang="he-IL" smtClean="0"/>
              <a:pPr/>
              <a:t>כ"ח/תמוז/תשע"ח</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633EF54-D526-4112-A5B6-D294088D9218}" type="slidenum">
              <a:rPr lang="he-IL" smtClean="0"/>
              <a:pPr/>
              <a:t>‹#›</a:t>
            </a:fld>
            <a:endParaRPr lang="he-IL"/>
          </a:p>
        </p:txBody>
      </p:sp>
    </p:spTree>
    <p:extLst>
      <p:ext uri="{BB962C8B-B14F-4D97-AF65-F5344CB8AC3E}">
        <p14:creationId xmlns:p14="http://schemas.microsoft.com/office/powerpoint/2010/main" xmlns="" val="267783964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E14ECB-0459-4E00-9CCA-46D2104BA3CF}" type="slidenum">
              <a:rPr lang="he-IL" altLang="he-IL">
                <a:solidFill>
                  <a:srgbClr val="000000"/>
                </a:solidFill>
              </a:rPr>
              <a:pPr/>
              <a:t>1</a:t>
            </a:fld>
            <a:endParaRPr lang="en-US" altLang="he-IL">
              <a:solidFill>
                <a:srgbClr val="000000"/>
              </a:solidFill>
            </a:endParaRPr>
          </a:p>
        </p:txBody>
      </p:sp>
      <p:sp>
        <p:nvSpPr>
          <p:cNvPr id="24578" name="Rectangle 2"/>
          <p:cNvSpPr>
            <a:spLocks noGrp="1" noRot="1" noChangeAspect="1" noChangeArrowheads="1" noTextEdit="1"/>
          </p:cNvSpPr>
          <p:nvPr>
            <p:ph type="sldImg"/>
          </p:nvPr>
        </p:nvSpPr>
        <p:spPr>
          <a:ln/>
        </p:spPr>
      </p:sp>
      <p:sp>
        <p:nvSpPr>
          <p:cNvPr id="24579" name="Rectangle 3"/>
          <p:cNvSpPr>
            <a:spLocks noGrp="1" noChangeArrowheads="1"/>
          </p:cNvSpPr>
          <p:nvPr>
            <p:ph type="body" idx="1"/>
          </p:nvPr>
        </p:nvSpPr>
        <p:spPr/>
        <p:txBody>
          <a:bodyPr/>
          <a:lstStyle/>
          <a:p>
            <a:endParaRPr lang="en-US" altLang="he-IL"/>
          </a:p>
        </p:txBody>
      </p:sp>
    </p:spTree>
    <p:extLst>
      <p:ext uri="{BB962C8B-B14F-4D97-AF65-F5344CB8AC3E}">
        <p14:creationId xmlns:p14="http://schemas.microsoft.com/office/powerpoint/2010/main" xmlns="" val="4152743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F66BBAC7-72EE-4C3E-BF68-D0365A0C6FAA}"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064337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4BDF4A04-D51F-49F3-90C6-FD5A42678FC4}"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558750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839200" y="274639"/>
            <a:ext cx="27432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609600" y="274639"/>
            <a:ext cx="80264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A767483B-1B0B-456D-A368-E769DBD12E45}"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332019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26E5B361-C5AA-4206-9C5C-69D67019B3FB}"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144615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1" y="1709739"/>
            <a:ext cx="10515600" cy="2852737"/>
          </a:xfrm>
        </p:spPr>
        <p:txBody>
          <a:bodyPr anchor="b"/>
          <a:lstStyle>
            <a:lvl1pPr>
              <a:defRPr sz="6000"/>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lvl1pPr>
              <a:defRPr/>
            </a:lvl1pPr>
          </a:lstStyle>
          <a:p>
            <a:endParaRPr lang="en-US" altLang="he-IL">
              <a:solidFill>
                <a:srgbClr val="000000"/>
              </a:solidFill>
            </a:endParaRPr>
          </a:p>
        </p:txBody>
      </p:sp>
      <p:sp>
        <p:nvSpPr>
          <p:cNvPr id="5" name="מציין מיקום של כותרת תחתונה 4"/>
          <p:cNvSpPr>
            <a:spLocks noGrp="1"/>
          </p:cNvSpPr>
          <p:nvPr>
            <p:ph type="ftr" sz="quarter" idx="11"/>
          </p:nvPr>
        </p:nvSpPr>
        <p:spPr/>
        <p:txBody>
          <a:bodyPr/>
          <a:lstStyle>
            <a:lvl1pPr>
              <a:defRPr/>
            </a:lvl1pPr>
          </a:lstStyle>
          <a:p>
            <a:endParaRPr lang="en-US" altLang="he-IL">
              <a:solidFill>
                <a:srgbClr val="000000"/>
              </a:solidFill>
            </a:endParaRPr>
          </a:p>
        </p:txBody>
      </p:sp>
      <p:sp>
        <p:nvSpPr>
          <p:cNvPr id="6" name="מציין מיקום של מספר שקופית 5"/>
          <p:cNvSpPr>
            <a:spLocks noGrp="1"/>
          </p:cNvSpPr>
          <p:nvPr>
            <p:ph type="sldNum" sz="quarter" idx="12"/>
          </p:nvPr>
        </p:nvSpPr>
        <p:spPr/>
        <p:txBody>
          <a:bodyPr/>
          <a:lstStyle>
            <a:lvl1pPr>
              <a:defRPr/>
            </a:lvl1pPr>
          </a:lstStyle>
          <a:p>
            <a:fld id="{54E4D047-4979-4DAD-8743-4FC912B1618C}"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301081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609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6197600" y="1600201"/>
            <a:ext cx="5384800" cy="4525963"/>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4D0EB465-10F4-4029-9DBB-174F6582FAA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4560307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40317" y="365126"/>
            <a:ext cx="10515600" cy="1325563"/>
          </a:xfrm>
        </p:spPr>
        <p:txBody>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840318" y="2505075"/>
            <a:ext cx="5158316"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6172200" y="2505075"/>
            <a:ext cx="5183717" cy="3684588"/>
          </a:xfrm>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lvl1pPr>
              <a:defRPr/>
            </a:lvl1pPr>
          </a:lstStyle>
          <a:p>
            <a:endParaRPr lang="en-US" altLang="he-IL">
              <a:solidFill>
                <a:srgbClr val="000000"/>
              </a:solidFill>
            </a:endParaRPr>
          </a:p>
        </p:txBody>
      </p:sp>
      <p:sp>
        <p:nvSpPr>
          <p:cNvPr id="8" name="מציין מיקום של כותרת תחתונה 7"/>
          <p:cNvSpPr>
            <a:spLocks noGrp="1"/>
          </p:cNvSpPr>
          <p:nvPr>
            <p:ph type="ftr" sz="quarter" idx="11"/>
          </p:nvPr>
        </p:nvSpPr>
        <p:spPr/>
        <p:txBody>
          <a:bodyPr/>
          <a:lstStyle>
            <a:lvl1pPr>
              <a:defRPr/>
            </a:lvl1pPr>
          </a:lstStyle>
          <a:p>
            <a:endParaRPr lang="en-US" altLang="he-IL">
              <a:solidFill>
                <a:srgbClr val="000000"/>
              </a:solidFill>
            </a:endParaRPr>
          </a:p>
        </p:txBody>
      </p:sp>
      <p:sp>
        <p:nvSpPr>
          <p:cNvPr id="9" name="מציין מיקום של מספר שקופית 8"/>
          <p:cNvSpPr>
            <a:spLocks noGrp="1"/>
          </p:cNvSpPr>
          <p:nvPr>
            <p:ph type="sldNum" sz="quarter" idx="12"/>
          </p:nvPr>
        </p:nvSpPr>
        <p:spPr/>
        <p:txBody>
          <a:bodyPr/>
          <a:lstStyle>
            <a:lvl1pPr>
              <a:defRPr/>
            </a:lvl1pPr>
          </a:lstStyle>
          <a:p>
            <a:fld id="{BE0F07A5-332C-4480-9E74-B8744DC0EA3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613691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lvl1pPr>
              <a:defRPr/>
            </a:lvl1pPr>
          </a:lstStyle>
          <a:p>
            <a:endParaRPr lang="en-US" altLang="he-IL">
              <a:solidFill>
                <a:srgbClr val="000000"/>
              </a:solidFill>
            </a:endParaRPr>
          </a:p>
        </p:txBody>
      </p:sp>
      <p:sp>
        <p:nvSpPr>
          <p:cNvPr id="4" name="מציין מיקום של כותרת תחתונה 3"/>
          <p:cNvSpPr>
            <a:spLocks noGrp="1"/>
          </p:cNvSpPr>
          <p:nvPr>
            <p:ph type="ftr" sz="quarter" idx="11"/>
          </p:nvPr>
        </p:nvSpPr>
        <p:spPr/>
        <p:txBody>
          <a:bodyPr/>
          <a:lstStyle>
            <a:lvl1pPr>
              <a:defRPr/>
            </a:lvl1pPr>
          </a:lstStyle>
          <a:p>
            <a:endParaRPr lang="en-US" altLang="he-IL">
              <a:solidFill>
                <a:srgbClr val="000000"/>
              </a:solidFill>
            </a:endParaRPr>
          </a:p>
        </p:txBody>
      </p:sp>
      <p:sp>
        <p:nvSpPr>
          <p:cNvPr id="5" name="מציין מיקום של מספר שקופית 4"/>
          <p:cNvSpPr>
            <a:spLocks noGrp="1"/>
          </p:cNvSpPr>
          <p:nvPr>
            <p:ph type="sldNum" sz="quarter" idx="12"/>
          </p:nvPr>
        </p:nvSpPr>
        <p:spPr/>
        <p:txBody>
          <a:bodyPr/>
          <a:lstStyle>
            <a:lvl1pPr>
              <a:defRPr/>
            </a:lvl1pPr>
          </a:lstStyle>
          <a:p>
            <a:fld id="{8EFFFC6E-13BC-47B7-9831-4AAB5B3A4C59}"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4227946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lvl1pPr>
              <a:defRPr/>
            </a:lvl1pPr>
          </a:lstStyle>
          <a:p>
            <a:endParaRPr lang="en-US" altLang="he-IL">
              <a:solidFill>
                <a:srgbClr val="000000"/>
              </a:solidFill>
            </a:endParaRPr>
          </a:p>
        </p:txBody>
      </p:sp>
      <p:sp>
        <p:nvSpPr>
          <p:cNvPr id="3" name="מציין מיקום של כותרת תחתונה 2"/>
          <p:cNvSpPr>
            <a:spLocks noGrp="1"/>
          </p:cNvSpPr>
          <p:nvPr>
            <p:ph type="ftr" sz="quarter" idx="11"/>
          </p:nvPr>
        </p:nvSpPr>
        <p:spPr/>
        <p:txBody>
          <a:bodyPr/>
          <a:lstStyle>
            <a:lvl1pPr>
              <a:defRPr/>
            </a:lvl1pPr>
          </a:lstStyle>
          <a:p>
            <a:endParaRPr lang="en-US" altLang="he-IL">
              <a:solidFill>
                <a:srgbClr val="000000"/>
              </a:solidFill>
            </a:endParaRPr>
          </a:p>
        </p:txBody>
      </p:sp>
      <p:sp>
        <p:nvSpPr>
          <p:cNvPr id="4" name="מציין מיקום של מספר שקופית 3"/>
          <p:cNvSpPr>
            <a:spLocks noGrp="1"/>
          </p:cNvSpPr>
          <p:nvPr>
            <p:ph type="sldNum" sz="quarter" idx="12"/>
          </p:nvPr>
        </p:nvSpPr>
        <p:spPr/>
        <p:txBody>
          <a:bodyPr/>
          <a:lstStyle>
            <a:lvl1pPr>
              <a:defRPr/>
            </a:lvl1pPr>
          </a:lstStyle>
          <a:p>
            <a:fld id="{8B3BCBF1-542C-4E06-B6ED-50E67DF75C73}"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897744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C1892B29-B4B3-4ABE-8711-4C829D2EBBBF}"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176131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40318" y="457200"/>
            <a:ext cx="3932767" cy="1600200"/>
          </a:xfrm>
        </p:spPr>
        <p:txBody>
          <a:bodyPr anchor="b"/>
          <a:lstStyle>
            <a:lvl1pPr>
              <a:defRPr sz="3200"/>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lvl1pPr>
              <a:defRPr/>
            </a:lvl1pPr>
          </a:lstStyle>
          <a:p>
            <a:endParaRPr lang="en-US" altLang="he-IL">
              <a:solidFill>
                <a:srgbClr val="000000"/>
              </a:solidFill>
            </a:endParaRPr>
          </a:p>
        </p:txBody>
      </p:sp>
      <p:sp>
        <p:nvSpPr>
          <p:cNvPr id="6" name="מציין מיקום של כותרת תחתונה 5"/>
          <p:cNvSpPr>
            <a:spLocks noGrp="1"/>
          </p:cNvSpPr>
          <p:nvPr>
            <p:ph type="ftr" sz="quarter" idx="11"/>
          </p:nvPr>
        </p:nvSpPr>
        <p:spPr/>
        <p:txBody>
          <a:bodyPr/>
          <a:lstStyle>
            <a:lvl1pPr>
              <a:defRPr/>
            </a:lvl1pPr>
          </a:lstStyle>
          <a:p>
            <a:endParaRPr lang="en-US" altLang="he-IL">
              <a:solidFill>
                <a:srgbClr val="000000"/>
              </a:solidFill>
            </a:endParaRPr>
          </a:p>
        </p:txBody>
      </p:sp>
      <p:sp>
        <p:nvSpPr>
          <p:cNvPr id="7" name="מציין מיקום של מספר שקופית 6"/>
          <p:cNvSpPr>
            <a:spLocks noGrp="1"/>
          </p:cNvSpPr>
          <p:nvPr>
            <p:ph type="sldNum" sz="quarter" idx="12"/>
          </p:nvPr>
        </p:nvSpPr>
        <p:spPr/>
        <p:txBody>
          <a:bodyPr/>
          <a:lstStyle>
            <a:lvl1pPr>
              <a:defRPr/>
            </a:lvl1pPr>
          </a:lstStyle>
          <a:p>
            <a:fld id="{6B5CEFD0-D298-4E4A-AB3D-A8D8C6E1F2C8}" type="slidenum">
              <a:rPr lang="he-IL" altLang="he-IL">
                <a:solidFill>
                  <a:srgbClr val="000000"/>
                </a:solidFill>
              </a:rPr>
              <a:pPr/>
              <a:t>‹#›</a:t>
            </a:fld>
            <a:endParaRPr lang="en-US" altLang="he-IL">
              <a:solidFill>
                <a:srgbClr val="000000"/>
              </a:solidFill>
            </a:endParaRPr>
          </a:p>
        </p:txBody>
      </p:sp>
    </p:spTree>
    <p:extLst>
      <p:ext uri="{BB962C8B-B14F-4D97-AF65-F5344CB8AC3E}">
        <p14:creationId xmlns:p14="http://schemas.microsoft.com/office/powerpoint/2010/main" xmlns="" val="261088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he-IL" altLang="he-IL" smtClean="0"/>
              <a:t>לחץ כדי לערוך סגנון כותרת של תבנית בסיס</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e-IL" altLang="he-IL" smtClean="0"/>
              <a:t>לחץ כדי לערוך סגנונות טקסט של תבנית בסיס</a:t>
            </a:r>
          </a:p>
          <a:p>
            <a:pPr lvl="1"/>
            <a:r>
              <a:rPr lang="he-IL" altLang="he-IL" smtClean="0"/>
              <a:t>רמה שנייה</a:t>
            </a:r>
          </a:p>
          <a:p>
            <a:pPr lvl="2"/>
            <a:r>
              <a:rPr lang="he-IL" altLang="he-IL" smtClean="0"/>
              <a:t>רמה שלישית</a:t>
            </a:r>
          </a:p>
          <a:p>
            <a:pPr lvl="3"/>
            <a:r>
              <a:rPr lang="he-IL" altLang="he-IL" smtClean="0"/>
              <a:t>רמה רביעית</a:t>
            </a:r>
          </a:p>
          <a:p>
            <a:pPr lvl="4"/>
            <a:r>
              <a:rPr lang="he-IL" altLang="he-IL" smtClean="0"/>
              <a:t>רמה חמישית</a:t>
            </a:r>
          </a:p>
        </p:txBody>
      </p:sp>
      <p:sp>
        <p:nvSpPr>
          <p:cNvPr id="1028" name="Rectangle 4"/>
          <p:cNvSpPr>
            <a:spLocks noGrp="1" noChangeArrowheads="1"/>
          </p:cNvSpPr>
          <p:nvPr>
            <p:ph type="dt" sz="half" idx="2"/>
          </p:nvPr>
        </p:nvSpPr>
        <p:spPr bwMode="auto">
          <a:xfrm>
            <a:off x="8737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ltLang="he-IL">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ltLang="he-IL">
              <a:solidFill>
                <a:srgbClr val="000000"/>
              </a:solidFill>
            </a:endParaRPr>
          </a:p>
        </p:txBody>
      </p:sp>
      <p:sp>
        <p:nvSpPr>
          <p:cNvPr id="1030" name="Rectangle 6"/>
          <p:cNvSpPr>
            <a:spLocks noGrp="1" noChangeArrowheads="1"/>
          </p:cNvSpPr>
          <p:nvPr>
            <p:ph type="sldNum" sz="quarter" idx="4"/>
          </p:nvPr>
        </p:nvSpPr>
        <p:spPr bwMode="auto">
          <a:xfrm>
            <a:off x="609600" y="6245225"/>
            <a:ext cx="28448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pPr fontAlgn="base">
              <a:spcBef>
                <a:spcPct val="0"/>
              </a:spcBef>
              <a:spcAft>
                <a:spcPct val="0"/>
              </a:spcAft>
            </a:pPr>
            <a:fld id="{9843AB15-A48E-4BDC-8786-92D6BCC5247F}" type="slidenum">
              <a:rPr lang="he-IL" altLang="he-IL">
                <a:solidFill>
                  <a:srgbClr val="000000"/>
                </a:solidFill>
              </a:rPr>
              <a:pPr fontAlgn="base">
                <a:spcBef>
                  <a:spcPct val="0"/>
                </a:spcBef>
                <a:spcAft>
                  <a:spcPct val="0"/>
                </a:spcAft>
              </a:pPr>
              <a:t>‹#›</a:t>
            </a:fld>
            <a:endParaRPr lang="en-US" altLang="he-IL">
              <a:solidFill>
                <a:srgbClr val="000000"/>
              </a:solidFill>
            </a:endParaRPr>
          </a:p>
        </p:txBody>
      </p:sp>
    </p:spTree>
    <p:extLst>
      <p:ext uri="{BB962C8B-B14F-4D97-AF65-F5344CB8AC3E}">
        <p14:creationId xmlns:p14="http://schemas.microsoft.com/office/powerpoint/2010/main" xmlns="" val="33766624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fontAlgn="base">
        <a:spcBef>
          <a:spcPct val="0"/>
        </a:spcBef>
        <a:spcAft>
          <a:spcPct val="0"/>
        </a:spcAft>
        <a:defRPr sz="4400" kern="12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1"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r" rtl="1" fontAlgn="base">
        <a:spcBef>
          <a:spcPct val="20000"/>
        </a:spcBef>
        <a:spcAft>
          <a:spcPct val="0"/>
        </a:spcAft>
        <a:buChar char="•"/>
        <a:defRPr sz="3200" kern="1200">
          <a:solidFill>
            <a:schemeClr val="tx1"/>
          </a:solidFill>
          <a:latin typeface="+mn-lt"/>
          <a:ea typeface="+mn-ea"/>
          <a:cs typeface="+mn-cs"/>
        </a:defRPr>
      </a:lvl1pPr>
      <a:lvl2pPr marL="742950" indent="-285750" algn="r" rtl="1" fontAlgn="base">
        <a:spcBef>
          <a:spcPct val="20000"/>
        </a:spcBef>
        <a:spcAft>
          <a:spcPct val="0"/>
        </a:spcAft>
        <a:buChar char="–"/>
        <a:defRPr sz="2800" kern="1200">
          <a:solidFill>
            <a:schemeClr val="tx1"/>
          </a:solidFill>
          <a:latin typeface="+mn-lt"/>
          <a:ea typeface="+mn-ea"/>
          <a:cs typeface="+mn-cs"/>
        </a:defRPr>
      </a:lvl2pPr>
      <a:lvl3pPr marL="1143000" indent="-228600" algn="r" rtl="1" fontAlgn="base">
        <a:spcBef>
          <a:spcPct val="20000"/>
        </a:spcBef>
        <a:spcAft>
          <a:spcPct val="0"/>
        </a:spcAft>
        <a:buChar char="•"/>
        <a:defRPr sz="2400" kern="1200">
          <a:solidFill>
            <a:schemeClr val="tx1"/>
          </a:solidFill>
          <a:latin typeface="+mn-lt"/>
          <a:ea typeface="+mn-ea"/>
          <a:cs typeface="+mn-cs"/>
        </a:defRPr>
      </a:lvl3pPr>
      <a:lvl4pPr marL="1600200" indent="-228600" algn="r" rtl="1" fontAlgn="base">
        <a:spcBef>
          <a:spcPct val="20000"/>
        </a:spcBef>
        <a:spcAft>
          <a:spcPct val="0"/>
        </a:spcAft>
        <a:buChar char="–"/>
        <a:defRPr sz="2000" kern="1200">
          <a:solidFill>
            <a:schemeClr val="tx1"/>
          </a:solidFill>
          <a:latin typeface="+mn-lt"/>
          <a:ea typeface="+mn-ea"/>
          <a:cs typeface="+mn-cs"/>
        </a:defRPr>
      </a:lvl4pPr>
      <a:lvl5pPr marL="2057400" indent="-228600" algn="r" rtl="1" fontAlgn="base">
        <a:spcBef>
          <a:spcPct val="20000"/>
        </a:spcBef>
        <a:spcAft>
          <a:spcPct val="0"/>
        </a:spcAft>
        <a:buChar char="»"/>
        <a:defRPr sz="20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61" name="Group 9"/>
          <p:cNvGrpSpPr>
            <a:grpSpLocks/>
          </p:cNvGrpSpPr>
          <p:nvPr/>
        </p:nvGrpSpPr>
        <p:grpSpPr bwMode="auto">
          <a:xfrm>
            <a:off x="1703389" y="188913"/>
            <a:ext cx="8497887" cy="6553200"/>
            <a:chOff x="113" y="119"/>
            <a:chExt cx="5353" cy="4128"/>
          </a:xfrm>
        </p:grpSpPr>
        <p:sp>
          <p:nvSpPr>
            <p:cNvPr id="23562" name="Text Box 10"/>
            <p:cNvSpPr txBox="1">
              <a:spLocks noChangeArrowheads="1"/>
            </p:cNvSpPr>
            <p:nvPr/>
          </p:nvSpPr>
          <p:spPr bwMode="auto">
            <a:xfrm>
              <a:off x="113" y="119"/>
              <a:ext cx="1043" cy="150"/>
            </a:xfrm>
            <a:prstGeom prst="rect">
              <a:avLst/>
            </a:prstGeom>
            <a:noFill/>
            <a:ln w="9525">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fontAlgn="base">
                <a:spcBef>
                  <a:spcPct val="50000"/>
                </a:spcBef>
                <a:spcAft>
                  <a:spcPct val="0"/>
                </a:spcAft>
              </a:pPr>
              <a:r>
                <a:rPr lang="he-IL" altLang="he-IL" sz="900" b="1">
                  <a:solidFill>
                    <a:srgbClr val="000000"/>
                  </a:solidFill>
                </a:rPr>
                <a:t>חוברת מקורות – השומר החדש</a:t>
              </a:r>
              <a:endParaRPr lang="en-US" altLang="he-IL" sz="900" b="1">
                <a:solidFill>
                  <a:srgbClr val="000000"/>
                </a:solidFill>
              </a:endParaRPr>
            </a:p>
          </p:txBody>
        </p:sp>
        <p:pic>
          <p:nvPicPr>
            <p:cNvPr id="23563" name="Picture 1"/>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2699" y="3712"/>
              <a:ext cx="2767" cy="53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7" name="Rectangle 5"/>
          <p:cNvSpPr>
            <a:spLocks noGrp="1" noChangeArrowheads="1"/>
          </p:cNvSpPr>
          <p:nvPr>
            <p:ph type="title"/>
          </p:nvPr>
        </p:nvSpPr>
        <p:spPr>
          <a:xfrm>
            <a:off x="3432175" y="404813"/>
            <a:ext cx="5976938" cy="419100"/>
          </a:xfrm>
          <a:noFill/>
          <a:ln/>
        </p:spPr>
        <p:txBody>
          <a:bodyPr/>
          <a:lstStyle/>
          <a:p>
            <a:r>
              <a:rPr lang="he-IL" altLang="he-IL" sz="2400" b="1" dirty="0"/>
              <a:t>רבי שמעון בר יוחאי והמערה – אידיאל ומציאות </a:t>
            </a:r>
            <a:endParaRPr lang="en-US" altLang="he-IL" sz="2400" b="1" dirty="0"/>
          </a:p>
        </p:txBody>
      </p:sp>
      <p:sp>
        <p:nvSpPr>
          <p:cNvPr id="23558" name="Rectangle 6"/>
          <p:cNvSpPr>
            <a:spLocks noChangeArrowheads="1"/>
          </p:cNvSpPr>
          <p:nvPr/>
        </p:nvSpPr>
        <p:spPr bwMode="auto">
          <a:xfrm>
            <a:off x="2346326" y="828329"/>
            <a:ext cx="7853363" cy="138499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רקע: תקופת השלטון הרומאי בארץ. 4 חכמים, ביניהם רבי שמעון בר יוחאי, מדברים על מלכות רומי ורבי שמעון בר יוחאי, שהיה ממתנגדי המלכות, אומר דבריי גנאי וזלזול על השלטון. יהודה בן גרים שומע את הדברים ומלשין על כך לרומאיים. בעקבות כך גזרו על ר' שמעון עונש מוות. ר' שמעון בר יוחאי נאלץ לברוח ולהתחבא יחד עם בנו במשך 12 שנה במערה. </a:t>
            </a:r>
          </a:p>
          <a:p>
            <a:pPr algn="just" fontAlgn="base">
              <a:spcBef>
                <a:spcPct val="0"/>
              </a:spcBef>
              <a:spcAft>
                <a:spcPct val="0"/>
              </a:spcAft>
            </a:pPr>
            <a:r>
              <a:rPr lang="he-IL" altLang="he-IL" sz="1400" dirty="0">
                <a:solidFill>
                  <a:srgbClr val="000000"/>
                </a:solidFill>
                <a:latin typeface="Times New Roman" panose="02020603050405020304" pitchFamily="18" charset="0"/>
                <a:cs typeface="Times New Roman" panose="02020603050405020304" pitchFamily="18" charset="0"/>
              </a:rPr>
              <a:t>לפנינו, מתוארת סיטואציה ממסכת שבת,  בה רבי אלעזר ואביו רבי שמעון יוצאים מהמערה אחרי שנים ארוכות בהן הם עסקו בלימוד תורה והיו מנותקים מחיי העולם הזה. הם אינם מסוגלים להכיל את מציאות החיים הרגילה בה הם פוגשים בצאתם מהמערה, וגורמים חורבן לעולם. בסופו של דבר הם חוזרים למערה ורק אחרי שנה נוספת הם מסוגלים לצאת לעולם.</a:t>
            </a:r>
            <a:r>
              <a:rPr lang="he-IL" altLang="he-IL" sz="1400" dirty="0">
                <a:solidFill>
                  <a:srgbClr val="000000"/>
                </a:solidFill>
                <a:cs typeface="Times New Roman" panose="02020603050405020304" pitchFamily="18" charset="0"/>
              </a:rPr>
              <a:t> </a:t>
            </a:r>
          </a:p>
        </p:txBody>
      </p:sp>
      <p:sp>
        <p:nvSpPr>
          <p:cNvPr id="23559" name="Rectangle 7"/>
          <p:cNvSpPr>
            <a:spLocks noChangeArrowheads="1"/>
          </p:cNvSpPr>
          <p:nvPr/>
        </p:nvSpPr>
        <p:spPr bwMode="auto">
          <a:xfrm>
            <a:off x="2927350" y="2311401"/>
            <a:ext cx="7200900" cy="2441575"/>
          </a:xfrm>
          <a:prstGeom prst="rect">
            <a:avLst/>
          </a:prstGeom>
          <a:solidFill>
            <a:srgbClr val="FFFFFF"/>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fontAlgn="base">
              <a:spcBef>
                <a:spcPct val="0"/>
              </a:spcBef>
              <a:spcAft>
                <a:spcPct val="0"/>
              </a:spcAft>
            </a:pPr>
            <a:r>
              <a:rPr lang="he-IL" altLang="he-IL" sz="1400">
                <a:solidFill>
                  <a:srgbClr val="000000"/>
                </a:solidFill>
              </a:rPr>
              <a:t>הלכו הוא </a:t>
            </a:r>
            <a:r>
              <a:rPr lang="he-IL" altLang="he-IL" sz="1200" i="1">
                <a:solidFill>
                  <a:srgbClr val="000000"/>
                </a:solidFill>
              </a:rPr>
              <a:t>(רבי שמעון בר יוחאי)</a:t>
            </a:r>
            <a:r>
              <a:rPr lang="he-IL" altLang="he-IL" sz="1400">
                <a:solidFill>
                  <a:srgbClr val="000000"/>
                </a:solidFill>
              </a:rPr>
              <a:t> ובנו... הָלְכוּ וְנִתְחַבְּאוּ בִּמְעָרָה. נַעֲשָׂה נֵס וְנִבְרָא לָהֶם חָרוּב וּמַעְיָן, וְהָיוּ פּוֹשְׁטִים בִּגְדֵיהֶם וְיוֹשְׁבִים עַד צַוָּארָם בַּחוֹל. כָּל הַיּוֹם עָסְקוּ בַּתּוֹרָה: בִּזְמַן תְּפִלָּה הָיוּ מִתְלַבְּשִׁים וּמִתְעַטְּפִים וּמִתְפַּלְּלִים, וְאַחַר כָּךְ הָיוּ חוֹזְרִים וּפוֹשְׁטִים בִּגְדֵיהֶם, כְּדֵי שֶׁלֹּא יִבְלוּ.</a:t>
            </a:r>
          </a:p>
          <a:p>
            <a:pPr algn="just" fontAlgn="base">
              <a:spcBef>
                <a:spcPct val="0"/>
              </a:spcBef>
              <a:spcAft>
                <a:spcPct val="0"/>
              </a:spcAft>
            </a:pPr>
            <a:r>
              <a:rPr lang="he-IL" altLang="he-IL" sz="1400">
                <a:solidFill>
                  <a:srgbClr val="000000"/>
                </a:solidFill>
              </a:rPr>
              <a:t> </a:t>
            </a:r>
          </a:p>
          <a:p>
            <a:pPr algn="just" fontAlgn="base">
              <a:spcBef>
                <a:spcPct val="0"/>
              </a:spcBef>
              <a:spcAft>
                <a:spcPct val="0"/>
              </a:spcAft>
            </a:pPr>
            <a:r>
              <a:rPr lang="he-IL" altLang="he-IL" sz="1400">
                <a:solidFill>
                  <a:srgbClr val="000000"/>
                </a:solidFill>
              </a:rPr>
              <a:t>יָשְׁבוּ שְׁתֵּים עֶשְׂרֵה שָׁנָה בַּמְּעָרָה. בָּא אֵלִיָּהוּ וְעָמַד עַל פֶּתַח הַמְּעָרָה, אָמַר: מִי יוֹדִיעַ לְבֶן יוֹחַאי שֶׁמֵּת הַקֵּיסָר וּבָטְלָה גְּזֵרָתוֹ? יָצְאוּ וְרָאוּ בְּנֵי אָדָם כְּשֶׁהֵם חוֹרְשִׁים וְזוֹרְעִים. אָמַר: מַנִּיחִין חַיֵּי עוֹלָם וְעוֹסְקִין בְּחַיֵּי שָׁעָה! כָּל מָקוֹם שֶׁנּוֹתְנִים עֵינֵיהֶם מִיָּד נִשְׂרָף, יָצְאָה בַּת קוֹל וְאָמְרָה לָהֶם: לְהַחֲרִיב עוֹלָמִי יְצָאתֶם? חִזְרוּ לִמְעָרַתְכֶם!</a:t>
            </a:r>
          </a:p>
          <a:p>
            <a:pPr algn="just" fontAlgn="base">
              <a:spcBef>
                <a:spcPct val="0"/>
              </a:spcBef>
              <a:spcAft>
                <a:spcPct val="0"/>
              </a:spcAft>
            </a:pPr>
            <a:r>
              <a:rPr lang="he-IL" altLang="he-IL" sz="1400">
                <a:solidFill>
                  <a:srgbClr val="000000"/>
                </a:solidFill>
              </a:rPr>
              <a:t> </a:t>
            </a:r>
          </a:p>
          <a:p>
            <a:pPr algn="just" fontAlgn="base">
              <a:spcBef>
                <a:spcPct val="0"/>
              </a:spcBef>
              <a:spcAft>
                <a:spcPct val="0"/>
              </a:spcAft>
            </a:pPr>
            <a:r>
              <a:rPr lang="he-IL" altLang="he-IL" sz="1400">
                <a:solidFill>
                  <a:srgbClr val="000000"/>
                </a:solidFill>
              </a:rPr>
              <a:t>חָזְרוּ וְהָלְכוּ וְיָשְׁבוּ שְׁנֵים עָשָׂר חֹדֶשׁ, אָמְרוּ: מִשְׁפַּט רְשָׁעִים בְּגֵיהִנֹּם שְׁנֵים עָשָׂר חֹדֶשׁ. יָצְאָה בַּת קוֹל וְאָמְרָה: צְאוּ מִמְּעָרַתְכֶם! יָצְאוּ מִן הַמְּעָרָה. כָּל מָקוֹם שֶׁהָיָה רַ' אֶלְעָזָר מַכֶּה הָיָה רַ' שִׁמְעוֹן מְרַפֵּא. אָמַר לוֹ: בְּנִי, דַּי לָעוֹלָם אֲנִי וְאַתָּה. </a:t>
            </a:r>
            <a:r>
              <a:rPr lang="he-IL" altLang="he-IL" sz="1000">
                <a:solidFill>
                  <a:srgbClr val="000000"/>
                </a:solidFill>
              </a:rPr>
              <a:t>(מסכת שבת דף ל"ג)</a:t>
            </a:r>
          </a:p>
        </p:txBody>
      </p:sp>
      <p:sp>
        <p:nvSpPr>
          <p:cNvPr id="23560" name="Rectangle 8"/>
          <p:cNvSpPr>
            <a:spLocks noChangeArrowheads="1"/>
          </p:cNvSpPr>
          <p:nvPr/>
        </p:nvSpPr>
        <p:spPr bwMode="auto">
          <a:xfrm>
            <a:off x="1703389" y="4592639"/>
            <a:ext cx="5545137" cy="1931987"/>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fontAlgn="base">
              <a:spcBef>
                <a:spcPct val="0"/>
              </a:spcBef>
              <a:spcAft>
                <a:spcPct val="0"/>
              </a:spcAft>
            </a:pPr>
            <a:r>
              <a:rPr lang="he-IL" altLang="he-IL" sz="1200" b="1" dirty="0">
                <a:solidFill>
                  <a:srgbClr val="000000"/>
                </a:solidFill>
              </a:rPr>
              <a:t>שאלות למחשבה:</a:t>
            </a:r>
          </a:p>
          <a:p>
            <a:pPr fontAlgn="base">
              <a:spcBef>
                <a:spcPct val="0"/>
              </a:spcBef>
              <a:spcAft>
                <a:spcPct val="0"/>
              </a:spcAft>
            </a:pPr>
            <a:r>
              <a:rPr lang="he-IL" altLang="he-IL" sz="1200" dirty="0">
                <a:solidFill>
                  <a:srgbClr val="000000"/>
                </a:solidFill>
              </a:rPr>
              <a:t>מה קרה לרבי שמעון ובנו כשיצאו מהמערה בפעם הראשונה? </a:t>
            </a:r>
          </a:p>
          <a:p>
            <a:pPr fontAlgn="base">
              <a:spcBef>
                <a:spcPct val="0"/>
              </a:spcBef>
              <a:spcAft>
                <a:spcPct val="0"/>
              </a:spcAft>
            </a:pPr>
            <a:endParaRPr lang="he-IL" altLang="he-IL" sz="800" dirty="0">
              <a:solidFill>
                <a:srgbClr val="000000"/>
              </a:solidFill>
            </a:endParaRPr>
          </a:p>
          <a:p>
            <a:pPr fontAlgn="base">
              <a:spcBef>
                <a:spcPct val="0"/>
              </a:spcBef>
              <a:spcAft>
                <a:spcPct val="0"/>
              </a:spcAft>
            </a:pPr>
            <a:r>
              <a:rPr lang="he-IL" altLang="he-IL" sz="1200" dirty="0">
                <a:solidFill>
                  <a:srgbClr val="000000"/>
                </a:solidFill>
              </a:rPr>
              <a:t>האם היו מצבים שבהם אידיאל או חזון שלכם נתקל בקירות המציאות?</a:t>
            </a:r>
            <a:endParaRPr lang="en-US" altLang="he-IL" sz="1200" dirty="0">
              <a:solidFill>
                <a:srgbClr val="000000"/>
              </a:solidFill>
            </a:endParaRPr>
          </a:p>
          <a:p>
            <a:pPr fontAlgn="base">
              <a:spcBef>
                <a:spcPct val="0"/>
              </a:spcBef>
              <a:spcAft>
                <a:spcPct val="0"/>
              </a:spcAft>
            </a:pPr>
            <a:r>
              <a:rPr lang="he-IL" altLang="he-IL" sz="1200" dirty="0">
                <a:solidFill>
                  <a:srgbClr val="000000"/>
                </a:solidFill>
              </a:rPr>
              <a:t>כיצד הגבתם? האם היום הייתם פועלים אחרת? כיצד?</a:t>
            </a:r>
          </a:p>
          <a:p>
            <a:pPr fontAlgn="base">
              <a:spcBef>
                <a:spcPct val="0"/>
              </a:spcBef>
              <a:spcAft>
                <a:spcPct val="0"/>
              </a:spcAft>
            </a:pPr>
            <a:endParaRPr lang="he-IL" altLang="he-IL" sz="800" dirty="0">
              <a:solidFill>
                <a:srgbClr val="000000"/>
              </a:solidFill>
            </a:endParaRPr>
          </a:p>
          <a:p>
            <a:pPr fontAlgn="base">
              <a:spcBef>
                <a:spcPct val="0"/>
              </a:spcBef>
              <a:spcAft>
                <a:spcPct val="0"/>
              </a:spcAft>
            </a:pPr>
            <a:r>
              <a:rPr lang="he-IL" altLang="he-IL" sz="1200" dirty="0">
                <a:solidFill>
                  <a:srgbClr val="000000"/>
                </a:solidFill>
              </a:rPr>
              <a:t>"כל מקום שהיה ר' אלעזר מכה היה ר' שמעון מרפא" – מה קורה כשהם יוצאים בפעם השנייה מהמערה? איך אתם מבינים את ההתנהלות/תגובה של שניהם, איזה לימוד כל אחד מהם עבר לאורך השנה?</a:t>
            </a:r>
          </a:p>
          <a:p>
            <a:pPr fontAlgn="base">
              <a:spcBef>
                <a:spcPct val="0"/>
              </a:spcBef>
              <a:spcAft>
                <a:spcPct val="0"/>
              </a:spcAft>
            </a:pPr>
            <a:endParaRPr lang="he-IL" altLang="he-IL" sz="800" dirty="0">
              <a:solidFill>
                <a:srgbClr val="000000"/>
              </a:solidFill>
            </a:endParaRPr>
          </a:p>
          <a:p>
            <a:pPr fontAlgn="base">
              <a:spcBef>
                <a:spcPct val="0"/>
              </a:spcBef>
              <a:spcAft>
                <a:spcPct val="0"/>
              </a:spcAft>
            </a:pPr>
            <a:r>
              <a:rPr lang="he-IL" altLang="he-IL" sz="1200" dirty="0">
                <a:solidFill>
                  <a:srgbClr val="000000"/>
                </a:solidFill>
              </a:rPr>
              <a:t>לאיזה דמות אתם יותר מתחברים?</a:t>
            </a:r>
          </a:p>
        </p:txBody>
      </p:sp>
    </p:spTree>
    <p:extLst>
      <p:ext uri="{BB962C8B-B14F-4D97-AF65-F5344CB8AC3E}">
        <p14:creationId xmlns:p14="http://schemas.microsoft.com/office/powerpoint/2010/main" xmlns="" val="1043552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יצוב ברירת מחדל">
  <a:themeElements>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עיצוב ברירת מחדל">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עיצוב ברירת מחדל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עיצוב ברירת מחדל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עיצוב ברירת מחדל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עיצוב ברירת מחדל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עיצוב ברירת מחדל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עיצוב ברירת מחדל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עיצוב ברירת מחדל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עיצוב ברירת מחדל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עיצוב ברירת מחדל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עיצוב ברירת מחדל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עיצוב ברירת מחדל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עיצוב ברירת מחדל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281</Words>
  <Application>Microsoft Office PowerPoint</Application>
  <PresentationFormat>מותאם אישית</PresentationFormat>
  <Paragraphs>19</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עיצוב ברירת מחדל</vt:lpstr>
      <vt:lpstr>רבי שמעון בר יוחאי והמערה – אידיאל ומציאות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רבי שמעון בר יוחאי והמערה – אידיאל ומציאות</dc:title>
  <dc:creator>עמית</dc:creator>
  <cp:lastModifiedBy>home</cp:lastModifiedBy>
  <cp:revision>1</cp:revision>
  <dcterms:created xsi:type="dcterms:W3CDTF">2014-11-04T12:05:59Z</dcterms:created>
  <dcterms:modified xsi:type="dcterms:W3CDTF">2018-07-11T10:46:38Z</dcterms:modified>
</cp:coreProperties>
</file>