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84"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011238" y="704850"/>
            <a:ext cx="5081587"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16146" cy="69689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10012" cy="779422"/>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16146" cy="696894"/>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ab.co.il/kabbalah/%D7%94%D7%90%D7%A8%D7%99-%D7%94%D7%A7%D7%93%D7%95%D7%A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he-IL" dirty="0" smtClean="0"/>
              <a:t>ה</a:t>
            </a:r>
            <a:r>
              <a:rPr lang="x-none" sz="1400" b="1" i="0" u="none" strike="noStrike" cap="none" smtClean="0">
                <a:solidFill>
                  <a:srgbClr val="5E4D36"/>
                </a:solidFill>
                <a:latin typeface="Arial"/>
                <a:ea typeface="Arial"/>
                <a:cs typeface="Arial"/>
                <a:sym typeface="Arial"/>
              </a:rPr>
              <a:t>היסטוריה</a:t>
            </a:r>
            <a:r>
              <a:rPr lang="he-IL" sz="1400" b="1" i="0" u="none" strike="noStrike" cap="none" dirty="0" smtClean="0">
                <a:solidFill>
                  <a:srgbClr val="5E4D36"/>
                </a:solidFill>
                <a:latin typeface="Arial"/>
                <a:ea typeface="Arial"/>
                <a:cs typeface="Arial"/>
                <a:sym typeface="Arial"/>
              </a:rPr>
              <a:t> של צפת</a:t>
            </a:r>
            <a:endParaRPr sz="1400" b="1" i="0" u="none" strike="noStrike" cap="none" dirty="0">
              <a:solidFill>
                <a:srgbClr val="5E4D36"/>
              </a:solidFill>
              <a:latin typeface="Arial"/>
              <a:ea typeface="Arial"/>
              <a:cs typeface="Arial"/>
              <a:sym typeface="Arial"/>
            </a:endParaRPr>
          </a:p>
        </p:txBody>
      </p:sp>
      <p:sp>
        <p:nvSpPr>
          <p:cNvPr id="27" name="Shape 27"/>
          <p:cNvSpPr/>
          <p:nvPr/>
        </p:nvSpPr>
        <p:spPr>
          <a:xfrm>
            <a:off x="6779895" y="1002682"/>
            <a:ext cx="2699385" cy="2927660"/>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000" b="1" i="0" u="none" strike="noStrike" cap="none">
                <a:solidFill>
                  <a:schemeClr val="lt1"/>
                </a:solidFill>
                <a:latin typeface="Arial"/>
                <a:ea typeface="Arial"/>
                <a:cs typeface="Arial"/>
                <a:sym typeface="Arial"/>
              </a:rPr>
              <a:t>רקע: </a:t>
            </a:r>
            <a:r>
              <a:rPr lang="x-none" sz="1000" b="0" i="0" u="none" strike="noStrike" cap="none">
                <a:solidFill>
                  <a:schemeClr val="lt1"/>
                </a:solidFill>
                <a:latin typeface="Calibri"/>
                <a:ea typeface="Calibri"/>
                <a:cs typeface="Calibri"/>
                <a:sym typeface="Calibri"/>
              </a:rPr>
              <a:t>לאחר גירוש ספרד בשנת 1492 התפזרו יהודי ספרד למקומות רבים בעולם. בין השאר הם הגיעו לארץ ישראל והתיישבו בארבע ערי הקודש- ירושלים, חברון, טבריה וצפת. המתיישבים בצפת התקבלו בסבר פנים יפות על ידי השלטון העות'מני, ופרחו מבחינות רבות. אחת הדמויות המשמעותיות בתקופה זו היא האר"י- רבי יצחק לוריא. במשך שבעה-עשר החודשים שבהם התגורר האר"י בצפת, הוא ביצע את המהפך המהותי ביותר בהיסטוריה הקבלית - הוא הפך את הקבלה משיטה שהתאימה עד אז ליחידי סגולה בלבד, לשיטה שמתאימה לכל אדם בדורנו. תלמידיו של האר"י- ובעיקר ממשיך דרכו, רבי חיים ויטאל, כתב</a:t>
            </a:r>
            <a:r>
              <a:rPr lang="x-none" sz="1000">
                <a:solidFill>
                  <a:schemeClr val="lt1"/>
                </a:solidFill>
                <a:latin typeface="Calibri"/>
                <a:ea typeface="Calibri"/>
                <a:cs typeface="Calibri"/>
                <a:sym typeface="Calibri"/>
              </a:rPr>
              <a:t>ו</a:t>
            </a:r>
            <a:r>
              <a:rPr lang="x-none" sz="1000" b="0" i="0" u="none" strike="noStrike" cap="none">
                <a:solidFill>
                  <a:schemeClr val="lt1"/>
                </a:solidFill>
                <a:latin typeface="Calibri"/>
                <a:ea typeface="Calibri"/>
                <a:cs typeface="Calibri"/>
                <a:sym typeface="Calibri"/>
              </a:rPr>
              <a:t> מפיו את הספרים הרבים שנקראים כיום "כתבי האר"י". האר"י נפטר ממגיפה בשנת 1572 והוא בן  38 בלבד. </a:t>
            </a:r>
            <a:endParaRPr sz="1000" b="0" i="0" u="none" strike="noStrike" cap="none">
              <a:solidFill>
                <a:schemeClr val="lt1"/>
              </a:solidFill>
              <a:latin typeface="Calibri"/>
              <a:ea typeface="Calibri"/>
              <a:cs typeface="Calibri"/>
              <a:sym typeface="Calibri"/>
            </a:endParaRPr>
          </a:p>
          <a:p>
            <a:pPr marL="0" marR="0" lvl="0" indent="0" algn="r" rtl="1">
              <a:spcBef>
                <a:spcPts val="0"/>
              </a:spcBef>
              <a:spcAft>
                <a:spcPts val="0"/>
              </a:spcAft>
              <a:buNone/>
            </a:pPr>
            <a:r>
              <a:rPr lang="x-none" sz="1000" b="1" i="0" u="none" strike="noStrike" cap="none">
                <a:solidFill>
                  <a:schemeClr val="lt1"/>
                </a:solidFill>
              </a:rPr>
              <a:t>בדף לימוד זה</a:t>
            </a:r>
            <a:r>
              <a:rPr lang="x-none" sz="1000" b="0" i="0" u="none" strike="noStrike" cap="none">
                <a:solidFill>
                  <a:schemeClr val="lt1"/>
                </a:solidFill>
                <a:latin typeface="Arial"/>
                <a:ea typeface="Arial"/>
                <a:cs typeface="Arial"/>
                <a:sym typeface="Arial"/>
              </a:rPr>
              <a:t> נלמד על האר"י וחכמתו, ועל הקשר בין הסוגיות שהעסיקו אותו ואת תלמידיו לימינו ולפעילותנו בארגון "השומר החדש".</a:t>
            </a:r>
            <a:br>
              <a:rPr lang="x-none" sz="1000" b="0" i="0" u="none" strike="noStrike" cap="none">
                <a:solidFill>
                  <a:schemeClr val="lt1"/>
                </a:solidFill>
                <a:latin typeface="Arial"/>
                <a:ea typeface="Arial"/>
                <a:cs typeface="Arial"/>
                <a:sym typeface="Arial"/>
              </a:rPr>
            </a:br>
            <a:r>
              <a:rPr lang="x-none" sz="1000" b="0" i="0" u="none" strike="noStrike" cap="none">
                <a:solidFill>
                  <a:schemeClr val="lt1"/>
                </a:solidFill>
                <a:latin typeface="Arial"/>
                <a:ea typeface="Arial"/>
                <a:cs typeface="Arial"/>
                <a:sym typeface="Arial"/>
              </a:rPr>
              <a:t> </a:t>
            </a:r>
            <a:r>
              <a:rPr lang="x-none" sz="1000" b="1" i="0" u="sng" strike="noStrike" cap="none">
                <a:solidFill>
                  <a:srgbClr val="FFFFFF"/>
                </a:solidFill>
                <a:hlinkClick r:id="rId3"/>
              </a:rPr>
              <a:t>לחצו כאן לקריאה נוס</a:t>
            </a:r>
            <a:r>
              <a:rPr lang="x-none" sz="1100" b="1" i="0" u="sng" strike="noStrike" cap="none">
                <a:solidFill>
                  <a:srgbClr val="FFFFFF"/>
                </a:solidFill>
                <a:hlinkClick r:id="rId3"/>
              </a:rPr>
              <a:t>פת על האר"י  </a:t>
            </a:r>
            <a:endParaRPr sz="900" b="1">
              <a:solidFill>
                <a:srgbClr val="FFFFFF"/>
              </a:solidFill>
            </a:endParaRPr>
          </a:p>
        </p:txBody>
      </p:sp>
      <p:sp>
        <p:nvSpPr>
          <p:cNvPr id="28" name="Shape 28"/>
          <p:cNvSpPr/>
          <p:nvPr/>
        </p:nvSpPr>
        <p:spPr>
          <a:xfrm>
            <a:off x="6779894" y="3994519"/>
            <a:ext cx="2699386" cy="1826016"/>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800" b="1">
                <a:solidFill>
                  <a:srgbClr val="5E4D36"/>
                </a:solidFill>
                <a:latin typeface="Arial"/>
                <a:ea typeface="Arial"/>
                <a:cs typeface="Arial"/>
                <a:sym typeface="Arial"/>
              </a:rPr>
              <a:t>שאלות לעיון והעמקה:</a:t>
            </a:r>
            <a:endParaRPr sz="800"/>
          </a:p>
          <a:p>
            <a:pPr marL="171450" marR="0" lvl="0" indent="-165100" algn="r" rtl="1">
              <a:spcBef>
                <a:spcPts val="600"/>
              </a:spcBef>
              <a:spcAft>
                <a:spcPts val="0"/>
              </a:spcAft>
              <a:buClr>
                <a:srgbClr val="5E4D36"/>
              </a:buClr>
              <a:buSzPts val="800"/>
              <a:buFont typeface="Arial"/>
              <a:buChar char="•"/>
            </a:pPr>
            <a:r>
              <a:rPr lang="x-none" sz="800">
                <a:solidFill>
                  <a:srgbClr val="5E4D36"/>
                </a:solidFill>
                <a:latin typeface="Arial"/>
                <a:ea typeface="Arial"/>
                <a:cs typeface="Arial"/>
                <a:sym typeface="Arial"/>
              </a:rPr>
              <a:t>אנו למדים מהטקסט כי האר"י לא התעניין בתארי כבוד אלא התרכז בשליחותו המיוחדת. מה הי</a:t>
            </a:r>
            <a:r>
              <a:rPr lang="x-none" sz="800">
                <a:solidFill>
                  <a:srgbClr val="5E4D36"/>
                </a:solidFill>
              </a:rPr>
              <a:t>חס שלכם לכבוד? ו</a:t>
            </a:r>
            <a:r>
              <a:rPr lang="x-none" sz="800">
                <a:solidFill>
                  <a:srgbClr val="5E4D36"/>
                </a:solidFill>
                <a:latin typeface="Arial"/>
                <a:ea typeface="Arial"/>
                <a:cs typeface="Arial"/>
                <a:sym typeface="Arial"/>
              </a:rPr>
              <a:t>מה השליחות המיוחדת שלכם/ן?</a:t>
            </a:r>
            <a:endParaRPr sz="800">
              <a:solidFill>
                <a:srgbClr val="5E4D36"/>
              </a:solidFill>
            </a:endParaRPr>
          </a:p>
          <a:p>
            <a:pPr marL="171450" marR="0" lvl="0" indent="-165100" algn="r" rtl="1">
              <a:spcBef>
                <a:spcPts val="600"/>
              </a:spcBef>
              <a:spcAft>
                <a:spcPts val="0"/>
              </a:spcAft>
              <a:buClr>
                <a:srgbClr val="5E4D36"/>
              </a:buClr>
              <a:buSzPts val="800"/>
              <a:buFont typeface="Arial"/>
              <a:buChar char="•"/>
            </a:pPr>
            <a:r>
              <a:rPr lang="x-none" sz="800">
                <a:solidFill>
                  <a:srgbClr val="5E4D36"/>
                </a:solidFill>
                <a:latin typeface="Arial"/>
                <a:ea typeface="Arial"/>
                <a:cs typeface="Arial"/>
                <a:sym typeface="Arial"/>
              </a:rPr>
              <a:t>מדוע לדעתכם/ן מדגיש האר"י את חשיבות הסרת העטיפה החיצונית והדבקות בפנימיות? </a:t>
            </a:r>
            <a:endParaRPr sz="800"/>
          </a:p>
          <a:p>
            <a:pPr marL="171450" marR="0" lvl="0" indent="-165100" algn="r" rtl="1">
              <a:spcBef>
                <a:spcPts val="600"/>
              </a:spcBef>
              <a:spcAft>
                <a:spcPts val="0"/>
              </a:spcAft>
              <a:buClr>
                <a:srgbClr val="5E4D36"/>
              </a:buClr>
              <a:buSzPts val="800"/>
              <a:buFont typeface="Arial"/>
              <a:buChar char="•"/>
            </a:pPr>
            <a:r>
              <a:rPr lang="x-none" sz="800">
                <a:solidFill>
                  <a:srgbClr val="5E4D36"/>
                </a:solidFill>
                <a:latin typeface="Arial"/>
                <a:ea typeface="Arial"/>
                <a:cs typeface="Arial"/>
                <a:sym typeface="Arial"/>
              </a:rPr>
              <a:t>מדוע לדעתכם/ן רצונם של התלמידים ללכת ולהודיע לנשותיהם מהווה סתירה להבאת הגאולה? </a:t>
            </a:r>
            <a:endParaRPr sz="800">
              <a:solidFill>
                <a:srgbClr val="5E4D36"/>
              </a:solidFill>
              <a:latin typeface="Arial"/>
              <a:ea typeface="Arial"/>
              <a:cs typeface="Arial"/>
              <a:sym typeface="Arial"/>
            </a:endParaRPr>
          </a:p>
          <a:p>
            <a:pPr marL="171450" marR="0" lvl="0" indent="-165100" algn="r" rtl="1">
              <a:spcBef>
                <a:spcPts val="600"/>
              </a:spcBef>
              <a:spcAft>
                <a:spcPts val="0"/>
              </a:spcAft>
              <a:buClr>
                <a:srgbClr val="5E4D36"/>
              </a:buClr>
              <a:buSzPts val="800"/>
              <a:buFont typeface="Arial"/>
              <a:buChar char="•"/>
            </a:pPr>
            <a:r>
              <a:rPr lang="x-none" sz="800">
                <a:solidFill>
                  <a:srgbClr val="5E4D36"/>
                </a:solidFill>
              </a:rPr>
              <a:t>מתוך הסיפור האחרון ניתן ללמוד כי האר"י הדגיש את חשיבות ההליכה בעקבות דבר שמאמינים בו, גם אם אין בו הגיון. </a:t>
            </a:r>
            <a:r>
              <a:rPr lang="x-none" sz="800">
                <a:solidFill>
                  <a:srgbClr val="5E4D36"/>
                </a:solidFill>
                <a:latin typeface="Arial"/>
                <a:ea typeface="Arial"/>
                <a:cs typeface="Arial"/>
                <a:sym typeface="Arial"/>
              </a:rPr>
              <a:t>מה הקשר בין רעיון זה לפעילותכם/ן בארגון "השומר החדש"?</a:t>
            </a:r>
            <a:endParaRPr sz="800" b="1">
              <a:solidFill>
                <a:srgbClr val="5E4D36"/>
              </a:solidFill>
              <a:latin typeface="Arial"/>
              <a:ea typeface="Arial"/>
              <a:cs typeface="Arial"/>
              <a:sym typeface="Arial"/>
            </a:endParaRPr>
          </a:p>
        </p:txBody>
      </p:sp>
      <p:sp>
        <p:nvSpPr>
          <p:cNvPr id="29" name="Shape 29"/>
          <p:cNvSpPr/>
          <p:nvPr/>
        </p:nvSpPr>
        <p:spPr>
          <a:xfrm>
            <a:off x="3343275" y="1002684"/>
            <a:ext cx="3177081" cy="5855316"/>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100" b="1">
                <a:solidFill>
                  <a:srgbClr val="833C0B"/>
                </a:solidFill>
                <a:latin typeface="Calibri"/>
                <a:ea typeface="Calibri"/>
                <a:cs typeface="Calibri"/>
                <a:sym typeface="Calibri"/>
              </a:rPr>
              <a:t>סיפורו של האר"י </a:t>
            </a: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האר"י (רבי יצחק לוריא אשכנזי) נולד בתחילת המאה ה-16 בירושלים. אביו, ר' שלמה אשכנזי, נפטר כשהאר"י היה נער צעיר. בחלוף זמן קצר, הובילו קשיי פרנסה את יצחק הצעיר ואמו האלמנה להגר למצרים. </a:t>
            </a: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כבר בימי ילדותו במצרים חש האר"י כי הוא בא לעולם כדי למלא שליחות מיוחדת. המחשבות על כך לא נתנו לו מנוח, ועל אף גילו הצעיר, הוא חש את גודל האחריות שהוטלה על כתפיו. הוא התבלט בלימודיו ושמו התחיל להלך לפניו. אבל כל אלה לא סיפקו  את האר"י: "</a:t>
            </a:r>
            <a:r>
              <a:rPr lang="x-none" sz="1000" b="1">
                <a:solidFill>
                  <a:srgbClr val="833C0B"/>
                </a:solidFill>
                <a:latin typeface="Calibri"/>
                <a:ea typeface="Calibri"/>
                <a:cs typeface="Calibri"/>
                <a:sym typeface="Calibri"/>
              </a:rPr>
              <a:t>תוארי כבוד, אינם המטרה לשמה באתי לעולם. עליי לגלות את הבורא, להבין את הכוח שמפעיל את המציאות...". </a:t>
            </a:r>
            <a:r>
              <a:rPr lang="x-none" sz="1000">
                <a:solidFill>
                  <a:srgbClr val="833C0B"/>
                </a:solidFill>
                <a:latin typeface="Calibri"/>
                <a:ea typeface="Calibri"/>
                <a:cs typeface="Calibri"/>
                <a:sym typeface="Calibri"/>
              </a:rPr>
              <a:t>ככל שחלפו השנים, האר"י התעמק בכתבי הקבלה. הוא הבין שמוטל עליו להתאים את שיטת הקבלה לכל הנשמות כולן ואמר </a:t>
            </a:r>
            <a:r>
              <a:rPr lang="x-none" sz="1000" b="1">
                <a:solidFill>
                  <a:srgbClr val="833C0B"/>
                </a:solidFill>
                <a:latin typeface="Calibri"/>
                <a:ea typeface="Calibri"/>
                <a:cs typeface="Calibri"/>
                <a:sym typeface="Calibri"/>
              </a:rPr>
              <a:t>"זו הסיבה לשמה ירדה נשמתי לעולם".</a:t>
            </a:r>
            <a:endParaRPr sz="1000" b="1">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למן אותו רגע, פסק הזמן בעולמו של האר"י מלכת. הוא ראה לנגד עיניו מטרה אחת בלבד - לפשט ולהתאים את הקבלה לדורות הבאים. כדי להתרכז במשימתו, האר"י עבר להתגורר בבית קטן ומבודד על גדות הנילוס, שבנה לו דודו. הוא הקדיש כל רגע וכל מחשבה ללימוד ספר הזוהר. בכל כוחו הוא ניסה להתעמק ולהבין מהי המשמעות הנסתרת, הפנימית של כל אות וכל מילה בספר הספרים של הקבלה. צלחות האוכל שהניחה אשתו על מפתן החדר נערמו בזו אחר זו מחוץ לדלתו הסגורה. האר"י לא מש מחדרו משך ימים, והשקיע את כל כוחותיו במשימת חייו. ביתו הקטן הפך במהרה למקום שבו התגלו בפניו כל סודות הבריאה, עד לעמוק ביותר שבהם.</a:t>
            </a:r>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בשנת 1570 עלה האר"י לצפת. מיד עם הגיעו לעיר, העיד עליו גדול המקובלים דאז, רבי משה קורדובירו (הרמ"ק), שהוא משורש נשמה מיוחדת. הבולטים שבמקובלי צפת התגבשו  סביבו לקבוצת תלמידים, וכינו את עצמם "גורי האר"י".</a:t>
            </a:r>
            <a:endParaRPr/>
          </a:p>
          <a:p>
            <a:pPr marL="0" marR="0" lvl="0" indent="0" algn="r" rtl="1">
              <a:spcBef>
                <a:spcPts val="0"/>
              </a:spcBef>
              <a:spcAft>
                <a:spcPts val="0"/>
              </a:spcAft>
              <a:buNone/>
            </a:pPr>
            <a:r>
              <a:rPr lang="x-none" sz="1000">
                <a:solidFill>
                  <a:srgbClr val="833C0B"/>
                </a:solidFill>
                <a:latin typeface="Calibri"/>
                <a:ea typeface="Calibri"/>
                <a:cs typeface="Calibri"/>
                <a:sym typeface="Calibri"/>
              </a:rPr>
              <a:t>מספרים, שמדי יום, הם היו נאספים יחד באשמורת הבוקר לשמוע שיעור מפיו. כל מילה, כל הגה שהוציא האר"י מפיו, היו נקשרים כמו חוט דק לעולם פנימי שהיה מוכר רק לו. שלב אחרי שלב, הוא היה יורד למדרגתם הרוחנית ומעלה אותם אל רום הסולם הרוחני. </a:t>
            </a:r>
            <a:endParaRPr/>
          </a:p>
          <a:p>
            <a:pPr marL="0" marR="0" lvl="0" indent="0" algn="r" rtl="1">
              <a:spcBef>
                <a:spcPts val="0"/>
              </a:spcBef>
              <a:spcAft>
                <a:spcPts val="0"/>
              </a:spcAft>
              <a:buNone/>
            </a:pPr>
            <a:endParaRPr sz="1000" b="1">
              <a:solidFill>
                <a:srgbClr val="833C0B"/>
              </a:solidFill>
              <a:latin typeface="Calibri"/>
              <a:ea typeface="Calibri"/>
              <a:cs typeface="Calibri"/>
              <a:sym typeface="Calibri"/>
            </a:endParaRPr>
          </a:p>
          <a:p>
            <a:pPr marL="0" marR="0" lvl="0" indent="0" algn="r" rtl="1">
              <a:spcBef>
                <a:spcPts val="0"/>
              </a:spcBef>
              <a:spcAft>
                <a:spcPts val="0"/>
              </a:spcAft>
              <a:buNone/>
            </a:pPr>
            <a:endParaRPr sz="10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r>
            <a:br>
              <a:rPr lang="x-none" sz="1100">
                <a:solidFill>
                  <a:srgbClr val="833C0B"/>
                </a:solidFill>
                <a:latin typeface="Calibri"/>
                <a:ea typeface="Calibri"/>
                <a:cs typeface="Calibri"/>
                <a:sym typeface="Calibri"/>
              </a:rPr>
            </a:b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a:solidFill>
                <a:srgbClr val="833C0B"/>
              </a:solidFill>
              <a:latin typeface="Arial"/>
              <a:ea typeface="Arial"/>
              <a:cs typeface="Arial"/>
              <a:sym typeface="Arial"/>
            </a:endParaRPr>
          </a:p>
          <a:p>
            <a:pPr marL="0" marR="0" lvl="0" indent="0" algn="r" rtl="1">
              <a:spcBef>
                <a:spcPts val="0"/>
              </a:spcBef>
              <a:spcAft>
                <a:spcPts val="0"/>
              </a:spcAft>
              <a:buNone/>
            </a:pPr>
            <a:endParaRPr sz="950" b="1">
              <a:solidFill>
                <a:srgbClr val="833C0B"/>
              </a:solidFill>
              <a:latin typeface="Arial"/>
              <a:ea typeface="Arial"/>
              <a:cs typeface="Arial"/>
              <a:sym typeface="Arial"/>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4">
            <a:alphaModFix/>
          </a:blip>
          <a:srcRect/>
          <a:stretch/>
        </p:blipFill>
        <p:spPr>
          <a:xfrm>
            <a:off x="7133441" y="5820535"/>
            <a:ext cx="1988141" cy="928486"/>
          </a:xfrm>
          <a:prstGeom prst="rect">
            <a:avLst/>
          </a:prstGeom>
          <a:noFill/>
          <a:ln>
            <a:noFill/>
          </a:ln>
        </p:spPr>
      </p:pic>
      <p:sp>
        <p:nvSpPr>
          <p:cNvPr id="33" name="Shape 33"/>
          <p:cNvSpPr/>
          <p:nvPr/>
        </p:nvSpPr>
        <p:spPr>
          <a:xfrm>
            <a:off x="127591" y="959082"/>
            <a:ext cx="3091859" cy="8048357"/>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100">
                <a:solidFill>
                  <a:srgbClr val="833C0B"/>
                </a:solidFill>
                <a:latin typeface="Calibri"/>
                <a:ea typeface="Calibri"/>
                <a:cs typeface="Calibri"/>
                <a:sym typeface="Calibri"/>
              </a:rPr>
              <a:t>פעמים רבות עמדו תלמידיו נבוכים אל מול משפטיו הסתומים של האר"י. והוא, כשראה זאת, חייך.</a:t>
            </a:r>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"טוב שאינכם מבינים, השכל הוא השתקפות של האנוכיות שלכם, הוא כלי ביד הרצון לקבל את שמוטבע בכם" אמר להם לא פעם, "אם לא תסירו את העטיפה החיצונית ותדבקו בפנימיותכם, לא תבינו דבר בלימוד האר"י".</a:t>
            </a:r>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אחד הסיפורים המפורסמים על האר"י הקדוש ותלמידיו, מתאר מאורע שהתרחש פעם אחת כאשר יצאו האר"י ותלמידיו לקבל את השבת.</a:t>
            </a:r>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"פעם אחת בערב שבת סמוך להכנסת כלה, יצא עם תלמידיו חוץ לעיר צפת... כדי לקבל השבת... ובתוך שהיו משוררים, אמר הרב לתלמידיו: חברי, רצונכם שנלך לירושלים קודם השבת ונעשה שבת בירושלים? וירושלים היא רחוקה מצפת יותר מכ"ה פרסאות – השיבו קצת מן התלמידים: אנו מרוצים מכך, וקצת מן התלמידים השיבו ואמרו: נלך קודם ונודיע לנשותינו – כיון שאמרו נלך מקודם לביתנו, נתחרד הרב חרדה גדולה והכה כף אל כף ואמר: אוי לנו שלא היה בנו זכות להגאל, שאלמלא הייתם כולכם משיבים לי פה אחד שאתם רוצים לילך בשמחה גדולה תיכף היו נגאלים כל ישראל, שעתה היתה השעה עומדת להגאל, ומתוך שמאנתם בדבר חזר הגלות לאיתנו".</a:t>
            </a:r>
            <a:endParaRPr/>
          </a:p>
          <a:p>
            <a:pPr marL="0" marR="0" lvl="0" indent="0" algn="r" rtl="1">
              <a:spcBef>
                <a:spcPts val="0"/>
              </a:spcBef>
              <a:spcAft>
                <a:spcPts val="0"/>
              </a:spcAft>
              <a:buNone/>
            </a:pP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p:txBody>
      </p:sp>
      <p:pic>
        <p:nvPicPr>
          <p:cNvPr id="34" name="Shape 34"/>
          <p:cNvPicPr preferRelativeResize="0"/>
          <p:nvPr/>
        </p:nvPicPr>
        <p:blipFill rotWithShape="1">
          <a:blip r:embed="rId5">
            <a:alphaModFix/>
          </a:blip>
          <a:srcRect/>
          <a:stretch/>
        </p:blipFill>
        <p:spPr>
          <a:xfrm>
            <a:off x="912299" y="5467450"/>
            <a:ext cx="1249875" cy="1249875"/>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437</Words>
  <Application>Microsoft Office PowerPoint</Application>
  <PresentationFormat>A4 Paper (210x297 mm)‎</PresentationFormat>
  <Paragraphs>44</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ההיסטוריה של צפת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ההיסטוריה של צפת</dc:title>
  <dc:creator>home</dc:creator>
  <cp:lastModifiedBy>home</cp:lastModifiedBy>
  <cp:revision>1</cp:revision>
  <dcterms:modified xsi:type="dcterms:W3CDTF">2018-07-09T16:57:22Z</dcterms:modified>
</cp:coreProperties>
</file>