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E8077D2-2F9A-4A53-A8A3-AD10AD90EE91}"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C31F46F-7D6C-40E1-BE96-83D4C03981C4}" type="slidenum">
              <a:rPr lang="he-IL" smtClean="0"/>
              <a:pPr/>
              <a:t>‹#›</a:t>
            </a:fld>
            <a:endParaRPr lang="he-IL"/>
          </a:p>
        </p:txBody>
      </p:sp>
    </p:spTree>
    <p:extLst>
      <p:ext uri="{BB962C8B-B14F-4D97-AF65-F5344CB8AC3E}">
        <p14:creationId xmlns:p14="http://schemas.microsoft.com/office/powerpoint/2010/main" xmlns="" val="6870403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B9D04-9A7A-44CF-8300-5D27CC804842}" type="slidenum">
              <a:rPr lang="he-IL" altLang="he-IL">
                <a:solidFill>
                  <a:srgbClr val="000000"/>
                </a:solidFill>
              </a:rPr>
              <a:pPr/>
              <a:t>1</a:t>
            </a:fld>
            <a:endParaRPr lang="en-US" altLang="he-IL">
              <a:solidFill>
                <a:srgbClr val="000000"/>
              </a:solidFill>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57808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39150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79512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58746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28365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38185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98799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88295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27649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175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58293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08106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1308029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odesh.snunit.k12.il/i/tr/t0530.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kodesh.snunit.k12.il/i/t/t0223.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2711450" y="2205039"/>
            <a:ext cx="7272338" cy="3394075"/>
          </a:xfrm>
          <a:prstGeom prst="rect">
            <a:avLst/>
          </a:prstGeom>
          <a:solidFill>
            <a:srgbClr val="FFFFFF"/>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a:solidFill>
                  <a:srgbClr val="000000"/>
                </a:solidFill>
              </a:rPr>
              <a:t>שָׁנִינוּ: "חֲתָכוֹ (אֶת הַתַּנּוּר) חֳלָיוֹת וְנָתַן חוֹל בֵּין חֻלְיָה לְחֻלְיָה – רַ' אֱלִיעֶזֶר מְטַהֵר וַחֲכָמִים מְטַמְּאִים" – וְזֶה הוּא תַּנּוּר שֶׁל עַכְנַאי.</a:t>
            </a:r>
          </a:p>
          <a:p>
            <a:pPr fontAlgn="base">
              <a:spcBef>
                <a:spcPct val="0"/>
              </a:spcBef>
              <a:spcAft>
                <a:spcPct val="0"/>
              </a:spcAft>
            </a:pPr>
            <a:r>
              <a:rPr lang="he-IL" altLang="he-IL" sz="1200">
                <a:solidFill>
                  <a:srgbClr val="000000"/>
                </a:solidFill>
              </a:rPr>
              <a:t> </a:t>
            </a:r>
          </a:p>
          <a:p>
            <a:pPr fontAlgn="base">
              <a:spcBef>
                <a:spcPct val="0"/>
              </a:spcBef>
              <a:spcAft>
                <a:spcPct val="0"/>
              </a:spcAft>
            </a:pPr>
            <a:r>
              <a:rPr lang="he-IL" altLang="he-IL" sz="1200">
                <a:solidFill>
                  <a:srgbClr val="000000"/>
                </a:solidFill>
              </a:rPr>
              <a:t>שָׁנוּ: בְּאוֹתוֹ הַיּוֹם הֵשִׁיב רַ' אֱלִיעֶזֶר כָּל תְּשׁוּבוֹת שֶׁבָּעוֹלָם וְלֹא קִבְּלוּ הֵימֶנּוּ.</a:t>
            </a:r>
          </a:p>
          <a:p>
            <a:pPr fontAlgn="base">
              <a:spcBef>
                <a:spcPct val="0"/>
              </a:spcBef>
              <a:spcAft>
                <a:spcPct val="0"/>
              </a:spcAft>
            </a:pPr>
            <a:r>
              <a:rPr lang="he-IL" altLang="he-IL" sz="1200">
                <a:solidFill>
                  <a:srgbClr val="000000"/>
                </a:solidFill>
              </a:rPr>
              <a:t>אָמַר לָהֶם: אִם הֲלָכָה כְּמוֹתִי – חָרוּב זֶה יוֹכִיחַ!</a:t>
            </a:r>
          </a:p>
          <a:p>
            <a:pPr fontAlgn="base">
              <a:spcBef>
                <a:spcPct val="0"/>
              </a:spcBef>
              <a:spcAft>
                <a:spcPct val="0"/>
              </a:spcAft>
            </a:pPr>
            <a:r>
              <a:rPr lang="he-IL" altLang="he-IL" sz="1200">
                <a:solidFill>
                  <a:srgbClr val="000000"/>
                </a:solidFill>
              </a:rPr>
              <a:t>נֶעֱקַר חָרוּב מִמְּקוֹמוֹ מֵאָה אַמָּה.</a:t>
            </a:r>
          </a:p>
          <a:p>
            <a:pPr fontAlgn="base">
              <a:spcBef>
                <a:spcPct val="0"/>
              </a:spcBef>
              <a:spcAft>
                <a:spcPct val="0"/>
              </a:spcAft>
            </a:pPr>
            <a:r>
              <a:rPr lang="he-IL" altLang="he-IL" sz="1200">
                <a:solidFill>
                  <a:srgbClr val="000000"/>
                </a:solidFill>
              </a:rPr>
              <a:t>אָמְרוּ לוֹ: אֵין מְבִיאִין רְאָיָה מִן הֶחָרוּב....</a:t>
            </a:r>
          </a:p>
          <a:p>
            <a:pPr fontAlgn="base">
              <a:spcBef>
                <a:spcPct val="0"/>
              </a:spcBef>
              <a:spcAft>
                <a:spcPct val="0"/>
              </a:spcAft>
            </a:pPr>
            <a:r>
              <a:rPr lang="he-IL" altLang="he-IL" sz="1200">
                <a:solidFill>
                  <a:srgbClr val="000000"/>
                </a:solidFill>
              </a:rPr>
              <a:t>  </a:t>
            </a:r>
          </a:p>
          <a:p>
            <a:pPr fontAlgn="base">
              <a:spcBef>
                <a:spcPct val="0"/>
              </a:spcBef>
              <a:spcAft>
                <a:spcPct val="0"/>
              </a:spcAft>
            </a:pPr>
            <a:r>
              <a:rPr lang="he-IL" altLang="he-IL" sz="1200">
                <a:solidFill>
                  <a:srgbClr val="000000"/>
                </a:solidFill>
              </a:rPr>
              <a:t>חָזַר וְאָמַר לָהֶם: אִם הֲלָכָה כְּמוֹתִי – כָּתְלֵי בֵּית הַמִּדְרָשׁ יוֹכִיחוּ!</a:t>
            </a:r>
          </a:p>
          <a:p>
            <a:pPr fontAlgn="base">
              <a:spcBef>
                <a:spcPct val="0"/>
              </a:spcBef>
              <a:spcAft>
                <a:spcPct val="0"/>
              </a:spcAft>
            </a:pPr>
            <a:r>
              <a:rPr lang="he-IL" altLang="he-IL" sz="1200">
                <a:solidFill>
                  <a:srgbClr val="000000"/>
                </a:solidFill>
              </a:rPr>
              <a:t>הִטּוּ כָּתְלֵי בֵּית הַמִּדְרָשׁ לִפֹּל.</a:t>
            </a:r>
          </a:p>
          <a:p>
            <a:pPr fontAlgn="base">
              <a:spcBef>
                <a:spcPct val="0"/>
              </a:spcBef>
              <a:spcAft>
                <a:spcPct val="0"/>
              </a:spcAft>
            </a:pPr>
            <a:r>
              <a:rPr lang="he-IL" altLang="he-IL" sz="1200">
                <a:solidFill>
                  <a:srgbClr val="000000"/>
                </a:solidFill>
              </a:rPr>
              <a:t>גָּעַר בָּהֶם </a:t>
            </a:r>
            <a:r>
              <a:rPr lang="he-IL" altLang="he-IL" sz="1200" i="1">
                <a:solidFill>
                  <a:srgbClr val="000000"/>
                </a:solidFill>
              </a:rPr>
              <a:t>(בקירות בית המדרש)</a:t>
            </a:r>
            <a:r>
              <a:rPr lang="he-IL" altLang="he-IL" sz="1200">
                <a:solidFill>
                  <a:srgbClr val="000000"/>
                </a:solidFill>
              </a:rPr>
              <a:t> רַ' יְהוֹשֻׁעַ,</a:t>
            </a:r>
          </a:p>
          <a:p>
            <a:pPr fontAlgn="base">
              <a:spcBef>
                <a:spcPct val="0"/>
              </a:spcBef>
              <a:spcAft>
                <a:spcPct val="0"/>
              </a:spcAft>
            </a:pPr>
            <a:r>
              <a:rPr lang="he-IL" altLang="he-IL" sz="1200">
                <a:solidFill>
                  <a:srgbClr val="000000"/>
                </a:solidFill>
              </a:rPr>
              <a:t>אָמַר לָהֶם: אִם תַּלְמִידֵי חֲכָמִים מְנַצְּחִים זֶה אֶת זֶה בַּהֲלָכָה – אַתֶּם מָה טִיבְכֶם?</a:t>
            </a:r>
          </a:p>
          <a:p>
            <a:pPr fontAlgn="base">
              <a:spcBef>
                <a:spcPct val="0"/>
              </a:spcBef>
              <a:spcAft>
                <a:spcPct val="0"/>
              </a:spcAft>
            </a:pPr>
            <a:r>
              <a:rPr lang="he-IL" altLang="he-IL" sz="1200">
                <a:solidFill>
                  <a:srgbClr val="000000"/>
                </a:solidFill>
              </a:rPr>
              <a:t>לֹא נָפְלוּ מִפְּנֵי כְּבוֹדוֹ שֶׁל רַ' יְהוֹשֻׁעַ</a:t>
            </a:r>
          </a:p>
          <a:p>
            <a:pPr fontAlgn="base">
              <a:spcBef>
                <a:spcPct val="0"/>
              </a:spcBef>
              <a:spcAft>
                <a:spcPct val="0"/>
              </a:spcAft>
            </a:pPr>
            <a:r>
              <a:rPr lang="he-IL" altLang="he-IL" sz="1200">
                <a:solidFill>
                  <a:srgbClr val="000000"/>
                </a:solidFill>
              </a:rPr>
              <a:t>וְלֹא זָקְפוּ מִפְּנֵי כְּבוֹדוֹ שֶׁל רַ' אֱלִיעֶזֶר – וַעֲדַיִן מַטִּין וְעוֹמְדִין.</a:t>
            </a:r>
          </a:p>
          <a:p>
            <a:pPr fontAlgn="base">
              <a:spcBef>
                <a:spcPct val="0"/>
              </a:spcBef>
              <a:spcAft>
                <a:spcPct val="0"/>
              </a:spcAft>
            </a:pPr>
            <a:r>
              <a:rPr lang="he-IL" altLang="he-IL" sz="1200">
                <a:solidFill>
                  <a:srgbClr val="000000"/>
                </a:solidFill>
              </a:rPr>
              <a:t> </a:t>
            </a:r>
          </a:p>
          <a:p>
            <a:pPr fontAlgn="base">
              <a:spcBef>
                <a:spcPct val="0"/>
              </a:spcBef>
              <a:spcAft>
                <a:spcPct val="0"/>
              </a:spcAft>
            </a:pPr>
            <a:r>
              <a:rPr lang="he-IL" altLang="he-IL" sz="1200">
                <a:solidFill>
                  <a:srgbClr val="000000"/>
                </a:solidFill>
              </a:rPr>
              <a:t>חָזַר </a:t>
            </a:r>
            <a:r>
              <a:rPr lang="he-IL" altLang="he-IL" sz="1200" i="1">
                <a:solidFill>
                  <a:srgbClr val="000000"/>
                </a:solidFill>
              </a:rPr>
              <a:t>(רבי אליעזר)</a:t>
            </a:r>
            <a:r>
              <a:rPr lang="he-IL" altLang="he-IL" sz="1200">
                <a:solidFill>
                  <a:srgbClr val="000000"/>
                </a:solidFill>
              </a:rPr>
              <a:t> וְאָמַר לָהֶם: אִם הֲלָכָה כְּמוֹתִי – מִן הַשָּׁמַיִם יוֹכִיחוּ!</a:t>
            </a:r>
          </a:p>
          <a:p>
            <a:pPr fontAlgn="base">
              <a:spcBef>
                <a:spcPct val="0"/>
              </a:spcBef>
              <a:spcAft>
                <a:spcPct val="0"/>
              </a:spcAft>
            </a:pPr>
            <a:r>
              <a:rPr lang="he-IL" altLang="he-IL" sz="1200">
                <a:solidFill>
                  <a:srgbClr val="000000"/>
                </a:solidFill>
              </a:rPr>
              <a:t>יָצְאָה בַּת קוֹל וְאָמְרָה: מָה לָכֶם אֵצֶל רַ' אֱלִיעֶזֶר, שֶׁהֲלָכָה כְּמוֹתוֹ בְּכָל מָקוֹם!</a:t>
            </a:r>
          </a:p>
          <a:p>
            <a:pPr fontAlgn="base">
              <a:spcBef>
                <a:spcPct val="0"/>
              </a:spcBef>
              <a:spcAft>
                <a:spcPct val="0"/>
              </a:spcAft>
            </a:pPr>
            <a:r>
              <a:rPr lang="he-IL" altLang="he-IL" sz="1200">
                <a:solidFill>
                  <a:srgbClr val="000000"/>
                </a:solidFill>
              </a:rPr>
              <a:t>עָמַד רַ' יְהוֹשֻׁעַ עַל רַגְלָיו וְאָמַר: "לֹא בַשָּׁמַיִם הִיא" (</a:t>
            </a:r>
            <a:r>
              <a:rPr lang="he-IL" altLang="he-IL" sz="1200">
                <a:solidFill>
                  <a:srgbClr val="000000"/>
                </a:solidFill>
                <a:hlinkClick r:id="rId3"/>
              </a:rPr>
              <a:t>דברים ל</a:t>
            </a:r>
            <a:r>
              <a:rPr lang="he-IL" altLang="he-IL" sz="1200">
                <a:solidFill>
                  <a:srgbClr val="000000"/>
                </a:solidFill>
              </a:rPr>
              <a:t>, יב) – אֵין אָנוּ מַשְׁגִּיחִין בְּבַת קוֹל,</a:t>
            </a:r>
          </a:p>
          <a:p>
            <a:pPr fontAlgn="base">
              <a:spcBef>
                <a:spcPct val="0"/>
              </a:spcBef>
              <a:spcAft>
                <a:spcPct val="0"/>
              </a:spcAft>
            </a:pPr>
            <a:r>
              <a:rPr lang="he-IL" altLang="he-IL" sz="1200">
                <a:solidFill>
                  <a:srgbClr val="000000"/>
                </a:solidFill>
              </a:rPr>
              <a:t>שֶׁכְּבָר כָּתַבְתָּ בַּתּוֹרָה בְּהַר סִינַי: "אַחֲרֵי רַבִּים לְהַטֹּת" (</a:t>
            </a:r>
            <a:r>
              <a:rPr lang="he-IL" altLang="he-IL" sz="1200">
                <a:solidFill>
                  <a:srgbClr val="000000"/>
                </a:solidFill>
                <a:hlinkClick r:id="rId4"/>
              </a:rPr>
              <a:t>שמות כג</a:t>
            </a:r>
            <a:r>
              <a:rPr lang="he-IL" altLang="he-IL" sz="1200">
                <a:solidFill>
                  <a:srgbClr val="000000"/>
                </a:solidFill>
              </a:rPr>
              <a:t>, ב).</a:t>
            </a:r>
          </a:p>
        </p:txBody>
      </p:sp>
      <p:sp>
        <p:nvSpPr>
          <p:cNvPr id="31750" name="Rectangle 6"/>
          <p:cNvSpPr>
            <a:spLocks noChangeArrowheads="1"/>
          </p:cNvSpPr>
          <p:nvPr/>
        </p:nvSpPr>
        <p:spPr bwMode="auto">
          <a:xfrm>
            <a:off x="2566989" y="790229"/>
            <a:ext cx="7489825" cy="1384995"/>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הסיפור הנודע על המחלוקת על תנורו של עכנאי מובא בדרך כלל כראיה לאופי בו מתקבלות החלטות בהלכה היהודית. הסיפור מתחיל בוויכוח הילכתי בדבר טהרתו של כלי מיוחד (תנור העשוי מחרס). רבי אליעזר סבור שהתנור טמא ויתר החכמים סבורים שהוא טהור. רבי אליעזר בן הורקנוס, שבו מדובר כאן, ידוע בתור "בור סוד שאינו מאבד טיפה" – בעל זיכרון יוצא דופן ובקיאות גדולה במסורת ההלכתית. רבי אליעזר לא מצליח לשכנע את חבריו והוא מנסה להוכיח את טהרתו של התנור בדרך ניסית. אולם חכמים אינם מקבלים את המופתים האלה כראיות ואף מבקרים אותו על כך. הסיפור שלפנינו מציג, מעבר לסוגיה ההלכתית הספציפית, גישה עקרונית לגבי דעת היחיד ודעת הרוב ואיך מתקבלת הכרעה ביניהם.</a:t>
            </a:r>
          </a:p>
        </p:txBody>
      </p:sp>
      <p:sp>
        <p:nvSpPr>
          <p:cNvPr id="31751" name="Text Box 7"/>
          <p:cNvSpPr txBox="1">
            <a:spLocks noChangeArrowheads="1"/>
          </p:cNvSpPr>
          <p:nvPr/>
        </p:nvSpPr>
        <p:spPr bwMode="auto">
          <a:xfrm>
            <a:off x="4295776" y="287338"/>
            <a:ext cx="3960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תנורו של עכנאי</a:t>
            </a:r>
            <a:endParaRPr lang="en-US" altLang="he-IL" sz="2400" b="1" dirty="0">
              <a:solidFill>
                <a:srgbClr val="000000"/>
              </a:solidFill>
            </a:endParaRPr>
          </a:p>
        </p:txBody>
      </p:sp>
      <p:sp>
        <p:nvSpPr>
          <p:cNvPr id="31752" name="Text Box 8"/>
          <p:cNvSpPr txBox="1">
            <a:spLocks noChangeArrowheads="1"/>
          </p:cNvSpPr>
          <p:nvPr/>
        </p:nvSpPr>
        <p:spPr bwMode="auto">
          <a:xfrm>
            <a:off x="1703389" y="4260851"/>
            <a:ext cx="2592387" cy="2481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הפירוש "לא בשמים היא"? </a:t>
            </a:r>
          </a:p>
          <a:p>
            <a:pPr fontAlgn="base">
              <a:spcBef>
                <a:spcPct val="50000"/>
              </a:spcBef>
              <a:spcAft>
                <a:spcPct val="0"/>
              </a:spcAft>
            </a:pPr>
            <a:r>
              <a:rPr lang="he-IL" altLang="he-IL" sz="1200">
                <a:solidFill>
                  <a:srgbClr val="000000"/>
                </a:solidFill>
              </a:rPr>
              <a:t>מה מקומם של אותות ומופתים בהוכחת האמת במציאות?</a:t>
            </a:r>
          </a:p>
          <a:p>
            <a:pPr fontAlgn="base">
              <a:spcBef>
                <a:spcPct val="50000"/>
              </a:spcBef>
              <a:spcAft>
                <a:spcPct val="0"/>
              </a:spcAft>
            </a:pPr>
            <a:r>
              <a:rPr lang="he-IL" altLang="he-IL" sz="1200">
                <a:solidFill>
                  <a:srgbClr val="000000"/>
                </a:solidFill>
              </a:rPr>
              <a:t>התעקשות הכלל לעמוד על האמת שלו – באיזה מקרים נכון ומתי נכון לשים לב לקול השונה ולבחון אותו?</a:t>
            </a:r>
          </a:p>
          <a:p>
            <a:pPr fontAlgn="base">
              <a:spcBef>
                <a:spcPct val="50000"/>
              </a:spcBef>
              <a:spcAft>
                <a:spcPct val="0"/>
              </a:spcAft>
            </a:pPr>
            <a:r>
              <a:rPr lang="he-IL" altLang="he-IL" sz="1200">
                <a:solidFill>
                  <a:srgbClr val="000000"/>
                </a:solidFill>
              </a:rPr>
              <a:t>האם אתם מסכימים עם הביטוי "אחרי רבים להטות?" עד איזה שלב אדם צריך לפעול עם האמת שלו, למרות התנגדות הרוב, כדי לשנות את המציאות? </a:t>
            </a:r>
            <a:endParaRPr lang="en-US" altLang="he-IL" sz="1200">
              <a:solidFill>
                <a:srgbClr val="000000"/>
              </a:solidFill>
            </a:endParaRPr>
          </a:p>
        </p:txBody>
      </p:sp>
      <p:grpSp>
        <p:nvGrpSpPr>
          <p:cNvPr id="31753" name="Group 9"/>
          <p:cNvGrpSpPr>
            <a:grpSpLocks/>
          </p:cNvGrpSpPr>
          <p:nvPr/>
        </p:nvGrpSpPr>
        <p:grpSpPr bwMode="auto">
          <a:xfrm>
            <a:off x="1703389" y="188913"/>
            <a:ext cx="8497887" cy="6553200"/>
            <a:chOff x="113" y="119"/>
            <a:chExt cx="5353" cy="4128"/>
          </a:xfrm>
        </p:grpSpPr>
        <p:sp>
          <p:nvSpPr>
            <p:cNvPr id="31754"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1755" name="Picture 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3790122152"/>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227</Words>
  <Application>Microsoft Office PowerPoint</Application>
  <PresentationFormat>מותאם אישית</PresentationFormat>
  <Paragraphs>27</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1</cp:revision>
  <dcterms:created xsi:type="dcterms:W3CDTF">2014-11-04T12:12:38Z</dcterms:created>
  <dcterms:modified xsi:type="dcterms:W3CDTF">2018-07-11T08:38:39Z</dcterms:modified>
</cp:coreProperties>
</file>