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3"/>
  </p:notesMasterIdLst>
  <p:sldIdLst>
    <p:sldId id="256" r:id="rId2"/>
  </p:sldIdLst>
  <p:sldSz cx="9906000" cy="6858000" type="A4"/>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600" y="-78"/>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Shape 23"/>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a:spLocks noGrp="1" noRot="1" noChangeAspect="1"/>
          </p:cNvSpPr>
          <p:nvPr>
            <p:ph type="sldImg" idx="2"/>
          </p:nvPr>
        </p:nvSpPr>
        <p:spPr>
          <a:xfrm>
            <a:off x="1011238" y="704850"/>
            <a:ext cx="5081587" cy="35194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ריק">
  <p:cSld name="ריק">
    <p:spTree>
      <p:nvGrpSpPr>
        <p:cNvPr id="1" name="Shape 6"/>
        <p:cNvGrpSpPr/>
        <p:nvPr/>
      </p:nvGrpSpPr>
      <p:grpSpPr>
        <a:xfrm>
          <a:off x="0" y="0"/>
          <a:ext cx="0" cy="0"/>
          <a:chOff x="0" y="0"/>
          <a:chExt cx="0" cy="0"/>
        </a:xfrm>
      </p:grpSpPr>
      <p:sp>
        <p:nvSpPr>
          <p:cNvPr id="7" name="Shape 7"/>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8" name="Shape 8"/>
          <p:cNvCxnSpPr/>
          <p:nvPr/>
        </p:nvCxnSpPr>
        <p:spPr>
          <a:xfrm rot="10800000">
            <a:off x="433755" y="876300"/>
            <a:ext cx="6113095" cy="0"/>
          </a:xfrm>
          <a:prstGeom prst="straightConnector1">
            <a:avLst/>
          </a:prstGeom>
          <a:noFill/>
          <a:ln w="9525" cap="flat" cmpd="sng">
            <a:solidFill>
              <a:srgbClr val="5E4D36"/>
            </a:solidFill>
            <a:prstDash val="solid"/>
            <a:miter lim="800000"/>
            <a:headEnd type="none" w="sm" len="sm"/>
            <a:tailEnd type="none" w="sm" len="sm"/>
          </a:ln>
        </p:spPr>
      </p:cxnSp>
      <p:cxnSp>
        <p:nvCxnSpPr>
          <p:cNvPr id="9" name="Shape 9"/>
          <p:cNvCxnSpPr/>
          <p:nvPr/>
        </p:nvCxnSpPr>
        <p:spPr>
          <a:xfrm flipH="1">
            <a:off x="6527009"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0" name="Shape 10"/>
          <p:cNvCxnSpPr/>
          <p:nvPr/>
        </p:nvCxnSpPr>
        <p:spPr>
          <a:xfrm flipH="1">
            <a:off x="4481332"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1" name="Shape 11"/>
          <p:cNvCxnSpPr/>
          <p:nvPr/>
        </p:nvCxnSpPr>
        <p:spPr>
          <a:xfrm flipH="1">
            <a:off x="2435655" y="990600"/>
            <a:ext cx="1" cy="5726723"/>
          </a:xfrm>
          <a:prstGeom prst="straightConnector1">
            <a:avLst/>
          </a:prstGeom>
          <a:noFill/>
          <a:ln w="9525" cap="flat" cmpd="sng">
            <a:solidFill>
              <a:srgbClr val="5E4D36"/>
            </a:solidFill>
            <a:prstDash val="dash"/>
            <a:miter lim="800000"/>
            <a:headEnd type="none" w="sm" len="sm"/>
            <a:tailEnd type="none" w="sm" len="sm"/>
          </a:ln>
        </p:spPr>
      </p:cxnSp>
      <p:pic>
        <p:nvPicPr>
          <p:cNvPr id="12" name="Shape 12"/>
          <p:cNvPicPr preferRelativeResize="0"/>
          <p:nvPr/>
        </p:nvPicPr>
        <p:blipFill rotWithShape="1">
          <a:blip r:embed="rId2">
            <a:alphaModFix/>
          </a:blip>
          <a:srcRect/>
          <a:stretch/>
        </p:blipFill>
        <p:spPr>
          <a:xfrm>
            <a:off x="7722606" y="5988702"/>
            <a:ext cx="1810012" cy="779422"/>
          </a:xfrm>
          <a:prstGeom prst="rect">
            <a:avLst/>
          </a:prstGeom>
          <a:noFill/>
          <a:ln>
            <a:noFill/>
          </a:ln>
        </p:spPr>
      </p:pic>
      <p:pic>
        <p:nvPicPr>
          <p:cNvPr id="13" name="Shape 13"/>
          <p:cNvPicPr preferRelativeResize="0"/>
          <p:nvPr/>
        </p:nvPicPr>
        <p:blipFill rotWithShape="1">
          <a:blip r:embed="rId3">
            <a:alphaModFix/>
          </a:blip>
          <a:srcRect/>
          <a:stretch/>
        </p:blipFill>
        <p:spPr>
          <a:xfrm>
            <a:off x="438150" y="194040"/>
            <a:ext cx="1516146" cy="696894"/>
          </a:xfrm>
          <a:prstGeom prst="rect">
            <a:avLst/>
          </a:prstGeom>
          <a:noFill/>
          <a:ln>
            <a:noFill/>
          </a:ln>
        </p:spPr>
      </p:pic>
      <p:sp>
        <p:nvSpPr>
          <p:cNvPr id="14" name="Shape 14"/>
          <p:cNvSpPr>
            <a:spLocks noGrp="1"/>
          </p:cNvSpPr>
          <p:nvPr>
            <p:ph type="pic" idx="2"/>
          </p:nvPr>
        </p:nvSpPr>
        <p:spPr>
          <a:xfrm>
            <a:off x="4583738"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 name="Shape 15"/>
          <p:cNvSpPr>
            <a:spLocks noGrp="1"/>
          </p:cNvSpPr>
          <p:nvPr>
            <p:ph type="pic" idx="3"/>
          </p:nvPr>
        </p:nvSpPr>
        <p:spPr>
          <a:xfrm>
            <a:off x="2535043"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6" name="Shape 16"/>
          <p:cNvSpPr>
            <a:spLocks noGrp="1"/>
          </p:cNvSpPr>
          <p:nvPr>
            <p:ph type="pic" idx="4"/>
          </p:nvPr>
        </p:nvSpPr>
        <p:spPr>
          <a:xfrm>
            <a:off x="489366"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ריק">
  <p:cSld name="1_ריק">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19" name="Shape 19"/>
          <p:cNvCxnSpPr/>
          <p:nvPr/>
        </p:nvCxnSpPr>
        <p:spPr>
          <a:xfrm rot="10800000">
            <a:off x="433756" y="876300"/>
            <a:ext cx="9034094" cy="0"/>
          </a:xfrm>
          <a:prstGeom prst="straightConnector1">
            <a:avLst/>
          </a:prstGeom>
          <a:noFill/>
          <a:ln w="9525" cap="flat" cmpd="sng">
            <a:solidFill>
              <a:srgbClr val="5E4D36"/>
            </a:solidFill>
            <a:prstDash val="solid"/>
            <a:miter lim="800000"/>
            <a:headEnd type="none" w="sm" len="sm"/>
            <a:tailEnd type="none" w="sm" len="sm"/>
          </a:ln>
        </p:spPr>
      </p:cxnSp>
      <p:pic>
        <p:nvPicPr>
          <p:cNvPr id="20" name="Shape 20"/>
          <p:cNvPicPr preferRelativeResize="0"/>
          <p:nvPr/>
        </p:nvPicPr>
        <p:blipFill rotWithShape="1">
          <a:blip r:embed="rId2">
            <a:alphaModFix/>
          </a:blip>
          <a:srcRect/>
          <a:stretch/>
        </p:blipFill>
        <p:spPr>
          <a:xfrm>
            <a:off x="438150" y="194040"/>
            <a:ext cx="1516146" cy="69689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פריסה מותאמת אישית">
  <p:cSld name="פריסה מותאמת אישית">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ilihaskin.com/%D7%90%D7%9C%D7%9B%D7%A1%D7%A0%D7%93%D7%A8-%D7%96%D7%99%D7%99%D7%93-%D7%94%D7%90%D7%99%D7%A9-%D7%95%D7%94%D7%90%D7%92%D7%93%D7%9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038350" y="605097"/>
            <a:ext cx="7506660" cy="256407"/>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5E4D36"/>
              </a:buClr>
              <a:buSzPts val="1400"/>
              <a:buFont typeface="Arial"/>
              <a:buNone/>
            </a:pPr>
            <a:r>
              <a:rPr lang="x-none" sz="1400" b="1" i="0" u="none" strike="noStrike" cap="none">
                <a:solidFill>
                  <a:srgbClr val="5E4D36"/>
                </a:solidFill>
                <a:latin typeface="Arial"/>
                <a:ea typeface="Arial"/>
                <a:cs typeface="Arial"/>
                <a:sym typeface="Arial"/>
              </a:rPr>
              <a:t>אלונים- אלכסנדר זייד</a:t>
            </a:r>
            <a:endParaRPr sz="1400" b="1" i="0" u="none" strike="noStrike" cap="none" dirty="0">
              <a:solidFill>
                <a:srgbClr val="5E4D36"/>
              </a:solidFill>
              <a:latin typeface="Arial"/>
              <a:ea typeface="Arial"/>
              <a:cs typeface="Arial"/>
              <a:sym typeface="Arial"/>
            </a:endParaRPr>
          </a:p>
        </p:txBody>
      </p:sp>
      <p:sp>
        <p:nvSpPr>
          <p:cNvPr id="27" name="Shape 27"/>
          <p:cNvSpPr/>
          <p:nvPr/>
        </p:nvSpPr>
        <p:spPr>
          <a:xfrm>
            <a:off x="6779895" y="883933"/>
            <a:ext cx="2699385" cy="2689083"/>
          </a:xfrm>
          <a:prstGeom prst="rect">
            <a:avLst/>
          </a:prstGeom>
          <a:solidFill>
            <a:srgbClr val="5E4D3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900" b="1" i="0" u="none" strike="noStrike" cap="none">
                <a:solidFill>
                  <a:schemeClr val="lt1"/>
                </a:solidFill>
                <a:latin typeface="Arial"/>
                <a:ea typeface="Arial"/>
                <a:cs typeface="Arial"/>
                <a:sym typeface="Arial"/>
              </a:rPr>
              <a:t>רקע: </a:t>
            </a:r>
            <a:r>
              <a:rPr lang="x-none" sz="900" b="0" i="0" u="none" strike="noStrike" cap="none">
                <a:solidFill>
                  <a:schemeClr val="lt1"/>
                </a:solidFill>
                <a:latin typeface="Calibri"/>
                <a:ea typeface="Calibri"/>
                <a:cs typeface="Calibri"/>
                <a:sym typeface="Calibri"/>
              </a:rPr>
              <a:t>אלכסנדר זייד נולד בכפר זבאלאגנסק בפלך אירקוצק שבסיביר בשנת 1886. בגיל 15הצטרף לקבוצת הנוער של ‘פועלי ציון’ והחל לחלום על עליה לארץ ישראל. בשנת 1903עם פרוץ פרעות קישינב הצטרף זייד לקבוצת הגנה עצמית שהוקמה על מנת להגן על יהודי וילנה, אם חלילה יפרוץ גם בה פוגרום.  בגיל 17 עלה לארץ ישראל בגפו. בעת עבודתו ביקב בראשון לציון פגש את  </a:t>
            </a:r>
            <a:r>
              <a:rPr lang="x-none" sz="900" b="1" i="0" u="none" strike="noStrike" cap="none">
                <a:solidFill>
                  <a:schemeClr val="lt1"/>
                </a:solidFill>
                <a:latin typeface="Calibri"/>
                <a:ea typeface="Calibri"/>
                <a:cs typeface="Calibri"/>
                <a:sym typeface="Calibri"/>
              </a:rPr>
              <a:t>ישראל שוחט. ב</a:t>
            </a:r>
            <a:r>
              <a:rPr lang="x-none" sz="900" b="0" i="0" u="none" strike="noStrike" cap="none">
                <a:solidFill>
                  <a:schemeClr val="lt1"/>
                </a:solidFill>
                <a:latin typeface="Calibri"/>
                <a:ea typeface="Calibri"/>
                <a:cs typeface="Calibri"/>
                <a:sym typeface="Calibri"/>
              </a:rPr>
              <a:t>ין השנים נוצרה שפה משותפת ויחד רקמו תכניות על “עבודת האדמה והגנת הארץ". חלומו של שוחט היה להקים קבוצת שומרים עבריים במושבות, גוף מגן שישנה את תדמית היהודי הגלותי . זייד היה שותף מרכזי בהחלטה להקים את ארגון "בר-גיורא" ולאחר מכן את ארגון "השומר". הוא נרצח בשנת 1938 על ידי רוצח ערבי שכיר בעת שהיה בדרכו לאסיפת צעירים באלונים. הוא היה דמות אגדתית עוד בחייו, ולאחר מותו כונה “השומר האחרון”. זייד הוא חלק מהאתוס הציוני בשל פרשת חייו רצופת המאבק והאמונה. </a:t>
            </a:r>
            <a:endParaRPr sz="900" b="0" i="0" u="none" strike="noStrike" cap="none" dirty="0">
              <a:solidFill>
                <a:schemeClr val="lt1"/>
              </a:solidFill>
              <a:latin typeface="Calibri"/>
              <a:ea typeface="Calibri"/>
              <a:cs typeface="Calibri"/>
              <a:sym typeface="Calibri"/>
            </a:endParaRPr>
          </a:p>
          <a:p>
            <a:pPr marL="0" marR="0" lvl="0" indent="0" algn="r" rtl="1">
              <a:spcBef>
                <a:spcPts val="0"/>
              </a:spcBef>
              <a:spcAft>
                <a:spcPts val="0"/>
              </a:spcAft>
              <a:buNone/>
            </a:pPr>
            <a:r>
              <a:rPr lang="x-none" sz="900" b="1" i="0" u="none" strike="noStrike" cap="none">
                <a:solidFill>
                  <a:schemeClr val="lt1"/>
                </a:solidFill>
                <a:latin typeface="Calibri"/>
                <a:ea typeface="Calibri"/>
                <a:cs typeface="Calibri"/>
                <a:sym typeface="Calibri"/>
              </a:rPr>
              <a:t>ב</a:t>
            </a:r>
            <a:r>
              <a:rPr lang="x-none" sz="900" b="1">
                <a:solidFill>
                  <a:schemeClr val="lt1"/>
                </a:solidFill>
                <a:latin typeface="Calibri"/>
                <a:ea typeface="Calibri"/>
                <a:cs typeface="Calibri"/>
                <a:sym typeface="Calibri"/>
              </a:rPr>
              <a:t>דף לימוד </a:t>
            </a:r>
            <a:r>
              <a:rPr lang="x-none" sz="900">
                <a:solidFill>
                  <a:schemeClr val="lt1"/>
                </a:solidFill>
                <a:latin typeface="Calibri"/>
                <a:ea typeface="Calibri"/>
                <a:cs typeface="Calibri"/>
                <a:sym typeface="Calibri"/>
              </a:rPr>
              <a:t>זה נעסוק באלכסנדר זייד, דמותו וערכיו והקשר שלו ושל רעיונותיו אלינו ולפועלנו ב'שומר החדש' </a:t>
            </a:r>
            <a:endParaRPr sz="900" dirty="0">
              <a:solidFill>
                <a:schemeClr val="lt1"/>
              </a:solidFill>
              <a:latin typeface="Calibri"/>
              <a:ea typeface="Calibri"/>
              <a:cs typeface="Calibri"/>
              <a:sym typeface="Calibri"/>
            </a:endParaRPr>
          </a:p>
          <a:p>
            <a:pPr marL="0" marR="0" lvl="0" indent="0" algn="ctr" rtl="1">
              <a:spcBef>
                <a:spcPts val="0"/>
              </a:spcBef>
              <a:spcAft>
                <a:spcPts val="0"/>
              </a:spcAft>
              <a:buNone/>
            </a:pPr>
            <a:r>
              <a:rPr lang="x-none" sz="900" b="0" i="0" u="none" strike="noStrike" cap="none">
                <a:solidFill>
                  <a:schemeClr val="lt1"/>
                </a:solidFill>
                <a:latin typeface="Calibri"/>
                <a:ea typeface="Calibri"/>
                <a:cs typeface="Calibri"/>
                <a:sym typeface="Calibri"/>
              </a:rPr>
              <a:t> </a:t>
            </a:r>
            <a:r>
              <a:rPr lang="x-none" sz="900" b="0" i="0" u="sng" strike="noStrike" cap="none">
                <a:solidFill>
                  <a:srgbClr val="FFFFFF"/>
                </a:solidFill>
                <a:latin typeface="Calibri"/>
                <a:ea typeface="Calibri"/>
                <a:cs typeface="Calibri"/>
                <a:sym typeface="Calibri"/>
                <a:hlinkClick r:id="rId3"/>
              </a:rPr>
              <a:t>לחצו כאן לקריאה נוספת</a:t>
            </a:r>
            <a:endParaRPr sz="900" b="0" i="0" u="none" strike="noStrike" cap="none" dirty="0">
              <a:solidFill>
                <a:srgbClr val="FFFFFF"/>
              </a:solidFill>
              <a:latin typeface="Calibri"/>
              <a:ea typeface="Calibri"/>
              <a:cs typeface="Calibri"/>
              <a:sym typeface="Calibri"/>
            </a:endParaRPr>
          </a:p>
          <a:p>
            <a:pPr marL="0" marR="0" lvl="0" indent="0" algn="r" rtl="1">
              <a:spcBef>
                <a:spcPts val="600"/>
              </a:spcBef>
              <a:spcAft>
                <a:spcPts val="0"/>
              </a:spcAft>
              <a:buNone/>
            </a:pPr>
            <a:endParaRPr sz="900" dirty="0">
              <a:solidFill>
                <a:schemeClr val="lt1"/>
              </a:solidFill>
              <a:latin typeface="Calibri"/>
              <a:ea typeface="Calibri"/>
              <a:cs typeface="Calibri"/>
              <a:sym typeface="Calibri"/>
            </a:endParaRPr>
          </a:p>
        </p:txBody>
      </p:sp>
      <p:sp>
        <p:nvSpPr>
          <p:cNvPr id="28" name="Shape 28"/>
          <p:cNvSpPr/>
          <p:nvPr/>
        </p:nvSpPr>
        <p:spPr>
          <a:xfrm>
            <a:off x="6779900" y="3422325"/>
            <a:ext cx="2699400" cy="2601600"/>
          </a:xfrm>
          <a:prstGeom prst="rect">
            <a:avLst/>
          </a:prstGeom>
          <a:solidFill>
            <a:srgbClr val="C9C0B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900" b="1">
                <a:solidFill>
                  <a:srgbClr val="5E4D36"/>
                </a:solidFill>
                <a:latin typeface="Arial"/>
                <a:ea typeface="Arial"/>
                <a:cs typeface="Arial"/>
                <a:sym typeface="Arial"/>
              </a:rPr>
              <a:t>שאלות לעיון והעמקה:</a:t>
            </a:r>
            <a:endParaRPr sz="900"/>
          </a:p>
          <a:p>
            <a:pPr marL="0" marR="0" lvl="0" indent="0" algn="r" rtl="1">
              <a:spcBef>
                <a:spcPts val="600"/>
              </a:spcBef>
              <a:spcAft>
                <a:spcPts val="0"/>
              </a:spcAft>
              <a:buNone/>
            </a:pPr>
            <a:r>
              <a:rPr lang="x-none" sz="900">
                <a:solidFill>
                  <a:srgbClr val="5E4D36"/>
                </a:solidFill>
              </a:rPr>
              <a:t>בציטוטו של שוחט, מתואר אלכסנדר זייד כמי שהיה מוכן להקריב את חייו כי הרגיש שמצא את ייעודו. </a:t>
            </a:r>
            <a:endParaRPr sz="900">
              <a:solidFill>
                <a:srgbClr val="5E4D36"/>
              </a:solidFill>
            </a:endParaRPr>
          </a:p>
          <a:p>
            <a:pPr marL="171450" marR="0" lvl="0" indent="-165100" algn="r" rtl="1">
              <a:spcBef>
                <a:spcPts val="600"/>
              </a:spcBef>
              <a:spcAft>
                <a:spcPts val="0"/>
              </a:spcAft>
              <a:buClr>
                <a:srgbClr val="5E4D36"/>
              </a:buClr>
              <a:buSzPts val="900"/>
              <a:buFont typeface="Arial"/>
              <a:buChar char="•"/>
            </a:pPr>
            <a:r>
              <a:rPr lang="x-none" sz="900">
                <a:solidFill>
                  <a:srgbClr val="5E4D36"/>
                </a:solidFill>
              </a:rPr>
              <a:t>מה הניע אתכם להתנדב כאן? מה היעוד שלכם?</a:t>
            </a:r>
            <a:endParaRPr sz="900">
              <a:solidFill>
                <a:srgbClr val="5E4D36"/>
              </a:solidFill>
            </a:endParaRPr>
          </a:p>
          <a:p>
            <a:pPr marL="0" marR="0" lvl="0" indent="0" algn="r" rtl="1">
              <a:spcBef>
                <a:spcPts val="600"/>
              </a:spcBef>
              <a:spcAft>
                <a:spcPts val="0"/>
              </a:spcAft>
              <a:buNone/>
            </a:pPr>
            <a:r>
              <a:rPr lang="x-none" sz="900">
                <a:solidFill>
                  <a:srgbClr val="5E4D36"/>
                </a:solidFill>
              </a:rPr>
              <a:t>אנו למדים מהטקסטים שאלכסנדר זייד לא היה רק לוחם. דברים נוספים ריגשו אותו. </a:t>
            </a:r>
            <a:endParaRPr sz="900">
              <a:solidFill>
                <a:srgbClr val="5E4D36"/>
              </a:solidFill>
            </a:endParaRPr>
          </a:p>
          <a:p>
            <a:pPr marL="171450" marR="0" lvl="0" indent="-165100" algn="r" rtl="1">
              <a:spcBef>
                <a:spcPts val="600"/>
              </a:spcBef>
              <a:spcAft>
                <a:spcPts val="0"/>
              </a:spcAft>
              <a:buClr>
                <a:srgbClr val="5E4D36"/>
              </a:buClr>
              <a:buSzPts val="900"/>
              <a:buFont typeface="Arial"/>
              <a:buChar char="•"/>
            </a:pPr>
            <a:r>
              <a:rPr lang="x-none" sz="900">
                <a:solidFill>
                  <a:srgbClr val="5E4D36"/>
                </a:solidFill>
              </a:rPr>
              <a:t>מה מעוררת בכם חשיפת פן זה באישיותו?</a:t>
            </a:r>
            <a:endParaRPr sz="900">
              <a:solidFill>
                <a:srgbClr val="5E4D36"/>
              </a:solidFill>
            </a:endParaRPr>
          </a:p>
          <a:p>
            <a:pPr marL="0" marR="0" lvl="0" indent="0" algn="r" rtl="1">
              <a:spcBef>
                <a:spcPts val="600"/>
              </a:spcBef>
              <a:spcAft>
                <a:spcPts val="0"/>
              </a:spcAft>
              <a:buNone/>
            </a:pPr>
            <a:r>
              <a:rPr lang="x-none" sz="900">
                <a:solidFill>
                  <a:srgbClr val="5E4D36"/>
                </a:solidFill>
              </a:rPr>
              <a:t>ביקורת רבה הושמעה ברבות השנים כלפי אנשי העלייה השנייה, שלמרות הצהרותיהם הליברליות לא נתנו שוויון זכויות מלא לנשים. </a:t>
            </a:r>
            <a:endParaRPr sz="900">
              <a:solidFill>
                <a:srgbClr val="5E4D36"/>
              </a:solidFill>
            </a:endParaRPr>
          </a:p>
          <a:p>
            <a:pPr marL="457200" marR="0" lvl="0" indent="-285750" algn="r" rtl="1">
              <a:spcBef>
                <a:spcPts val="600"/>
              </a:spcBef>
              <a:spcAft>
                <a:spcPts val="0"/>
              </a:spcAft>
              <a:buClr>
                <a:srgbClr val="5E4D36"/>
              </a:buClr>
              <a:buSzPts val="900"/>
              <a:buChar char="●"/>
            </a:pPr>
            <a:r>
              <a:rPr lang="x-none" sz="900">
                <a:solidFill>
                  <a:srgbClr val="5E4D36"/>
                </a:solidFill>
              </a:rPr>
              <a:t>באיזו מידה לדעתכם/ן ניתן היה לתת שוויון זכויות לנשים? ומה דעתכם/ן על כך כמתנדבים בארגון שמתנדבים בו גברים ונשים יחד?</a:t>
            </a:r>
            <a:endParaRPr sz="900">
              <a:solidFill>
                <a:srgbClr val="5E4D36"/>
              </a:solidFill>
            </a:endParaRPr>
          </a:p>
          <a:p>
            <a:pPr marL="171450" marR="0" lvl="0" indent="-114300" algn="r" rtl="1">
              <a:spcBef>
                <a:spcPts val="600"/>
              </a:spcBef>
              <a:spcAft>
                <a:spcPts val="0"/>
              </a:spcAft>
              <a:buClr>
                <a:schemeClr val="dk1"/>
              </a:buClr>
              <a:buSzPts val="900"/>
              <a:buFont typeface="Arial"/>
              <a:buNone/>
            </a:pPr>
            <a:endParaRPr sz="900" b="1">
              <a:solidFill>
                <a:srgbClr val="5E4D36"/>
              </a:solidFill>
              <a:latin typeface="Arial"/>
              <a:ea typeface="Arial"/>
              <a:cs typeface="Arial"/>
              <a:sym typeface="Arial"/>
            </a:endParaRPr>
          </a:p>
        </p:txBody>
      </p:sp>
      <p:sp>
        <p:nvSpPr>
          <p:cNvPr id="29" name="Shape 29"/>
          <p:cNvSpPr/>
          <p:nvPr/>
        </p:nvSpPr>
        <p:spPr>
          <a:xfrm>
            <a:off x="4494032" y="964583"/>
            <a:ext cx="2026324" cy="5726723"/>
          </a:xfrm>
          <a:prstGeom prst="rect">
            <a:avLst/>
          </a:prstGeom>
          <a:noFill/>
          <a:ln>
            <a:noFill/>
          </a:ln>
        </p:spPr>
        <p:txBody>
          <a:bodyPr spcFirstLastPara="1" wrap="square" lIns="45700" tIns="0" rIns="45700" bIns="0" anchor="t" anchorCtr="0">
            <a:noAutofit/>
          </a:bodyPr>
          <a:lstStyle/>
          <a:p>
            <a:pPr marL="0" marR="0" lvl="0" indent="0" algn="just" rtl="1">
              <a:lnSpc>
                <a:spcPct val="150000"/>
              </a:lnSpc>
              <a:spcBef>
                <a:spcPts val="0"/>
              </a:spcBef>
              <a:spcAft>
                <a:spcPts val="0"/>
              </a:spcAft>
              <a:buNone/>
            </a:pPr>
            <a:r>
              <a:rPr lang="x-none" sz="1000" b="1">
                <a:solidFill>
                  <a:srgbClr val="833C0B"/>
                </a:solidFill>
                <a:latin typeface="Arial"/>
                <a:ea typeface="Arial"/>
                <a:cs typeface="Arial"/>
                <a:sym typeface="Arial"/>
              </a:rPr>
              <a:t>אלכסנדר זייד בפי מכריו:</a:t>
            </a:r>
            <a:endParaRPr/>
          </a:p>
          <a:p>
            <a:pPr marL="0" marR="0" lvl="0" indent="0" algn="just" rtl="1">
              <a:lnSpc>
                <a:spcPct val="150000"/>
              </a:lnSpc>
              <a:spcBef>
                <a:spcPts val="0"/>
              </a:spcBef>
              <a:spcAft>
                <a:spcPts val="0"/>
              </a:spcAft>
              <a:buNone/>
            </a:pPr>
            <a:r>
              <a:rPr lang="x-none" sz="1000">
                <a:solidFill>
                  <a:srgbClr val="833C0B"/>
                </a:solidFill>
                <a:latin typeface="Calibri"/>
                <a:ea typeface="Calibri"/>
                <a:cs typeface="Calibri"/>
                <a:sym typeface="Calibri"/>
              </a:rPr>
              <a:t>בפגישה חשאית בשנת 1907 תיאר יצחק בן צבי את אלכסנדר זייד כך: </a:t>
            </a:r>
            <a:endParaRPr sz="1000">
              <a:solidFill>
                <a:srgbClr val="833C0B"/>
              </a:solidFill>
              <a:latin typeface="Calibri"/>
              <a:ea typeface="Calibri"/>
              <a:cs typeface="Calibri"/>
              <a:sym typeface="Calibri"/>
            </a:endParaRPr>
          </a:p>
          <a:p>
            <a:pPr marL="0" marR="0" lvl="0" indent="0" algn="just" rtl="1">
              <a:lnSpc>
                <a:spcPct val="150000"/>
              </a:lnSpc>
              <a:spcBef>
                <a:spcPts val="0"/>
              </a:spcBef>
              <a:spcAft>
                <a:spcPts val="0"/>
              </a:spcAft>
              <a:buNone/>
            </a:pPr>
            <a:r>
              <a:rPr lang="x-none" sz="1000" i="1">
                <a:solidFill>
                  <a:srgbClr val="833C0B"/>
                </a:solidFill>
                <a:latin typeface="Calibri"/>
                <a:ea typeface="Calibri"/>
                <a:cs typeface="Calibri"/>
                <a:sym typeface="Calibri"/>
              </a:rPr>
              <a:t>"בא זייד מארץ סיביר. גם מראהו יעיד על מקורו, שערות ראשו בהירות, ותנועותיו אטיות, אבל כל מראה החלוץ הצעיר הזה אומר: כאן אני עומד ומפה לא אזוז". </a:t>
            </a:r>
            <a:r>
              <a:rPr lang="x-none" sz="1000">
                <a:solidFill>
                  <a:srgbClr val="833C0B"/>
                </a:solidFill>
                <a:latin typeface="Calibri"/>
                <a:ea typeface="Calibri"/>
                <a:cs typeface="Calibri"/>
                <a:sym typeface="Calibri"/>
              </a:rPr>
              <a:t>לימים תיאר שוחט את זייד, שהקשיב לו במתיחות ובדריכות, קפץ במקומו ואמר</a:t>
            </a:r>
            <a:r>
              <a:rPr lang="x-none" sz="1000" i="1">
                <a:solidFill>
                  <a:srgbClr val="833C0B"/>
                </a:solidFill>
                <a:latin typeface="Calibri"/>
                <a:ea typeface="Calibri"/>
                <a:cs typeface="Calibri"/>
                <a:sym typeface="Calibri"/>
              </a:rPr>
              <a:t>: </a:t>
            </a:r>
            <a:r>
              <a:rPr lang="x-none" sz="1000" b="1" i="1">
                <a:solidFill>
                  <a:srgbClr val="833C0B"/>
                </a:solidFill>
                <a:latin typeface="Calibri"/>
                <a:ea typeface="Calibri"/>
                <a:cs typeface="Calibri"/>
                <a:sym typeface="Calibri"/>
              </a:rPr>
              <a:t>“ראית מהרהורי לבי ונתת להם את הביטוי הנכון. אתך אני לחיים ולמוות. נתחיל מהיום".</a:t>
            </a:r>
            <a:endParaRPr sz="1000" b="1" i="1">
              <a:solidFill>
                <a:srgbClr val="833C0B"/>
              </a:solidFill>
              <a:latin typeface="Calibri"/>
              <a:ea typeface="Calibri"/>
              <a:cs typeface="Calibri"/>
              <a:sym typeface="Calibri"/>
            </a:endParaRPr>
          </a:p>
          <a:p>
            <a:pPr marL="0" marR="0" lvl="0" indent="0" algn="just" rtl="1">
              <a:lnSpc>
                <a:spcPct val="150000"/>
              </a:lnSpc>
              <a:spcBef>
                <a:spcPts val="0"/>
              </a:spcBef>
              <a:spcAft>
                <a:spcPts val="0"/>
              </a:spcAft>
              <a:buNone/>
            </a:pPr>
            <a:r>
              <a:rPr lang="x-none" sz="1000">
                <a:solidFill>
                  <a:srgbClr val="833C0B"/>
                </a:solidFill>
                <a:latin typeface="Calibri"/>
                <a:ea typeface="Calibri"/>
                <a:cs typeface="Calibri"/>
                <a:sym typeface="Calibri"/>
              </a:rPr>
              <a:t>מתוך "שליחות ודרך" 1975</a:t>
            </a:r>
            <a:endParaRPr sz="1000">
              <a:solidFill>
                <a:srgbClr val="833C0B"/>
              </a:solidFill>
              <a:latin typeface="Calibri"/>
              <a:ea typeface="Calibri"/>
              <a:cs typeface="Calibri"/>
              <a:sym typeface="Calibri"/>
            </a:endParaRPr>
          </a:p>
        </p:txBody>
      </p:sp>
      <p:sp>
        <p:nvSpPr>
          <p:cNvPr id="30" name="Shape 30"/>
          <p:cNvSpPr/>
          <p:nvPr/>
        </p:nvSpPr>
        <p:spPr>
          <a:xfrm>
            <a:off x="422031" y="1076325"/>
            <a:ext cx="2026200" cy="5726700"/>
          </a:xfrm>
          <a:prstGeom prst="rect">
            <a:avLst/>
          </a:prstGeom>
          <a:noFill/>
          <a:ln>
            <a:noFill/>
          </a:ln>
        </p:spPr>
        <p:txBody>
          <a:bodyPr spcFirstLastPara="1" wrap="square" lIns="45700" tIns="0" rIns="45700" bIns="0" anchor="t" anchorCtr="0">
            <a:noAutofit/>
          </a:bodyPr>
          <a:lstStyle/>
          <a:p>
            <a:pPr marL="0" marR="0" lvl="0" indent="0" algn="r" rtl="1">
              <a:spcBef>
                <a:spcPts val="0"/>
              </a:spcBef>
              <a:spcAft>
                <a:spcPts val="0"/>
              </a:spcAft>
              <a:buNone/>
            </a:pPr>
            <a:r>
              <a:rPr lang="x-none" sz="1000" b="1">
                <a:solidFill>
                  <a:srgbClr val="833C0B"/>
                </a:solidFill>
                <a:latin typeface="Calibri"/>
                <a:ea typeface="Calibri"/>
                <a:cs typeface="Calibri"/>
                <a:sym typeface="Calibri"/>
              </a:rPr>
              <a:t>אלכסנדר זייד וזכויות נשים:</a:t>
            </a:r>
            <a:endParaRPr sz="1000" b="1">
              <a:solidFill>
                <a:srgbClr val="833C0B"/>
              </a:solidFill>
              <a:latin typeface="Calibri"/>
              <a:ea typeface="Calibri"/>
              <a:cs typeface="Calibri"/>
              <a:sym typeface="Calibri"/>
            </a:endParaRPr>
          </a:p>
          <a:p>
            <a:pPr marL="0" marR="0" lvl="0" indent="0" algn="r" rtl="1">
              <a:spcBef>
                <a:spcPts val="0"/>
              </a:spcBef>
              <a:spcAft>
                <a:spcPts val="0"/>
              </a:spcAft>
              <a:buNone/>
            </a:pPr>
            <a:endParaRPr sz="1000">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a:solidFill>
                  <a:srgbClr val="833C0B"/>
                </a:solidFill>
                <a:latin typeface="Calibri"/>
                <a:ea typeface="Calibri"/>
                <a:cs typeface="Calibri"/>
                <a:sym typeface="Calibri"/>
              </a:rPr>
              <a:t>ככל שארגון השומר הלך והתמסד, והתהליך התרחש מהר יחסית, הוגבלו חברות השומר לתחומי השירותים והסיעוד המסורתיים שהיו שמורים לנשים. למרות שהנשים חיו את חייהם הקשים של השומרים, הן היו משוללות זכויות של חברות מלאה בארגון אותו שירתו. </a:t>
            </a:r>
            <a:endParaRPr sz="1000">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a:solidFill>
                  <a:srgbClr val="833C0B"/>
                </a:solidFill>
                <a:latin typeface="Calibri"/>
                <a:ea typeface="Calibri"/>
                <a:cs typeface="Calibri"/>
                <a:sym typeface="Calibri"/>
              </a:rPr>
              <a:t>אלכסנדר זייד היה בין הבודדים שלחם באופן עקבי לביטולה של האנומליה שקיפחה כה קשה את נשות החברים והצעירות האחרות שהיו קשורות לאגודה: </a:t>
            </a:r>
            <a:endParaRPr sz="1000">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b="1" i="1">
                <a:solidFill>
                  <a:srgbClr val="833C0B"/>
                </a:solidFill>
                <a:latin typeface="Calibri"/>
                <a:ea typeface="Calibri"/>
                <a:cs typeface="Calibri"/>
                <a:sym typeface="Calibri"/>
              </a:rPr>
              <a:t>“חיי הבחורות שלנו בקולקטיב היו קשים. שאפנו לשנות את חיינו מיסודם, אך לא שינינו את מושגינו על תפקיד האשה בחברה".</a:t>
            </a:r>
            <a:endParaRPr sz="1000" b="1" i="1">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a:solidFill>
                  <a:srgbClr val="833C0B"/>
                </a:solidFill>
                <a:latin typeface="Calibri"/>
                <a:ea typeface="Calibri"/>
                <a:cs typeface="Calibri"/>
                <a:sym typeface="Calibri"/>
              </a:rPr>
              <a:t>מתוך ספר השומר, עמ' 19</a:t>
            </a:r>
            <a:endParaRPr sz="1000">
              <a:solidFill>
                <a:srgbClr val="833C0B"/>
              </a:solidFill>
              <a:latin typeface="Calibri"/>
              <a:ea typeface="Calibri"/>
              <a:cs typeface="Calibri"/>
              <a:sym typeface="Calibri"/>
            </a:endParaRPr>
          </a:p>
          <a:p>
            <a:pPr marL="0" marR="0" lvl="0" indent="0" algn="r" rtl="1">
              <a:spcBef>
                <a:spcPts val="0"/>
              </a:spcBef>
              <a:spcAft>
                <a:spcPts val="0"/>
              </a:spcAft>
              <a:buNone/>
            </a:pPr>
            <a:endParaRPr sz="1000">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a:solidFill>
                  <a:srgbClr val="833C0B"/>
                </a:solidFill>
                <a:latin typeface="Calibri"/>
                <a:ea typeface="Calibri"/>
                <a:cs typeface="Calibri"/>
                <a:sym typeface="Calibri"/>
              </a:rPr>
              <a:t>באספה השנתית של השומר, </a:t>
            </a:r>
            <a:endParaRPr sz="1000">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a:solidFill>
                  <a:srgbClr val="833C0B"/>
                </a:solidFill>
                <a:latin typeface="Calibri"/>
                <a:ea typeface="Calibri"/>
                <a:cs typeface="Calibri"/>
                <a:sym typeface="Calibri"/>
              </a:rPr>
              <a:t>שהתקיימה ביבניאל ב-9 לספטמבר 1915, נערך דיון נוקב על מעמדה של האשה באגודה. אלכסנדר זייד סינגר בהתלהבות למען זכויות שוות של הנשים. רחל ינאית כתבה עליו כך:</a:t>
            </a:r>
            <a:r>
              <a:rPr lang="x-none" sz="1000" b="1" i="1">
                <a:solidFill>
                  <a:srgbClr val="833C0B"/>
                </a:solidFill>
                <a:latin typeface="Calibri"/>
                <a:ea typeface="Calibri"/>
                <a:cs typeface="Calibri"/>
                <a:sym typeface="Calibri"/>
              </a:rPr>
              <a:t> </a:t>
            </a:r>
            <a:endParaRPr/>
          </a:p>
          <a:p>
            <a:pPr marL="0" marR="0" lvl="0" indent="0" algn="r" rtl="1">
              <a:spcBef>
                <a:spcPts val="0"/>
              </a:spcBef>
              <a:spcAft>
                <a:spcPts val="0"/>
              </a:spcAft>
              <a:buNone/>
            </a:pPr>
            <a:r>
              <a:rPr lang="x-none" sz="1000" b="1" i="1">
                <a:solidFill>
                  <a:srgbClr val="833C0B"/>
                </a:solidFill>
                <a:latin typeface="Calibri"/>
                <a:ea typeface="Calibri"/>
                <a:cs typeface="Calibri"/>
                <a:sym typeface="Calibri"/>
              </a:rPr>
              <a:t>"הוא מגן על עמדת החברים הבודדים האומרים שחברה ההולכת אחרי חבר ב’השומר’, ביודעה מה צפוי לה בחיי משפחתה, היא ממילא מועמדת טבעית ל”השומר".</a:t>
            </a:r>
            <a:endParaRPr sz="1000" b="1" i="1">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a:solidFill>
                  <a:srgbClr val="833C0B"/>
                </a:solidFill>
                <a:latin typeface="Calibri"/>
                <a:ea typeface="Calibri"/>
                <a:cs typeface="Calibri"/>
                <a:sym typeface="Calibri"/>
              </a:rPr>
              <a:t>מתוך ספר העלייה השנייה, עמוד 198. </a:t>
            </a:r>
            <a:endParaRPr sz="1000">
              <a:solidFill>
                <a:srgbClr val="833C0B"/>
              </a:solidFill>
              <a:latin typeface="Calibri"/>
              <a:ea typeface="Calibri"/>
              <a:cs typeface="Calibri"/>
              <a:sym typeface="Calibri"/>
            </a:endParaRPr>
          </a:p>
          <a:p>
            <a:pPr marL="0" marR="0" lvl="0" indent="0" algn="r" rtl="1">
              <a:spcBef>
                <a:spcPts val="0"/>
              </a:spcBef>
              <a:spcAft>
                <a:spcPts val="0"/>
              </a:spcAft>
              <a:buNone/>
            </a:pPr>
            <a:endParaRPr sz="1000" b="1" i="1">
              <a:solidFill>
                <a:srgbClr val="833C0B"/>
              </a:solidFill>
              <a:latin typeface="Calibri"/>
              <a:ea typeface="Calibri"/>
              <a:cs typeface="Calibri"/>
              <a:sym typeface="Calibri"/>
            </a:endParaRPr>
          </a:p>
          <a:p>
            <a:pPr marL="0" marR="0" lvl="0" indent="0" algn="just" rtl="1">
              <a:lnSpc>
                <a:spcPct val="150000"/>
              </a:lnSpc>
              <a:spcBef>
                <a:spcPts val="0"/>
              </a:spcBef>
              <a:spcAft>
                <a:spcPts val="0"/>
              </a:spcAft>
              <a:buNone/>
            </a:pPr>
            <a:endParaRPr sz="800">
              <a:solidFill>
                <a:srgbClr val="833C0B"/>
              </a:solidFill>
              <a:latin typeface="Arial"/>
              <a:ea typeface="Arial"/>
              <a:cs typeface="Arial"/>
              <a:sym typeface="Arial"/>
            </a:endParaRPr>
          </a:p>
          <a:p>
            <a:pPr marL="0" marR="0" lvl="0" indent="0" algn="just" rtl="1">
              <a:lnSpc>
                <a:spcPct val="150000"/>
              </a:lnSpc>
              <a:spcBef>
                <a:spcPts val="0"/>
              </a:spcBef>
              <a:spcAft>
                <a:spcPts val="0"/>
              </a:spcAft>
              <a:buNone/>
            </a:pPr>
            <a:endParaRPr sz="800">
              <a:solidFill>
                <a:srgbClr val="833C0B"/>
              </a:solidFill>
              <a:latin typeface="Arial"/>
              <a:ea typeface="Arial"/>
              <a:cs typeface="Arial"/>
              <a:sym typeface="Arial"/>
            </a:endParaRPr>
          </a:p>
          <a:p>
            <a:pPr marL="0" marR="0" lvl="0" indent="0" algn="just" rtl="1">
              <a:lnSpc>
                <a:spcPct val="150000"/>
              </a:lnSpc>
              <a:spcBef>
                <a:spcPts val="0"/>
              </a:spcBef>
              <a:spcAft>
                <a:spcPts val="0"/>
              </a:spcAft>
              <a:buNone/>
            </a:pPr>
            <a:endParaRPr sz="800">
              <a:solidFill>
                <a:srgbClr val="833C0B"/>
              </a:solidFill>
              <a:latin typeface="Arial"/>
              <a:ea typeface="Arial"/>
              <a:cs typeface="Arial"/>
              <a:sym typeface="Arial"/>
            </a:endParaRPr>
          </a:p>
          <a:p>
            <a:pPr marL="0" marR="0" lvl="0" indent="0" algn="just" rtl="1">
              <a:lnSpc>
                <a:spcPct val="150000"/>
              </a:lnSpc>
              <a:spcBef>
                <a:spcPts val="0"/>
              </a:spcBef>
              <a:spcAft>
                <a:spcPts val="0"/>
              </a:spcAft>
              <a:buNone/>
            </a:pPr>
            <a:endParaRPr sz="800">
              <a:solidFill>
                <a:srgbClr val="833C0B"/>
              </a:solidFill>
              <a:latin typeface="Arial"/>
              <a:ea typeface="Arial"/>
              <a:cs typeface="Arial"/>
              <a:sym typeface="Arial"/>
            </a:endParaRPr>
          </a:p>
          <a:p>
            <a:pPr marL="0" marR="0" lvl="0" indent="0" algn="just" rtl="1">
              <a:lnSpc>
                <a:spcPct val="150000"/>
              </a:lnSpc>
              <a:spcBef>
                <a:spcPts val="0"/>
              </a:spcBef>
              <a:spcAft>
                <a:spcPts val="0"/>
              </a:spcAft>
              <a:buNone/>
            </a:pPr>
            <a:endParaRPr sz="800">
              <a:solidFill>
                <a:srgbClr val="833C0B"/>
              </a:solidFill>
              <a:latin typeface="Arial"/>
              <a:ea typeface="Arial"/>
              <a:cs typeface="Arial"/>
              <a:sym typeface="Arial"/>
            </a:endParaRPr>
          </a:p>
          <a:p>
            <a:pPr marL="0" marR="0" lvl="0" indent="0" algn="just" rtl="1">
              <a:lnSpc>
                <a:spcPct val="150000"/>
              </a:lnSpc>
              <a:spcBef>
                <a:spcPts val="0"/>
              </a:spcBef>
              <a:spcAft>
                <a:spcPts val="0"/>
              </a:spcAft>
              <a:buNone/>
            </a:pPr>
            <a:endParaRPr sz="800">
              <a:solidFill>
                <a:srgbClr val="833C0B"/>
              </a:solidFill>
              <a:latin typeface="Arial"/>
              <a:ea typeface="Arial"/>
              <a:cs typeface="Arial"/>
              <a:sym typeface="Arial"/>
            </a:endParaRPr>
          </a:p>
          <a:p>
            <a:pPr marL="0" marR="0" lvl="0" indent="0" algn="just" rtl="1">
              <a:lnSpc>
                <a:spcPct val="150000"/>
              </a:lnSpc>
              <a:spcBef>
                <a:spcPts val="0"/>
              </a:spcBef>
              <a:spcAft>
                <a:spcPts val="0"/>
              </a:spcAft>
              <a:buNone/>
            </a:pPr>
            <a:endParaRPr sz="800">
              <a:solidFill>
                <a:srgbClr val="833C0B"/>
              </a:solidFill>
              <a:latin typeface="Arial"/>
              <a:ea typeface="Arial"/>
              <a:cs typeface="Arial"/>
              <a:sym typeface="Arial"/>
            </a:endParaRPr>
          </a:p>
          <a:p>
            <a:pPr marL="0" marR="0" lvl="0" indent="0" algn="just" rtl="1">
              <a:lnSpc>
                <a:spcPct val="150000"/>
              </a:lnSpc>
              <a:spcBef>
                <a:spcPts val="0"/>
              </a:spcBef>
              <a:spcAft>
                <a:spcPts val="0"/>
              </a:spcAft>
              <a:buNone/>
            </a:pPr>
            <a:endParaRPr sz="800">
              <a:solidFill>
                <a:srgbClr val="833C0B"/>
              </a:solidFill>
              <a:latin typeface="Arial"/>
              <a:ea typeface="Arial"/>
              <a:cs typeface="Arial"/>
              <a:sym typeface="Arial"/>
            </a:endParaRPr>
          </a:p>
          <a:p>
            <a:pPr marL="0" marR="0" lvl="0" indent="0" algn="just" rtl="1">
              <a:lnSpc>
                <a:spcPct val="150000"/>
              </a:lnSpc>
              <a:spcBef>
                <a:spcPts val="0"/>
              </a:spcBef>
              <a:spcAft>
                <a:spcPts val="0"/>
              </a:spcAft>
              <a:buNone/>
            </a:pPr>
            <a:endParaRPr sz="800">
              <a:solidFill>
                <a:srgbClr val="833C0B"/>
              </a:solidFill>
              <a:latin typeface="Arial"/>
              <a:ea typeface="Arial"/>
              <a:cs typeface="Arial"/>
              <a:sym typeface="Arial"/>
            </a:endParaRPr>
          </a:p>
          <a:p>
            <a:pPr marL="0" marR="0" lvl="0" indent="0" algn="ctr" rtl="1">
              <a:lnSpc>
                <a:spcPct val="150000"/>
              </a:lnSpc>
              <a:spcBef>
                <a:spcPts val="0"/>
              </a:spcBef>
              <a:spcAft>
                <a:spcPts val="0"/>
              </a:spcAft>
              <a:buNone/>
            </a:pPr>
            <a:endParaRPr sz="1000" b="1">
              <a:solidFill>
                <a:srgbClr val="833C0B"/>
              </a:solidFill>
              <a:latin typeface="Arial"/>
              <a:ea typeface="Arial"/>
              <a:cs typeface="Arial"/>
              <a:sym typeface="Arial"/>
            </a:endParaRPr>
          </a:p>
        </p:txBody>
      </p:sp>
      <p:sp>
        <p:nvSpPr>
          <p:cNvPr id="31" name="Shape 31"/>
          <p:cNvSpPr/>
          <p:nvPr/>
        </p:nvSpPr>
        <p:spPr>
          <a:xfrm>
            <a:off x="2467708" y="1000126"/>
            <a:ext cx="2026200" cy="5726700"/>
          </a:xfrm>
          <a:prstGeom prst="rect">
            <a:avLst/>
          </a:prstGeom>
          <a:noFill/>
          <a:ln>
            <a:noFill/>
          </a:ln>
        </p:spPr>
        <p:txBody>
          <a:bodyPr spcFirstLastPara="1" wrap="square" lIns="45700" tIns="0" rIns="45700" bIns="0" anchor="t" anchorCtr="0">
            <a:noAutofit/>
          </a:bodyPr>
          <a:lstStyle/>
          <a:p>
            <a:pPr marL="0" marR="0" lvl="0" indent="0" algn="r" rtl="1">
              <a:spcBef>
                <a:spcPts val="0"/>
              </a:spcBef>
              <a:spcAft>
                <a:spcPts val="0"/>
              </a:spcAft>
              <a:buNone/>
            </a:pPr>
            <a:r>
              <a:rPr lang="x-none" sz="1000" b="1">
                <a:solidFill>
                  <a:srgbClr val="833C0B"/>
                </a:solidFill>
                <a:latin typeface="Calibri"/>
                <a:ea typeface="Calibri"/>
                <a:cs typeface="Calibri"/>
                <a:sym typeface="Calibri"/>
              </a:rPr>
              <a:t>אלכסנדר זייד על אהבה:</a:t>
            </a:r>
            <a:endParaRPr sz="1000" b="1">
              <a:solidFill>
                <a:srgbClr val="833C0B"/>
              </a:solidFill>
              <a:latin typeface="Calibri"/>
              <a:ea typeface="Calibri"/>
              <a:cs typeface="Calibri"/>
              <a:sym typeface="Calibri"/>
            </a:endParaRPr>
          </a:p>
          <a:p>
            <a:pPr marL="0" marR="0" lvl="0" indent="0" algn="r" rtl="1">
              <a:spcBef>
                <a:spcPts val="0"/>
              </a:spcBef>
              <a:spcAft>
                <a:spcPts val="0"/>
              </a:spcAft>
              <a:buNone/>
            </a:pPr>
            <a:endParaRPr sz="1000">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a:solidFill>
                  <a:srgbClr val="833C0B"/>
                </a:solidFill>
                <a:latin typeface="Calibri"/>
                <a:ea typeface="Calibri"/>
                <a:cs typeface="Calibri"/>
                <a:sym typeface="Calibri"/>
              </a:rPr>
              <a:t>במסגרת ‘בר גיורא’, עלה זייד לחוות ההכשרה של יק”א בסג’רה שבגליל התחתון והשתתף בהקמת “הקולקטיב” שמנה שנים עשר בחורים ושש בחורות, שחיו ועיבדו במשותף חלק מאדמת החווה. בין הפועלות היו האחיות קיילה וציפורה בקר. הקשר בין זייד וציפורה, שהחל בירושלים, התהדק בסג’רה. עד מהרה עברו אלכסנדר ו”פייגלע” לחיות יחד בפינה שהתקין באחת המערות. הוא קבע שם חלון, דלת ומחיצה, ושם חיו עד שיצא לשמור במסחה, הלוא היא כפר תבור. זייד ניהל יומן בו מתועדים גילויי אהבה. כך הוא כותב בעת שהוא הולך לשמור במסחה</a:t>
            </a:r>
            <a:r>
              <a:rPr lang="x-none" sz="1000" b="1">
                <a:solidFill>
                  <a:srgbClr val="833C0B"/>
                </a:solidFill>
                <a:latin typeface="Calibri"/>
                <a:ea typeface="Calibri"/>
                <a:cs typeface="Calibri"/>
                <a:sym typeface="Calibri"/>
              </a:rPr>
              <a:t>: “</a:t>
            </a:r>
            <a:r>
              <a:rPr lang="x-none" sz="1000" b="1" i="1">
                <a:solidFill>
                  <a:srgbClr val="833C0B"/>
                </a:solidFill>
                <a:latin typeface="Calibri"/>
                <a:ea typeface="Calibri"/>
                <a:cs typeface="Calibri"/>
                <a:sym typeface="Calibri"/>
              </a:rPr>
              <a:t>רציתי להתראות עם ציפורה. שבוע שלישי או רביעי שלא ראיתי אותה. לעזאזל… למרות שהעבודה אינה בוערת אצל בעל הבית המסחאי שלי, איני יכול לגשת. אפילו בשבת להיעדר אם אבקש, הוא מתחיל להתרתח. לא יורשה לי ללכת לסג’רה, אל ציפורה שלי". </a:t>
            </a:r>
            <a:endParaRPr sz="1000" b="1" i="1">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a:solidFill>
                  <a:srgbClr val="833C0B"/>
                </a:solidFill>
                <a:latin typeface="Calibri"/>
                <a:ea typeface="Calibri"/>
                <a:cs typeface="Calibri"/>
                <a:sym typeface="Calibri"/>
              </a:rPr>
              <a:t>מתוך: דיוקנו של איש השומר / אביבה אופז</a:t>
            </a:r>
            <a:endParaRPr sz="1000">
              <a:solidFill>
                <a:srgbClr val="833C0B"/>
              </a:solidFill>
              <a:latin typeface="Calibri"/>
              <a:ea typeface="Calibri"/>
              <a:cs typeface="Calibri"/>
              <a:sym typeface="Calibri"/>
            </a:endParaRPr>
          </a:p>
          <a:p>
            <a:pPr marL="0" marR="0" lvl="0" indent="0" algn="r" rtl="1">
              <a:spcBef>
                <a:spcPts val="0"/>
              </a:spcBef>
              <a:spcAft>
                <a:spcPts val="0"/>
              </a:spcAft>
              <a:buNone/>
            </a:pPr>
            <a:endParaRPr sz="1000">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a:solidFill>
                  <a:srgbClr val="833C0B"/>
                </a:solidFill>
                <a:latin typeface="Calibri"/>
                <a:ea typeface="Calibri"/>
                <a:cs typeface="Calibri"/>
                <a:sym typeface="Calibri"/>
              </a:rPr>
              <a:t>בניגוד לרבים מבני העלייה השנייה, אלכסנדר זייד לא הדחיק רגשות. </a:t>
            </a:r>
            <a:endParaRPr sz="1000">
              <a:solidFill>
                <a:srgbClr val="833C0B"/>
              </a:solidFill>
              <a:latin typeface="Calibri"/>
              <a:ea typeface="Calibri"/>
              <a:cs typeface="Calibri"/>
              <a:sym typeface="Calibri"/>
            </a:endParaRPr>
          </a:p>
          <a:p>
            <a:pPr marL="0" marR="0" lvl="0" indent="0" algn="r" rtl="1">
              <a:spcBef>
                <a:spcPts val="0"/>
              </a:spcBef>
              <a:spcAft>
                <a:spcPts val="0"/>
              </a:spcAft>
              <a:buNone/>
            </a:pPr>
            <a:endParaRPr sz="1000">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a:solidFill>
                  <a:srgbClr val="833C0B"/>
                </a:solidFill>
                <a:latin typeface="Calibri"/>
                <a:ea typeface="Calibri"/>
                <a:cs typeface="Calibri"/>
                <a:sym typeface="Calibri"/>
              </a:rPr>
              <a:t>וכך זייד כתב בסערת לבו:</a:t>
            </a:r>
            <a:endParaRPr sz="1000" b="1">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b="1">
                <a:solidFill>
                  <a:srgbClr val="833C0B"/>
                </a:solidFill>
                <a:latin typeface="Calibri"/>
                <a:ea typeface="Calibri"/>
                <a:cs typeface="Calibri"/>
                <a:sym typeface="Calibri"/>
              </a:rPr>
              <a:t> </a:t>
            </a:r>
            <a:r>
              <a:rPr lang="x-none" sz="1000" b="1" i="1">
                <a:solidFill>
                  <a:srgbClr val="833C0B"/>
                </a:solidFill>
                <a:latin typeface="Calibri"/>
                <a:ea typeface="Calibri"/>
                <a:cs typeface="Calibri"/>
                <a:sym typeface="Calibri"/>
              </a:rPr>
              <a:t>“האהבה פוצעת לפעמים, אך לעתים היא משיבת נפש ומאריכת חיים. האהבה אינה הולכת בד בבד עם ההיגיון. לא אחות היא למוח ולזמן. היא אינה מתחלפת ונשארת לנצח נצחים. החופש אינו תחליף לאהבה”.</a:t>
            </a:r>
            <a:endParaRPr sz="1000">
              <a:solidFill>
                <a:srgbClr val="833C0B"/>
              </a:solidFill>
              <a:latin typeface="Calibri"/>
              <a:ea typeface="Calibri"/>
              <a:cs typeface="Calibri"/>
              <a:sym typeface="Calibri"/>
            </a:endParaRPr>
          </a:p>
          <a:p>
            <a:pPr marL="0" lvl="0" indent="0" rtl="1">
              <a:spcBef>
                <a:spcPts val="0"/>
              </a:spcBef>
              <a:spcAft>
                <a:spcPts val="0"/>
              </a:spcAft>
              <a:buClr>
                <a:schemeClr val="dk1"/>
              </a:buClr>
              <a:buFont typeface="Arial"/>
              <a:buNone/>
            </a:pPr>
            <a:r>
              <a:rPr lang="x-none" sz="1000">
                <a:solidFill>
                  <a:srgbClr val="833C0B"/>
                </a:solidFill>
                <a:latin typeface="Calibri"/>
                <a:ea typeface="Calibri"/>
                <a:cs typeface="Calibri"/>
                <a:sym typeface="Calibri"/>
              </a:rPr>
              <a:t>מתוך: אלכסנדר זייד- פרקי יומן, 1975</a:t>
            </a:r>
            <a:endParaRPr sz="1000">
              <a:solidFill>
                <a:srgbClr val="833C0B"/>
              </a:solidFill>
              <a:latin typeface="Calibri"/>
              <a:ea typeface="Calibri"/>
              <a:cs typeface="Calibri"/>
              <a:sym typeface="Calibri"/>
            </a:endParaRPr>
          </a:p>
          <a:p>
            <a:pPr marL="0" lvl="0" indent="0" rtl="1">
              <a:spcBef>
                <a:spcPts val="0"/>
              </a:spcBef>
              <a:spcAft>
                <a:spcPts val="0"/>
              </a:spcAft>
              <a:buClr>
                <a:schemeClr val="dk1"/>
              </a:buClr>
              <a:buFont typeface="Arial"/>
              <a:buNone/>
            </a:pPr>
            <a:endParaRPr sz="1000">
              <a:solidFill>
                <a:srgbClr val="833C0B"/>
              </a:solidFill>
              <a:latin typeface="Calibri"/>
              <a:ea typeface="Calibri"/>
              <a:cs typeface="Calibri"/>
              <a:sym typeface="Calibri"/>
            </a:endParaRPr>
          </a:p>
          <a:p>
            <a:pPr marL="0" marR="0" lvl="0" indent="0" algn="r" rtl="1">
              <a:spcBef>
                <a:spcPts val="0"/>
              </a:spcBef>
              <a:spcAft>
                <a:spcPts val="0"/>
              </a:spcAft>
              <a:buNone/>
            </a:pPr>
            <a:endParaRPr sz="1000" b="1" i="1">
              <a:solidFill>
                <a:srgbClr val="833C0B"/>
              </a:solidFill>
              <a:latin typeface="Calibri"/>
              <a:ea typeface="Calibri"/>
              <a:cs typeface="Calibri"/>
              <a:sym typeface="Calibri"/>
            </a:endParaRPr>
          </a:p>
          <a:p>
            <a:pPr marL="0" marR="0" lvl="0" indent="0" algn="r" rtl="1">
              <a:lnSpc>
                <a:spcPct val="100000"/>
              </a:lnSpc>
              <a:spcBef>
                <a:spcPts val="0"/>
              </a:spcBef>
              <a:spcAft>
                <a:spcPts val="0"/>
              </a:spcAft>
              <a:buNone/>
            </a:pPr>
            <a:endParaRPr sz="1000">
              <a:solidFill>
                <a:srgbClr val="833C0B"/>
              </a:solidFill>
              <a:latin typeface="Arial"/>
              <a:ea typeface="Arial"/>
              <a:cs typeface="Arial"/>
              <a:sym typeface="Arial"/>
            </a:endParaRPr>
          </a:p>
        </p:txBody>
      </p:sp>
      <p:pic>
        <p:nvPicPr>
          <p:cNvPr id="32" name="Shape 32"/>
          <p:cNvPicPr preferRelativeResize="0"/>
          <p:nvPr/>
        </p:nvPicPr>
        <p:blipFill rotWithShape="1">
          <a:blip r:embed="rId4">
            <a:alphaModFix/>
          </a:blip>
          <a:srcRect/>
          <a:stretch/>
        </p:blipFill>
        <p:spPr>
          <a:xfrm>
            <a:off x="4618270" y="3914481"/>
            <a:ext cx="1776247" cy="2811641"/>
          </a:xfrm>
          <a:prstGeom prst="rect">
            <a:avLst/>
          </a:prstGeom>
          <a:noFill/>
          <a:ln>
            <a:noFill/>
          </a:ln>
        </p:spPr>
      </p:pic>
    </p:spTree>
  </p:cSld>
  <p:clrMapOvr>
    <a:masterClrMapping/>
  </p:clrMapOvr>
</p:sld>
</file>

<file path=ppt/theme/theme1.xml><?xml version="1.0" encoding="utf-8"?>
<a:theme xmlns:a="http://schemas.openxmlformats.org/drawingml/2006/main" name="1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222</Words>
  <Application>Microsoft Office PowerPoint</Application>
  <PresentationFormat>A4 Paper (210x297 mm)‎</PresentationFormat>
  <Paragraphs>46</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אלונים- אלכסנדר זייד</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אלונים- אלכסנדר זייד</dc:title>
  <dc:creator>home</dc:creator>
  <cp:lastModifiedBy>home</cp:lastModifiedBy>
  <cp:revision>1</cp:revision>
  <dcterms:modified xsi:type="dcterms:W3CDTF">2018-07-10T13:18:17Z</dcterms:modified>
</cp:coreProperties>
</file>