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61" r:id="rId2"/>
  </p:sldIdLst>
  <p:sldSz cx="9906000" cy="6858000" type="A4"/>
  <p:notesSz cx="7102475" cy="938847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E4D36"/>
    <a:srgbClr val="C9C0B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0993" autoAdjust="0"/>
    <p:restoredTop sz="94660"/>
  </p:normalViewPr>
  <p:slideViewPr>
    <p:cSldViewPr snapToGrid="0">
      <p:cViewPr>
        <p:scale>
          <a:sx n="100" d="100"/>
          <a:sy n="100" d="100"/>
        </p:scale>
        <p:origin x="-912" y="51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2162175" y="605097"/>
            <a:ext cx="7382835" cy="256407"/>
          </a:xfrm>
          <a:prstGeom prst="rect">
            <a:avLst/>
          </a:prstGeom>
        </p:spPr>
        <p:txBody>
          <a:bodyPr/>
          <a:lstStyle>
            <a:lvl1pPr algn="r">
              <a:defRPr lang="en-US" sz="1400" b="1" kern="1200" dirty="0">
                <a:solidFill>
                  <a:srgbClr val="5E4D36"/>
                </a:solidFill>
                <a:latin typeface="Levenim MT" panose="02010502060101010101" pitchFamily="2" charset="-79"/>
                <a:ea typeface="+mn-ea"/>
                <a:cs typeface="Levenim MT" panose="02010502060101010101" pitchFamily="2" charset="-79"/>
              </a:defRPr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cxnSp>
        <p:nvCxnSpPr>
          <p:cNvPr id="7" name="מחבר ישר 6"/>
          <p:cNvCxnSpPr/>
          <p:nvPr userDrawn="1"/>
        </p:nvCxnSpPr>
        <p:spPr>
          <a:xfrm flipH="1">
            <a:off x="433755" y="876300"/>
            <a:ext cx="6113095" cy="0"/>
          </a:xfrm>
          <a:prstGeom prst="line">
            <a:avLst/>
          </a:prstGeom>
          <a:ln>
            <a:solidFill>
              <a:srgbClr val="5E4D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ישר 8"/>
          <p:cNvCxnSpPr/>
          <p:nvPr/>
        </p:nvCxnSpPr>
        <p:spPr>
          <a:xfrm flipH="1">
            <a:off x="6527009" y="990600"/>
            <a:ext cx="1" cy="5726723"/>
          </a:xfrm>
          <a:prstGeom prst="line">
            <a:avLst/>
          </a:prstGeom>
          <a:ln>
            <a:solidFill>
              <a:srgbClr val="5E4D3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מחבר ישר 11"/>
          <p:cNvCxnSpPr/>
          <p:nvPr/>
        </p:nvCxnSpPr>
        <p:spPr>
          <a:xfrm flipH="1">
            <a:off x="4481332" y="990600"/>
            <a:ext cx="1" cy="5726723"/>
          </a:xfrm>
          <a:prstGeom prst="line">
            <a:avLst/>
          </a:prstGeom>
          <a:ln>
            <a:solidFill>
              <a:srgbClr val="5E4D3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ישר 14"/>
          <p:cNvCxnSpPr/>
          <p:nvPr/>
        </p:nvCxnSpPr>
        <p:spPr>
          <a:xfrm flipH="1">
            <a:off x="2435655" y="990600"/>
            <a:ext cx="1" cy="5726723"/>
          </a:xfrm>
          <a:prstGeom prst="line">
            <a:avLst/>
          </a:prstGeom>
          <a:ln>
            <a:solidFill>
              <a:srgbClr val="5E4D3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תמונה 1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22606" y="5988702"/>
            <a:ext cx="1822404" cy="781493"/>
          </a:xfrm>
          <a:prstGeom prst="rect">
            <a:avLst/>
          </a:prstGeom>
        </p:spPr>
      </p:pic>
      <p:pic>
        <p:nvPicPr>
          <p:cNvPr id="19" name="תמונה 18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38150" y="194040"/>
            <a:ext cx="1533526" cy="697057"/>
          </a:xfrm>
          <a:prstGeom prst="rect">
            <a:avLst/>
          </a:prstGeom>
        </p:spPr>
      </p:pic>
      <p:sp>
        <p:nvSpPr>
          <p:cNvPr id="29" name="מציין מיקום של תמונה 28"/>
          <p:cNvSpPr>
            <a:spLocks noGrp="1"/>
          </p:cNvSpPr>
          <p:nvPr>
            <p:ph type="pic" sz="quarter" idx="13"/>
          </p:nvPr>
        </p:nvSpPr>
        <p:spPr>
          <a:xfrm>
            <a:off x="4583738" y="4991100"/>
            <a:ext cx="1844675" cy="1725613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30" name="מציין מיקום של תמונה 28"/>
          <p:cNvSpPr>
            <a:spLocks noGrp="1"/>
          </p:cNvSpPr>
          <p:nvPr>
            <p:ph type="pic" sz="quarter" idx="14"/>
          </p:nvPr>
        </p:nvSpPr>
        <p:spPr>
          <a:xfrm>
            <a:off x="2535043" y="4991100"/>
            <a:ext cx="1844675" cy="1725613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31" name="מציין מיקום של תמונה 28"/>
          <p:cNvSpPr>
            <a:spLocks noGrp="1"/>
          </p:cNvSpPr>
          <p:nvPr>
            <p:ph type="pic" sz="quarter" idx="15"/>
          </p:nvPr>
        </p:nvSpPr>
        <p:spPr>
          <a:xfrm>
            <a:off x="489366" y="4991100"/>
            <a:ext cx="1844675" cy="1725613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145378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2162175" y="605097"/>
            <a:ext cx="7382835" cy="256407"/>
          </a:xfrm>
          <a:prstGeom prst="rect">
            <a:avLst/>
          </a:prstGeom>
        </p:spPr>
        <p:txBody>
          <a:bodyPr/>
          <a:lstStyle>
            <a:lvl1pPr algn="r">
              <a:defRPr lang="en-US" sz="1400" b="1" kern="1200" dirty="0">
                <a:solidFill>
                  <a:srgbClr val="5E4D36"/>
                </a:solidFill>
                <a:latin typeface="Levenim MT" panose="02010502060101010101" pitchFamily="2" charset="-79"/>
                <a:ea typeface="+mn-ea"/>
                <a:cs typeface="Levenim MT" panose="02010502060101010101" pitchFamily="2" charset="-79"/>
              </a:defRPr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cxnSp>
        <p:nvCxnSpPr>
          <p:cNvPr id="7" name="מחבר ישר 6"/>
          <p:cNvCxnSpPr/>
          <p:nvPr userDrawn="1"/>
        </p:nvCxnSpPr>
        <p:spPr>
          <a:xfrm flipH="1">
            <a:off x="433756" y="876300"/>
            <a:ext cx="9034094" cy="0"/>
          </a:xfrm>
          <a:prstGeom prst="line">
            <a:avLst/>
          </a:prstGeom>
          <a:ln>
            <a:solidFill>
              <a:srgbClr val="5E4D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תמונה 1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38150" y="194040"/>
            <a:ext cx="1533526" cy="69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77743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יסה מותאמת איש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38551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48067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2" r:id="rId2"/>
    <p:sldLayoutId id="2147483680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038350" y="605097"/>
            <a:ext cx="7506660" cy="256407"/>
          </a:xfrm>
        </p:spPr>
        <p:txBody>
          <a:bodyPr/>
          <a:lstStyle/>
          <a:p>
            <a:r>
              <a:rPr lang="he-IL" dirty="0" smtClean="0"/>
              <a:t>גשם – רחמי שמים ורחמי אדם</a:t>
            </a:r>
            <a:endParaRPr lang="he-IL" dirty="0"/>
          </a:p>
        </p:txBody>
      </p:sp>
      <p:pic>
        <p:nvPicPr>
          <p:cNvPr id="5" name="מציין מיקום של תמונה 4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428" r="8428"/>
          <a:stretch>
            <a:fillRect/>
          </a:stretch>
        </p:blipFill>
        <p:spPr/>
      </p:pic>
      <p:pic>
        <p:nvPicPr>
          <p:cNvPr id="2" name="מציין מיקום של תמונה 1"/>
          <p:cNvPicPr>
            <a:picLocks noGrp="1" noChangeAspect="1"/>
          </p:cNvPicPr>
          <p:nvPr>
            <p:ph type="pic"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227" b="3227"/>
          <a:stretch>
            <a:fillRect/>
          </a:stretch>
        </p:blipFill>
        <p:spPr>
          <a:xfrm>
            <a:off x="2535044" y="5069625"/>
            <a:ext cx="1760732" cy="1647088"/>
          </a:xfrm>
        </p:spPr>
      </p:pic>
      <p:sp>
        <p:nvSpPr>
          <p:cNvPr id="12" name="מלבן 11"/>
          <p:cNvSpPr/>
          <p:nvPr/>
        </p:nvSpPr>
        <p:spPr>
          <a:xfrm>
            <a:off x="6682740" y="876299"/>
            <a:ext cx="2796540" cy="2371726"/>
          </a:xfrm>
          <a:prstGeom prst="rect">
            <a:avLst/>
          </a:prstGeom>
          <a:solidFill>
            <a:srgbClr val="5E4D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0" rIns="91440" bIns="91440" rtlCol="1" anchor="t"/>
          <a:lstStyle/>
          <a:p>
            <a:pPr>
              <a:spcAft>
                <a:spcPts val="600"/>
              </a:spcAft>
            </a:pPr>
            <a:r>
              <a:rPr lang="he-IL" sz="950" b="1" dirty="0" smtClean="0">
                <a:solidFill>
                  <a:schemeClr val="bg1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רקע:</a:t>
            </a:r>
          </a:p>
          <a:p>
            <a:pPr algn="just">
              <a:lnSpc>
                <a:spcPct val="150000"/>
              </a:lnSpc>
            </a:pPr>
            <a:r>
              <a:rPr lang="he-IL" sz="1000" dirty="0">
                <a:solidFill>
                  <a:schemeClr val="bg1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בפרנסה בכלל, ובגשם בפרט, קיים סוד שעדיין לא פוענח</a:t>
            </a:r>
            <a:r>
              <a:rPr lang="he-IL" sz="1000" dirty="0" smtClean="0">
                <a:solidFill>
                  <a:schemeClr val="bg1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.</a:t>
            </a:r>
            <a:endParaRPr lang="he-IL" sz="1000" dirty="0">
              <a:solidFill>
                <a:schemeClr val="bg1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>
              <a:lnSpc>
                <a:spcPct val="150000"/>
              </a:lnSpc>
            </a:pPr>
            <a:r>
              <a:rPr lang="he-IL" sz="1000" dirty="0">
                <a:solidFill>
                  <a:schemeClr val="bg1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חז"ל מציעים נקודת מבט מוסרית על תופעות הגשם והפרנסה. </a:t>
            </a:r>
          </a:p>
          <a:p>
            <a:pPr algn="just">
              <a:lnSpc>
                <a:spcPct val="150000"/>
              </a:lnSpc>
            </a:pPr>
            <a:r>
              <a:rPr lang="he-IL" sz="1000" smtClean="0">
                <a:solidFill>
                  <a:schemeClr val="bg1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סגם</a:t>
            </a:r>
            <a:r>
              <a:rPr lang="he-IL" sz="1000" dirty="0" smtClean="0">
                <a:solidFill>
                  <a:schemeClr val="bg1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sz="1000" dirty="0">
                <a:solidFill>
                  <a:schemeClr val="bg1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בשיר אנו מוצאים שהמשוררת מציינת קשר בין גשם לערכי נתינה ואהבה. </a:t>
            </a:r>
          </a:p>
          <a:p>
            <a:pPr>
              <a:lnSpc>
                <a:spcPts val="1000"/>
              </a:lnSpc>
            </a:pPr>
            <a:endParaRPr lang="he-IL" sz="700" dirty="0">
              <a:solidFill>
                <a:schemeClr val="bg1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3" name="מלבן 12"/>
          <p:cNvSpPr/>
          <p:nvPr/>
        </p:nvSpPr>
        <p:spPr>
          <a:xfrm>
            <a:off x="6682740" y="3324225"/>
            <a:ext cx="2796540" cy="2038351"/>
          </a:xfrm>
          <a:prstGeom prst="rect">
            <a:avLst/>
          </a:prstGeom>
          <a:solidFill>
            <a:srgbClr val="C9C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0" rIns="91440" bIns="91440" rtlCol="1" anchor="t"/>
          <a:lstStyle/>
          <a:p>
            <a:pPr>
              <a:spcAft>
                <a:spcPts val="600"/>
              </a:spcAft>
            </a:pPr>
            <a:r>
              <a:rPr lang="he-IL" sz="950" b="1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שאלות לעיון והעמקה: </a:t>
            </a:r>
            <a:endParaRPr lang="he-IL" sz="950" b="1" dirty="0" smtClean="0">
              <a:solidFill>
                <a:srgbClr val="5E4D36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ts val="1000"/>
              </a:lnSpc>
            </a:pPr>
            <a:r>
              <a:rPr lang="he-IL" sz="700" b="1" dirty="0" smtClean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א</a:t>
            </a:r>
            <a:r>
              <a:rPr lang="he-IL" sz="700" b="1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. גשם </a:t>
            </a:r>
            <a:r>
              <a:rPr lang="he-IL" sz="700" b="1" dirty="0" smtClean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ופרנסה</a:t>
            </a:r>
            <a:endParaRPr lang="he-IL" sz="700" b="1" dirty="0">
              <a:solidFill>
                <a:srgbClr val="5E4D36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171450" indent="-171450">
              <a:lnSpc>
                <a:spcPts val="1000"/>
              </a:lnSpc>
              <a:buFont typeface="Arial" panose="020B0604020202020204" pitchFamily="34" charset="0"/>
              <a:buChar char="•"/>
            </a:pP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מה ביקש רבי יוחנן לומר בכך שיש דברים שהם בידי שמים? האם בתחומים אלו אין מקום למעשה האדם? </a:t>
            </a:r>
          </a:p>
          <a:p>
            <a:pPr>
              <a:lnSpc>
                <a:spcPts val="1000"/>
              </a:lnSpc>
            </a:pPr>
            <a:r>
              <a:rPr lang="he-IL" sz="700" b="1" dirty="0" smtClean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ב</a:t>
            </a:r>
            <a:r>
              <a:rPr lang="he-IL" sz="700" b="1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. הגשם </a:t>
            </a:r>
            <a:r>
              <a:rPr lang="he-IL" sz="700" b="1" dirty="0" smtClean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והרחמים</a:t>
            </a:r>
            <a:endParaRPr lang="he-IL" sz="700" b="1" dirty="0">
              <a:solidFill>
                <a:srgbClr val="5E4D36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171450" indent="-171450">
              <a:lnSpc>
                <a:spcPts val="1000"/>
              </a:lnSpc>
              <a:buFont typeface="Arial" panose="020B0604020202020204" pitchFamily="34" charset="0"/>
              <a:buChar char="•"/>
            </a:pP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מהי משמעות הביטוי "התמלאו רחמים"? מהיכן יכול אדם להתמלא ברחמים?</a:t>
            </a:r>
          </a:p>
          <a:p>
            <a:pPr marL="171450" indent="-171450">
              <a:lnSpc>
                <a:spcPts val="1000"/>
              </a:lnSpc>
              <a:buFont typeface="Arial" panose="020B0604020202020204" pitchFamily="34" charset="0"/>
              <a:buChar char="•"/>
            </a:pP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על פי הסיפור, מיהו זה שהתמלא ברחמים באמת?</a:t>
            </a:r>
          </a:p>
          <a:p>
            <a:pPr marL="171450" indent="-171450">
              <a:lnSpc>
                <a:spcPts val="1000"/>
              </a:lnSpc>
              <a:buFont typeface="Arial" panose="020B0604020202020204" pitchFamily="34" charset="0"/>
              <a:buChar char="•"/>
            </a:pP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כיצד דמות זו מאירה את הערכים אומץ אזרחי וערבות הדדית באור חדש</a:t>
            </a:r>
            <a:r>
              <a:rPr lang="he-IL" sz="700" dirty="0" smtClean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?</a:t>
            </a:r>
            <a:endParaRPr lang="he-IL" sz="700" dirty="0">
              <a:solidFill>
                <a:srgbClr val="5E4D36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ts val="1000"/>
              </a:lnSpc>
            </a:pPr>
            <a:r>
              <a:rPr lang="he-IL" sz="700" b="1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ג. גשם </a:t>
            </a:r>
            <a:r>
              <a:rPr lang="he-IL" sz="700" b="1" dirty="0" err="1" smtClean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בעיתו</a:t>
            </a:r>
            <a:endParaRPr lang="he-IL" sz="700" b="1" dirty="0">
              <a:solidFill>
                <a:srgbClr val="5E4D36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171450" indent="-171450">
              <a:lnSpc>
                <a:spcPts val="1000"/>
              </a:lnSpc>
              <a:buFont typeface="Arial" panose="020B0604020202020204" pitchFamily="34" charset="0"/>
              <a:buChar char="•"/>
            </a:pP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גם בשיר של </a:t>
            </a:r>
            <a:r>
              <a:rPr lang="he-IL" sz="700" dirty="0" err="1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אליגון</a:t>
            </a: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יש קשר בין הגשם לבין  נתינה ואהבה. נסו לעמוד על קשר זה. </a:t>
            </a:r>
          </a:p>
          <a:p>
            <a:pPr marL="171450" indent="-171450">
              <a:lnSpc>
                <a:spcPts val="1000"/>
              </a:lnSpc>
              <a:buFont typeface="Arial" panose="020B0604020202020204" pitchFamily="34" charset="0"/>
              <a:buChar char="•"/>
            </a:pPr>
            <a:endParaRPr lang="he-IL" sz="700" dirty="0">
              <a:solidFill>
                <a:srgbClr val="5E4D36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4" name="מלבן 13"/>
          <p:cNvSpPr/>
          <p:nvPr/>
        </p:nvSpPr>
        <p:spPr>
          <a:xfrm>
            <a:off x="4513385" y="990600"/>
            <a:ext cx="2026324" cy="57267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0" rIns="45720" bIns="0" rtlCol="1" anchor="t"/>
          <a:lstStyle/>
          <a:p>
            <a:pPr>
              <a:spcAft>
                <a:spcPts val="600"/>
              </a:spcAft>
            </a:pPr>
            <a:r>
              <a:rPr lang="he-IL" sz="950" b="1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א. גשם ופרנסה – לא רק בידי </a:t>
            </a:r>
            <a:r>
              <a:rPr lang="he-IL" sz="950" b="1" dirty="0" smtClean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האדם</a:t>
            </a:r>
            <a:endParaRPr lang="he-IL" sz="950" b="1" dirty="0">
              <a:solidFill>
                <a:srgbClr val="5E4D36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>
              <a:lnSpc>
                <a:spcPct val="150000"/>
              </a:lnSpc>
            </a:pPr>
            <a:r>
              <a:rPr lang="he-IL" sz="105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אמר רבי יוחנן: שלשה מפתחות בידו של הקדוש ברוך הוא שלא נמסרו ביד שליח, ואלו הן: </a:t>
            </a:r>
          </a:p>
          <a:p>
            <a:pPr algn="just">
              <a:lnSpc>
                <a:spcPct val="150000"/>
              </a:lnSpc>
            </a:pPr>
            <a:r>
              <a:rPr lang="he-IL" sz="105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מפתח של גשמים, </a:t>
            </a:r>
          </a:p>
          <a:p>
            <a:pPr algn="just">
              <a:lnSpc>
                <a:spcPct val="150000"/>
              </a:lnSpc>
            </a:pPr>
            <a:r>
              <a:rPr lang="he-IL" sz="105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מפתח של חיה [</a:t>
            </a:r>
            <a:r>
              <a:rPr lang="he-IL" sz="8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הריון ולידה</a:t>
            </a:r>
            <a:r>
              <a:rPr lang="he-IL" sz="105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], </a:t>
            </a:r>
          </a:p>
          <a:p>
            <a:pPr algn="just">
              <a:lnSpc>
                <a:spcPct val="150000"/>
              </a:lnSpc>
            </a:pPr>
            <a:r>
              <a:rPr lang="he-IL" sz="105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ומפתח של תחיית המתים... </a:t>
            </a:r>
          </a:p>
          <a:p>
            <a:pPr algn="just">
              <a:lnSpc>
                <a:spcPct val="150000"/>
              </a:lnSpc>
            </a:pPr>
            <a:r>
              <a:rPr lang="he-IL" sz="105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בארץ </a:t>
            </a:r>
            <a:r>
              <a:rPr lang="he-IL" sz="1050" dirty="0" smtClean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ישראל [</a:t>
            </a:r>
            <a:r>
              <a:rPr lang="he-IL" sz="8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אומרים</a:t>
            </a:r>
            <a:r>
              <a:rPr lang="he-IL" sz="105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]: אף מפתח של פרנסה...</a:t>
            </a:r>
          </a:p>
          <a:p>
            <a:pPr algn="just">
              <a:lnSpc>
                <a:spcPct val="150000"/>
              </a:lnSpc>
            </a:pPr>
            <a:r>
              <a:rPr lang="he-IL" sz="105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ורבי יוחנן - מדוע אינו מחשיב את הפרנסה [</a:t>
            </a:r>
            <a:r>
              <a:rPr lang="he-IL" sz="8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שגם היא בידי הקדוש ברוך הוא</a:t>
            </a:r>
            <a:r>
              <a:rPr lang="he-IL" sz="105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]? </a:t>
            </a:r>
          </a:p>
          <a:p>
            <a:pPr algn="just">
              <a:lnSpc>
                <a:spcPct val="150000"/>
              </a:lnSpc>
            </a:pPr>
            <a:r>
              <a:rPr lang="he-IL" sz="105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אלא אמר רבי יוחנן: גשמים הם הפרנסה. </a:t>
            </a:r>
            <a:endParaRPr lang="he-IL" sz="1050" dirty="0" smtClean="0">
              <a:solidFill>
                <a:srgbClr val="5E4D36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ts val="1000"/>
              </a:lnSpc>
            </a:pPr>
            <a:endParaRPr lang="he-IL" sz="700" dirty="0">
              <a:solidFill>
                <a:srgbClr val="5E4D36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>
              <a:lnSpc>
                <a:spcPts val="1000"/>
              </a:lnSpc>
            </a:pPr>
            <a:r>
              <a:rPr lang="he-IL" sz="6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תלמוד בבלי מסכת תענית דף ב'</a:t>
            </a:r>
          </a:p>
          <a:p>
            <a:pPr algn="l">
              <a:lnSpc>
                <a:spcPts val="1000"/>
              </a:lnSpc>
            </a:pPr>
            <a:endParaRPr lang="he-IL" sz="600" dirty="0">
              <a:solidFill>
                <a:srgbClr val="5E4D36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ts val="1000"/>
              </a:lnSpc>
            </a:pPr>
            <a:endParaRPr lang="he-IL" sz="700" dirty="0">
              <a:solidFill>
                <a:srgbClr val="5E4D36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422031" y="990600"/>
            <a:ext cx="2026324" cy="57267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0" rIns="45720" bIns="0" rtlCol="1" anchor="t"/>
          <a:lstStyle/>
          <a:p>
            <a:pPr>
              <a:spcAft>
                <a:spcPts val="600"/>
              </a:spcAft>
            </a:pPr>
            <a:r>
              <a:rPr lang="he-IL" sz="950" b="1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ג. גשם </a:t>
            </a:r>
            <a:r>
              <a:rPr lang="he-IL" sz="950" b="1" dirty="0" err="1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בעיתו</a:t>
            </a:r>
            <a:r>
              <a:rPr lang="he-IL" sz="950" b="1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endParaRPr lang="he-IL" sz="850" b="1" dirty="0" smtClean="0">
              <a:solidFill>
                <a:srgbClr val="5E4D36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>
              <a:lnSpc>
                <a:spcPts val="1000"/>
              </a:lnSpc>
            </a:pP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גשם </a:t>
            </a:r>
            <a:r>
              <a:rPr lang="he-IL" sz="700" dirty="0" err="1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בעיתו</a:t>
            </a: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, כמה עצב בא </a:t>
            </a:r>
            <a:r>
              <a:rPr lang="he-IL" sz="700" dirty="0" err="1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איתו</a:t>
            </a: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</a:p>
          <a:p>
            <a:pPr algn="just">
              <a:lnSpc>
                <a:spcPts val="1000"/>
              </a:lnSpc>
            </a:pPr>
            <a:r>
              <a:rPr lang="he-IL" sz="700" dirty="0" err="1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הכל</a:t>
            </a: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עצר, </a:t>
            </a:r>
            <a:r>
              <a:rPr lang="he-IL" sz="700" dirty="0" err="1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הכל</a:t>
            </a: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עמד, רק הגשם בא לו בזמן. </a:t>
            </a:r>
          </a:p>
          <a:p>
            <a:pPr algn="just">
              <a:lnSpc>
                <a:spcPts val="1000"/>
              </a:lnSpc>
            </a:pP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לו לא אכפת </a:t>
            </a:r>
          </a:p>
          <a:p>
            <a:pPr algn="just">
              <a:lnSpc>
                <a:spcPts val="1000"/>
              </a:lnSpc>
            </a:pP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שבלילות שם קר מאוד </a:t>
            </a:r>
          </a:p>
          <a:p>
            <a:pPr algn="just">
              <a:lnSpc>
                <a:spcPts val="1000"/>
              </a:lnSpc>
            </a:pP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שבחולות קשה לבכות </a:t>
            </a:r>
          </a:p>
          <a:p>
            <a:pPr algn="just">
              <a:lnSpc>
                <a:spcPts val="1000"/>
              </a:lnSpc>
            </a:pP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שאין על מי להתרפק </a:t>
            </a:r>
          </a:p>
          <a:p>
            <a:pPr algn="just">
              <a:lnSpc>
                <a:spcPts val="1000"/>
              </a:lnSpc>
            </a:pP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כשבחוץ הגשם דופק. </a:t>
            </a:r>
          </a:p>
          <a:p>
            <a:pPr algn="just">
              <a:lnSpc>
                <a:spcPts val="1000"/>
              </a:lnSpc>
            </a:pPr>
            <a:endParaRPr lang="he-IL" sz="700" dirty="0">
              <a:solidFill>
                <a:srgbClr val="5E4D36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>
              <a:lnSpc>
                <a:spcPts val="1000"/>
              </a:lnSpc>
            </a:pP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תן מחומך ותן מאורך </a:t>
            </a:r>
          </a:p>
          <a:p>
            <a:pPr algn="just">
              <a:lnSpc>
                <a:spcPts val="1000"/>
              </a:lnSpc>
            </a:pP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תן לשדות רק גשם ברכה </a:t>
            </a:r>
          </a:p>
          <a:p>
            <a:pPr algn="just">
              <a:lnSpc>
                <a:spcPts val="1000"/>
              </a:lnSpc>
            </a:pP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תן מפיתך ביד רחבה </a:t>
            </a:r>
          </a:p>
          <a:p>
            <a:pPr algn="just">
              <a:lnSpc>
                <a:spcPts val="1000"/>
              </a:lnSpc>
            </a:pP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ותן לנו זמן לאהבה </a:t>
            </a:r>
          </a:p>
          <a:p>
            <a:pPr algn="just">
              <a:lnSpc>
                <a:spcPts val="1000"/>
              </a:lnSpc>
            </a:pPr>
            <a:endParaRPr lang="he-IL" sz="700" dirty="0">
              <a:solidFill>
                <a:srgbClr val="5E4D36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>
              <a:lnSpc>
                <a:spcPts val="1000"/>
              </a:lnSpc>
            </a:pP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גשם </a:t>
            </a:r>
            <a:r>
              <a:rPr lang="he-IL" sz="700" dirty="0" err="1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בעיתו</a:t>
            </a: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, ואומרים שככה טוב </a:t>
            </a:r>
          </a:p>
          <a:p>
            <a:pPr algn="just">
              <a:lnSpc>
                <a:spcPts val="1000"/>
              </a:lnSpc>
            </a:pP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על בגד קיץ, סוודר ישן </a:t>
            </a:r>
          </a:p>
          <a:p>
            <a:pPr algn="just">
              <a:lnSpc>
                <a:spcPts val="1000"/>
              </a:lnSpc>
            </a:pP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ובכיס מכתב מאי שם. </a:t>
            </a:r>
          </a:p>
          <a:p>
            <a:pPr algn="just">
              <a:lnSpc>
                <a:spcPts val="1000"/>
              </a:lnSpc>
            </a:pP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גשם מתוק </a:t>
            </a:r>
          </a:p>
          <a:p>
            <a:pPr algn="just">
              <a:lnSpc>
                <a:spcPts val="1000"/>
              </a:lnSpc>
            </a:pP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גשם נשק אותו בשמי </a:t>
            </a:r>
          </a:p>
          <a:p>
            <a:pPr algn="just">
              <a:lnSpc>
                <a:spcPts val="1000"/>
              </a:lnSpc>
            </a:pP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גשם לטף את הפנים </a:t>
            </a:r>
          </a:p>
          <a:p>
            <a:pPr algn="just">
              <a:lnSpc>
                <a:spcPts val="1000"/>
              </a:lnSpc>
            </a:pP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הבאת גשם </a:t>
            </a:r>
            <a:r>
              <a:rPr lang="he-IL" sz="700" dirty="0" err="1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בעיתו</a:t>
            </a: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</a:p>
          <a:p>
            <a:pPr algn="just">
              <a:lnSpc>
                <a:spcPts val="1000"/>
              </a:lnSpc>
            </a:pP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אז הבא, הבא לי אותו </a:t>
            </a:r>
          </a:p>
          <a:p>
            <a:pPr algn="just">
              <a:lnSpc>
                <a:spcPts val="1000"/>
              </a:lnSpc>
            </a:pPr>
            <a:endParaRPr lang="he-IL" sz="700" dirty="0">
              <a:solidFill>
                <a:srgbClr val="5E4D36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>
              <a:lnSpc>
                <a:spcPts val="1000"/>
              </a:lnSpc>
            </a:pP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תן מחומך ותן מאורך... </a:t>
            </a:r>
          </a:p>
          <a:p>
            <a:pPr algn="just">
              <a:lnSpc>
                <a:spcPts val="1000"/>
              </a:lnSpc>
            </a:pPr>
            <a:endParaRPr lang="he-IL" sz="700" dirty="0">
              <a:solidFill>
                <a:srgbClr val="5E4D36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>
              <a:lnSpc>
                <a:spcPts val="1000"/>
              </a:lnSpc>
            </a:pP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גשם </a:t>
            </a:r>
            <a:r>
              <a:rPr lang="he-IL" sz="700" dirty="0" err="1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בעיתו</a:t>
            </a: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, כמה עצב בא </a:t>
            </a:r>
            <a:r>
              <a:rPr lang="he-IL" sz="700" dirty="0" err="1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איתו</a:t>
            </a: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</a:p>
          <a:p>
            <a:pPr algn="just">
              <a:lnSpc>
                <a:spcPts val="1000"/>
              </a:lnSpc>
            </a:pP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הבא, הבא לי אותו </a:t>
            </a:r>
          </a:p>
          <a:p>
            <a:pPr algn="just">
              <a:lnSpc>
                <a:spcPts val="1000"/>
              </a:lnSpc>
            </a:pP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גשם </a:t>
            </a:r>
            <a:r>
              <a:rPr lang="he-IL" sz="700" dirty="0" err="1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בעיתו</a:t>
            </a:r>
            <a:r>
              <a:rPr lang="he-IL" sz="700" dirty="0" smtClean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.</a:t>
            </a:r>
            <a:endParaRPr lang="he-IL" sz="700" dirty="0">
              <a:solidFill>
                <a:srgbClr val="5E4D36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>
              <a:lnSpc>
                <a:spcPts val="1000"/>
              </a:lnSpc>
            </a:pPr>
            <a:r>
              <a:rPr lang="he-IL" sz="6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מילים: תלמה </a:t>
            </a:r>
            <a:r>
              <a:rPr lang="he-IL" sz="600" dirty="0" err="1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אליגון</a:t>
            </a:r>
            <a:r>
              <a:rPr lang="he-IL" sz="6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רוז</a:t>
            </a:r>
          </a:p>
          <a:p>
            <a:pPr algn="l">
              <a:lnSpc>
                <a:spcPts val="1000"/>
              </a:lnSpc>
            </a:pPr>
            <a:r>
              <a:rPr lang="he-IL" sz="6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לחן: קובי אושרת</a:t>
            </a:r>
          </a:p>
          <a:p>
            <a:pPr algn="l">
              <a:lnSpc>
                <a:spcPts val="1000"/>
              </a:lnSpc>
            </a:pPr>
            <a:endParaRPr lang="he-IL" sz="600" dirty="0">
              <a:solidFill>
                <a:srgbClr val="5E4D36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4" name="מציין מיקום של תמונה 3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143" r="11143"/>
          <a:stretch>
            <a:fillRect/>
          </a:stretch>
        </p:blipFill>
        <p:spPr>
          <a:xfrm>
            <a:off x="765176" y="4962525"/>
            <a:ext cx="1071133" cy="1754188"/>
          </a:xfrm>
        </p:spPr>
      </p:pic>
      <p:sp>
        <p:nvSpPr>
          <p:cNvPr id="18" name="מלבן 17"/>
          <p:cNvSpPr/>
          <p:nvPr/>
        </p:nvSpPr>
        <p:spPr>
          <a:xfrm>
            <a:off x="2467708" y="990600"/>
            <a:ext cx="2026324" cy="57267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0" rIns="45720" bIns="0" rtlCol="1" anchor="t"/>
          <a:lstStyle/>
          <a:p>
            <a:pPr>
              <a:spcAft>
                <a:spcPts val="600"/>
              </a:spcAft>
            </a:pPr>
            <a:r>
              <a:rPr lang="he-IL" sz="950" b="1" dirty="0" smtClean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ב. </a:t>
            </a:r>
            <a:r>
              <a:rPr lang="he-IL" sz="950" b="1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הגשם והרחמים </a:t>
            </a:r>
          </a:p>
          <a:p>
            <a:pPr algn="just">
              <a:lnSpc>
                <a:spcPts val="1000"/>
              </a:lnSpc>
            </a:pP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בימיו של רבי </a:t>
            </a:r>
            <a:r>
              <a:rPr lang="he-IL" sz="700" dirty="0" err="1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תנחומא</a:t>
            </a: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היו </a:t>
            </a:r>
            <a:r>
              <a:rPr lang="he-IL" sz="700" dirty="0" err="1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צריכין</a:t>
            </a: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ישראל לתענית. </a:t>
            </a:r>
          </a:p>
          <a:p>
            <a:pPr algn="just">
              <a:lnSpc>
                <a:spcPts val="1000"/>
              </a:lnSpc>
            </a:pP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באו אצלו, אמרו לו: רבי גזור תענית, </a:t>
            </a:r>
          </a:p>
          <a:p>
            <a:pPr algn="just">
              <a:lnSpc>
                <a:spcPts val="1000"/>
              </a:lnSpc>
            </a:pP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גזר תענית יום ראשון, יום שני, יום שלישי, ולא ירד גשם. </a:t>
            </a:r>
          </a:p>
          <a:p>
            <a:pPr algn="just">
              <a:lnSpc>
                <a:spcPts val="1000"/>
              </a:lnSpc>
            </a:pP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נכנס ודרש להם, אמר להם: בני התמלאו רחמים אלו על אלו והקב"ה מתמלא עליכם רחמים. </a:t>
            </a:r>
          </a:p>
          <a:p>
            <a:pPr algn="just">
              <a:lnSpc>
                <a:spcPts val="1000"/>
              </a:lnSpc>
            </a:pPr>
            <a:endParaRPr lang="he-IL" sz="700" dirty="0">
              <a:solidFill>
                <a:srgbClr val="5E4D36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>
              <a:lnSpc>
                <a:spcPts val="1000"/>
              </a:lnSpc>
            </a:pP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עד שהן </a:t>
            </a:r>
            <a:r>
              <a:rPr lang="he-IL" sz="700" dirty="0" err="1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מחלקין</a:t>
            </a: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צדקה לענייהם ראו אדם אחד נותן מעות לגרושתו [לפי ההלכה זהו מעשה אסור מחשש יבואו לידי עברה] . </a:t>
            </a:r>
          </a:p>
          <a:p>
            <a:pPr algn="just">
              <a:lnSpc>
                <a:spcPts val="1000"/>
              </a:lnSpc>
            </a:pP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באו אצל  רבי </a:t>
            </a:r>
            <a:r>
              <a:rPr lang="he-IL" sz="700" dirty="0" err="1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תנחומא</a:t>
            </a: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ואמרו לו: מה אנו יושבים פה והמעשה שם [שחשבו שבשל העברה של אותו אדם עם גרושתו נגזרה גזרת הבצורת]? </a:t>
            </a:r>
          </a:p>
          <a:p>
            <a:pPr algn="just">
              <a:lnSpc>
                <a:spcPts val="1000"/>
              </a:lnSpc>
            </a:pP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אמר להם: מה ראיתם? </a:t>
            </a:r>
          </a:p>
          <a:p>
            <a:pPr algn="just">
              <a:lnSpc>
                <a:spcPts val="1000"/>
              </a:lnSpc>
            </a:pP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אמרו לו: ראינו אדם פלוני נותן מעות לגרושתו, </a:t>
            </a:r>
          </a:p>
          <a:p>
            <a:pPr algn="just">
              <a:lnSpc>
                <a:spcPts val="1000"/>
              </a:lnSpc>
            </a:pP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שלח אחריהם [האדם וגרושתו]  והביאם. </a:t>
            </a:r>
          </a:p>
          <a:p>
            <a:pPr algn="just">
              <a:lnSpc>
                <a:spcPts val="1000"/>
              </a:lnSpc>
            </a:pP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אמר לו [רבי </a:t>
            </a:r>
            <a:r>
              <a:rPr lang="he-IL" sz="700" dirty="0" err="1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תנחומא</a:t>
            </a: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לאדם]: מה היא לך זו? </a:t>
            </a:r>
          </a:p>
          <a:p>
            <a:pPr algn="just">
              <a:lnSpc>
                <a:spcPts val="1000"/>
              </a:lnSpc>
            </a:pP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אמר לו: גרושתי היא. </a:t>
            </a:r>
          </a:p>
          <a:p>
            <a:pPr algn="just">
              <a:lnSpc>
                <a:spcPts val="1000"/>
              </a:lnSpc>
            </a:pP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אמר לו: מפני מה נתת מעות לגרושתך? </a:t>
            </a:r>
          </a:p>
          <a:p>
            <a:pPr algn="just">
              <a:lnSpc>
                <a:spcPts val="1000"/>
              </a:lnSpc>
            </a:pP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אמר לו: ראיתי אותה בצרה והתמלאתי עליה רחמים. </a:t>
            </a:r>
          </a:p>
          <a:p>
            <a:pPr algn="just">
              <a:lnSpc>
                <a:spcPts val="1000"/>
              </a:lnSpc>
            </a:pPr>
            <a:endParaRPr lang="he-IL" sz="700" dirty="0">
              <a:solidFill>
                <a:srgbClr val="5E4D36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>
              <a:lnSpc>
                <a:spcPts val="1000"/>
              </a:lnSpc>
            </a:pP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הגביה רבי </a:t>
            </a:r>
            <a:r>
              <a:rPr lang="he-IL" sz="700" dirty="0" err="1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תנחומא</a:t>
            </a: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פניו למעלה ואמר: ריבון כל העולמים, זה שאין לזו עליו מזונות, ראה אותה בצרה ונתמלא רחמים עליה, </a:t>
            </a:r>
          </a:p>
          <a:p>
            <a:pPr algn="just">
              <a:lnSpc>
                <a:spcPts val="1000"/>
              </a:lnSpc>
            </a:pP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אתה שכתוב בך חנון ורחום ואנו בניך בני ידידיך בני אברהם יצחק ויעקב, על אחת כמה וכמה שתימלא עלינו רחמים.</a:t>
            </a:r>
          </a:p>
          <a:p>
            <a:pPr algn="just">
              <a:lnSpc>
                <a:spcPts val="1000"/>
              </a:lnSpc>
            </a:pPr>
            <a:r>
              <a:rPr lang="he-IL" sz="7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מיד ירדו גשמים ונתרווח העולם. </a:t>
            </a:r>
          </a:p>
          <a:p>
            <a:pPr algn="l">
              <a:lnSpc>
                <a:spcPts val="1000"/>
              </a:lnSpc>
            </a:pPr>
            <a:r>
              <a:rPr lang="he-IL" sz="600" dirty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בראשית רבה פרשה לג, </a:t>
            </a:r>
            <a:r>
              <a:rPr lang="he-IL" sz="600" dirty="0" smtClean="0">
                <a:solidFill>
                  <a:srgbClr val="5E4D36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ג'</a:t>
            </a:r>
            <a:endParaRPr lang="he-IL" sz="600" dirty="0">
              <a:solidFill>
                <a:srgbClr val="5E4D36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ts val="1000"/>
              </a:lnSpc>
            </a:pPr>
            <a:endParaRPr lang="he-IL" sz="700" dirty="0">
              <a:solidFill>
                <a:srgbClr val="5E4D36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974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2771</TotalTime>
  <Words>567</Words>
  <Application>Microsoft Office PowerPoint</Application>
  <PresentationFormat>A4 Paper (210x297 mm)‎</PresentationFormat>
  <Paragraphs>74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1_ערכת נושא Office</vt:lpstr>
      <vt:lpstr>גשם – רחמי שמים ורחמי אדם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eladbrk</dc:creator>
  <cp:lastModifiedBy>home</cp:lastModifiedBy>
  <cp:revision>53</cp:revision>
  <cp:lastPrinted>2016-01-02T09:56:53Z</cp:lastPrinted>
  <dcterms:created xsi:type="dcterms:W3CDTF">2016-01-01T12:13:36Z</dcterms:created>
  <dcterms:modified xsi:type="dcterms:W3CDTF">2018-07-10T10:30:45Z</dcterms:modified>
</cp:coreProperties>
</file>