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81598F5-8D6E-41C5-8F52-4FB837EDAD8F}" type="datetimeFigureOut">
              <a:rPr lang="he-IL" smtClean="0"/>
              <a:pPr/>
              <a:t>כ"ח/תמוז/תשע"ח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8470E86-F065-4952-BD84-81E40E355627}" type="slidenum">
              <a:rPr lang="he-IL" smtClean="0"/>
              <a:pPr/>
              <a:t>‹#›</a:t>
            </a:fld>
            <a:endParaRPr lang="he-IL"/>
          </a:p>
        </p:txBody>
      </p:sp>
    </p:spTree>
    <p:extLst>
      <p:ext uri="{BB962C8B-B14F-4D97-AF65-F5344CB8AC3E}">
        <p14:creationId xmlns:p14="http://schemas.microsoft.com/office/powerpoint/2010/main" xmlns="" val="29960825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02EC6-6844-4961-AB86-009B569F105E}" type="slidenum">
              <a:rPr lang="he-IL" altLang="he-IL">
                <a:solidFill>
                  <a:srgbClr val="000000"/>
                </a:solidFill>
              </a:rPr>
              <a:pPr/>
              <a:t>1</a:t>
            </a:fld>
            <a:endParaRPr lang="en-US" altLang="he-IL">
              <a:solidFill>
                <a:srgbClr val="000000"/>
              </a:solidFill>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30692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2389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02055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87384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97547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98815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4924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30120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0115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02202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17828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308231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2137603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93" name="Group 9"/>
          <p:cNvGrpSpPr>
            <a:grpSpLocks/>
          </p:cNvGrpSpPr>
          <p:nvPr/>
        </p:nvGrpSpPr>
        <p:grpSpPr bwMode="auto">
          <a:xfrm>
            <a:off x="1703389" y="188913"/>
            <a:ext cx="8497887" cy="6553200"/>
            <a:chOff x="113" y="119"/>
            <a:chExt cx="5353" cy="4128"/>
          </a:xfrm>
        </p:grpSpPr>
        <p:sp>
          <p:nvSpPr>
            <p:cNvPr id="41994"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41995"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 name="Rectangle 3"/>
          <p:cNvSpPr>
            <a:spLocks noChangeArrowheads="1"/>
          </p:cNvSpPr>
          <p:nvPr/>
        </p:nvSpPr>
        <p:spPr bwMode="auto">
          <a:xfrm>
            <a:off x="2351088" y="1773239"/>
            <a:ext cx="7848600" cy="3024187"/>
          </a:xfrm>
          <a:prstGeom prst="rect">
            <a:avLst/>
          </a:prstGeom>
          <a:solidFill>
            <a:schemeClr val="bg1"/>
          </a:solidFill>
          <a:ln w="12700" algn="ctr">
            <a:solidFill>
              <a:schemeClr val="tx1"/>
            </a:solidFill>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lnSpc>
                <a:spcPct val="150000"/>
              </a:lnSpc>
              <a:spcBef>
                <a:spcPct val="0"/>
              </a:spcBef>
              <a:spcAft>
                <a:spcPct val="0"/>
              </a:spcAft>
            </a:pPr>
            <a:r>
              <a:rPr lang="he-IL" altLang="he-IL" sz="1200">
                <a:solidFill>
                  <a:srgbClr val="000000"/>
                </a:solidFill>
              </a:rPr>
              <a:t>מָשָׁל מִמֶּלֶךְ אֶחָד שֶׁהָלַךְ לָצוּד חַיּוֹת וְהָיָה לָבוּשׁ כְּאִישׁ פָּשׁוּט, כְּדֵי שֶׁיִּהְיֶה נחַ יוֹתֵר לָצוּד, בְּאֶמְצַע פִּתְאוֹם יָרַד מָטָר גָּדוֹל מַמָּשׁ מַבּוּל מַיִם וְכָל הַשָּׂרֵי מְלוּכָה נִתְפַּזְרוּ כֻּלָּם מֵחֲמַת הַמָּטָר וכו</a:t>
            </a:r>
            <a:r>
              <a:rPr lang="en-US" altLang="he-IL" sz="1200">
                <a:solidFill>
                  <a:srgbClr val="000000"/>
                </a:solidFill>
              </a:rPr>
              <a:t>' </a:t>
            </a:r>
            <a:r>
              <a:rPr lang="he-IL" altLang="he-IL" sz="1200">
                <a:solidFill>
                  <a:srgbClr val="000000"/>
                </a:solidFill>
              </a:rPr>
              <a:t>וְהַמֶּלֶךְ הָיָה בְּסַכָּנָה גְדוֹלָה וְחִפֵּשֹ מָקוֹם לְהִסָּתֵר בּוֹ עַד שֶׁמָּצָא בַּיִת כָּפְרִי אֶחָד וְהִכְנִיסוֹ הַכָּפְרִי לְבֵיתוֹ בְּכָבוֹד וְהִלְבִּישׁוֹ מַלְבּוּשִׁים חַמִּים וְנָתַן לוֹ אוֹכֶל כָּפְרִי וּפָשׁוּט וְהֵסִיק עֲבוּרוֹ אֶת תַּנּוּר הַחוֹרֶף וְהִנִּיחוֹ לִישׁן עָלֶיהָ כְּדֵי שֶׁיִּתְחַמֵּם</a:t>
            </a:r>
            <a:r>
              <a:rPr lang="en-US" altLang="he-IL" sz="1200">
                <a:solidFill>
                  <a:srgbClr val="000000"/>
                </a:solidFill>
              </a:rPr>
              <a:t/>
            </a:r>
            <a:br>
              <a:rPr lang="en-US" altLang="he-IL" sz="1200">
                <a:solidFill>
                  <a:srgbClr val="000000"/>
                </a:solidFill>
              </a:rPr>
            </a:br>
            <a:r>
              <a:rPr lang="he-IL" altLang="he-IL" sz="1200">
                <a:solidFill>
                  <a:srgbClr val="000000"/>
                </a:solidFill>
              </a:rPr>
              <a:t>וְכָל כַּךְ הָיָה עָרֵב וּמָתוֹק אֲכִילָתוֹ וְשֵׁינָתוֹ שֶׁמֵּעוֹלָם לא טָעַם טַעַם עָרֵב כָּזֶה כִּי הָיָה עָיֵף וְיָגֵעַ וכו</a:t>
            </a:r>
            <a:r>
              <a:rPr lang="en-US" altLang="he-IL" sz="1200">
                <a:solidFill>
                  <a:srgbClr val="000000"/>
                </a:solidFill>
              </a:rPr>
              <a:t>'.</a:t>
            </a:r>
            <a:br>
              <a:rPr lang="en-US" altLang="he-IL" sz="1200">
                <a:solidFill>
                  <a:srgbClr val="000000"/>
                </a:solidFill>
              </a:rPr>
            </a:br>
            <a:r>
              <a:rPr lang="he-IL" altLang="he-IL" sz="1200">
                <a:solidFill>
                  <a:srgbClr val="000000"/>
                </a:solidFill>
              </a:rPr>
              <a:t>וְהַשָּׂרֵי מְלוּכָה חִפְּשֹוּ אֶת הַמֶּלֶךְ עַד שֶׁבָּאוּ לְבֵית הַכָּפְרִי, וְרָאוּ שֶׁהוּא יָשֵׁן וְהִמְתִּינוּ עַד שֶׁנִּיעוֹר וְרָצוּ שֶׁיַּחֲזוֹר הַמֶּלֶךְ עִמָּהֶם לְבֵיתוֹ</a:t>
            </a:r>
            <a:r>
              <a:rPr lang="en-US" altLang="he-IL" sz="1200">
                <a:solidFill>
                  <a:srgbClr val="000000"/>
                </a:solidFill>
              </a:rPr>
              <a:t/>
            </a:r>
            <a:br>
              <a:rPr lang="en-US" altLang="he-IL" sz="1200">
                <a:solidFill>
                  <a:srgbClr val="000000"/>
                </a:solidFill>
              </a:rPr>
            </a:br>
            <a:r>
              <a:rPr lang="he-IL" altLang="he-IL" sz="1200">
                <a:solidFill>
                  <a:srgbClr val="000000"/>
                </a:solidFill>
              </a:rPr>
              <a:t>אָמַר לָהֶם הַמֶּלֶךְ כֵּיוָן שֶׁאַתֶּם לא הִצַּלְתֶּם אוֹתִי וְכָל אֶחָד נִתְפַּזֵּר לְהַצִּיל אֶת עַצְמוֹ וְרַק זֶה הַכָּפְרִי הִצִּיל אוֹתִי וְאֶצְלוֹ טָעַמְתִּי טַעַם מָתוֹק כָּזֶה עַל כֵּן הוּא יָבִיא אוֹתִי לְבֵיתִי בַּעֲגָלָה שֶׁלּוֹ וּבְאֵלּוּ הַמַּלְבּוּשִׁים שֶׁהִלְבִּישַׁנִּי אֵשֵׁב עַל כִּסֵּא הַמְּלוּכָה</a:t>
            </a:r>
            <a:r>
              <a:rPr lang="en-US" altLang="he-IL" sz="1200">
                <a:solidFill>
                  <a:srgbClr val="000000"/>
                </a:solidFill>
              </a:rPr>
              <a:t/>
            </a:r>
            <a:br>
              <a:rPr lang="en-US" altLang="he-IL" sz="1200">
                <a:solidFill>
                  <a:srgbClr val="000000"/>
                </a:solidFill>
              </a:rPr>
            </a:br>
            <a:r>
              <a:rPr lang="he-IL" altLang="he-IL" sz="1200">
                <a:solidFill>
                  <a:srgbClr val="000000"/>
                </a:solidFill>
              </a:rPr>
              <a:t>וְסִיֵּים עַל זֶה רַבֵּנוּ זַ"ל וְאָמַר: בְּעִקְבוֹת מְשִׁיחָא יִהְיֶה מַבּוּל [אַפִּיקוּרְסוּת] לא שֶׁל מַיִם רַק שֶׁל מַחְשָׁבוֹת זָרוֹת וִיכוּסוּ כָּל הֶהָרִים הַגְּבוֹהִים וַאֲפִילּוּ בְּאֶרֶץ יִשְרָאֵל שֶׁלּא הָיָה מַבּוּל, רַק מֵחֲמַת שֶׁיָּרַד בְּכחַ נִתְּזוּ גַּם שָׁם הַמַּיִם וְעִם חָכְמוֹת לא יוּכְלוּ לִתֵּן עֵצָה</a:t>
            </a:r>
            <a:r>
              <a:rPr lang="en-US" altLang="he-IL" sz="1200">
                <a:solidFill>
                  <a:srgbClr val="000000"/>
                </a:solidFill>
              </a:rPr>
              <a:t/>
            </a:r>
            <a:br>
              <a:rPr lang="en-US" altLang="he-IL" sz="1200">
                <a:solidFill>
                  <a:srgbClr val="000000"/>
                </a:solidFill>
              </a:rPr>
            </a:br>
            <a:r>
              <a:rPr lang="he-IL" altLang="he-IL" sz="1200">
                <a:solidFill>
                  <a:srgbClr val="000000"/>
                </a:solidFill>
              </a:rPr>
              <a:t>וְכָל שָרֵי הַמְּלוּכָה יִתְפַּזְרוּ וְהַמְּלוּכָה לא תַּעֲמוֹד עַל עָמְדוֹ, רק פְּשׁוּטֵי יִשְרָאֵל שֶׁאוֹמְרִים תְּהִלִּים בִּפְשִׁיטוּת... וְעַל כֵּן כְּשֶׁיָבא מָשִׁיחַ הֵם יִתְּנוּ הַכֶּתֶר מְלוּכָה בְּראשׁוֹ. </a:t>
            </a:r>
            <a:endParaRPr lang="en-US" altLang="he-IL" sz="1200">
              <a:solidFill>
                <a:srgbClr val="000000"/>
              </a:solidFill>
            </a:endParaRPr>
          </a:p>
        </p:txBody>
      </p:sp>
      <p:sp>
        <p:nvSpPr>
          <p:cNvPr id="41990" name="Rectangle 6"/>
          <p:cNvSpPr>
            <a:spLocks noChangeArrowheads="1"/>
          </p:cNvSpPr>
          <p:nvPr/>
        </p:nvSpPr>
        <p:spPr bwMode="auto">
          <a:xfrm>
            <a:off x="1847850" y="4611688"/>
            <a:ext cx="4535488" cy="2057400"/>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he-IL" altLang="he-IL" sz="1200" b="1">
                <a:solidFill>
                  <a:srgbClr val="000000"/>
                </a:solidFill>
              </a:rPr>
              <a:t>שאלות למחשבה:</a:t>
            </a:r>
          </a:p>
          <a:p>
            <a:pPr fontAlgn="base">
              <a:spcBef>
                <a:spcPct val="0"/>
              </a:spcBef>
              <a:spcAft>
                <a:spcPct val="0"/>
              </a:spcAft>
            </a:pPr>
            <a:r>
              <a:rPr lang="he-IL" altLang="he-IL" sz="1200">
                <a:solidFill>
                  <a:srgbClr val="000000"/>
                </a:solidFill>
              </a:rPr>
              <a:t>מה אפשר לומר על ההבדל בין החוויה של המלך בדרך כלל, לבין החוויה של המלך אצל הכפרי?</a:t>
            </a:r>
          </a:p>
          <a:p>
            <a:pPr fontAlgn="base">
              <a:spcBef>
                <a:spcPct val="0"/>
              </a:spcBef>
              <a:spcAft>
                <a:spcPct val="0"/>
              </a:spcAft>
            </a:pPr>
            <a:endParaRPr lang="en-US" altLang="he-IL" sz="800">
              <a:solidFill>
                <a:srgbClr val="000000"/>
              </a:solidFill>
            </a:endParaRPr>
          </a:p>
          <a:p>
            <a:pPr fontAlgn="base">
              <a:spcBef>
                <a:spcPct val="0"/>
              </a:spcBef>
              <a:spcAft>
                <a:spcPct val="0"/>
              </a:spcAft>
            </a:pPr>
            <a:r>
              <a:rPr lang="he-IL" altLang="he-IL" sz="1200">
                <a:solidFill>
                  <a:srgbClr val="000000"/>
                </a:solidFill>
              </a:rPr>
              <a:t>איפה ניתן למצוא את שני סוגי החוויות בחיים שלנו?</a:t>
            </a:r>
            <a:endParaRPr lang="en-US" altLang="he-IL" sz="1200">
              <a:solidFill>
                <a:srgbClr val="000000"/>
              </a:solidFill>
            </a:endParaRP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כיצד אפשר להבין את המושג "מבול של אפיקורסות"?</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"רק מחמת שירד בכוח נתזו גם שם מים": עד כמה אנו יכולים "לשמור" על ילדינו, תלמידנו, חניכנו מאותן השפעות חיצוניות?</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מהו הפיתרון לפי רבי נחמן? מהו הפיתרון לדעתכם?</a:t>
            </a:r>
            <a:endParaRPr lang="en-US" altLang="he-IL" sz="1200">
              <a:solidFill>
                <a:srgbClr val="000000"/>
              </a:solidFill>
            </a:endParaRPr>
          </a:p>
        </p:txBody>
      </p:sp>
      <p:sp>
        <p:nvSpPr>
          <p:cNvPr id="41991" name="Text Box 7"/>
          <p:cNvSpPr txBox="1">
            <a:spLocks noChangeArrowheads="1"/>
          </p:cNvSpPr>
          <p:nvPr/>
        </p:nvSpPr>
        <p:spPr bwMode="auto">
          <a:xfrm>
            <a:off x="5232400" y="260350"/>
            <a:ext cx="17287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a:solidFill>
                  <a:srgbClr val="000000"/>
                </a:solidFill>
              </a:rPr>
              <a:t>תמימות</a:t>
            </a:r>
            <a:endParaRPr lang="en-US" altLang="he-IL" sz="2400" b="1">
              <a:solidFill>
                <a:srgbClr val="000000"/>
              </a:solidFill>
            </a:endParaRPr>
          </a:p>
        </p:txBody>
      </p:sp>
      <p:sp>
        <p:nvSpPr>
          <p:cNvPr id="41992" name="Rectangle 8"/>
          <p:cNvSpPr>
            <a:spLocks noChangeArrowheads="1"/>
          </p:cNvSpPr>
          <p:nvPr/>
        </p:nvSpPr>
        <p:spPr bwMode="auto">
          <a:xfrm>
            <a:off x="2352675" y="620714"/>
            <a:ext cx="7920038" cy="11695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רבי </a:t>
            </a:r>
            <a:r>
              <a:rPr lang="he-IL" altLang="he-IL" sz="1400" b="1" dirty="0">
                <a:solidFill>
                  <a:srgbClr val="000000"/>
                </a:solidFill>
                <a:latin typeface="Times New Roman" panose="02020603050405020304" pitchFamily="18" charset="0"/>
                <a:cs typeface="Times New Roman" panose="02020603050405020304" pitchFamily="18" charset="0"/>
              </a:rPr>
              <a:t>נחמן מברסלב </a:t>
            </a:r>
            <a:r>
              <a:rPr lang="he-IL" altLang="he-IL" sz="1400" dirty="0">
                <a:solidFill>
                  <a:srgbClr val="000000"/>
                </a:solidFill>
                <a:latin typeface="Times New Roman" panose="02020603050405020304" pitchFamily="18" charset="0"/>
                <a:cs typeface="Times New Roman" panose="02020603050405020304" pitchFamily="18" charset="0"/>
              </a:rPr>
              <a:t>(1772-1810) היה מורה רוחני ומייסד חסידות ברסלב. רבי נחמן עורר בזמנו סערה והתנגדות גדולה בגלל דרכו הייחודית, אך כיום מהווים ממשיכי דרכו את אחת התנועות הגדולות בחסידות. רבי נחמן הדגיש את הערך של התפילה, ההתבודדות, האמונה התמימה והפשוטה וההימנעות מחקירה פילוסופית. הוא נהג להעביר את תורתו דרך סיפורי מעשיות. הספר "סיפורי מעשיות" הוא קובץ סיפורים בסגנון של אגדות עם שסופרו בידי רבי נחמן מברסלב לתלמידיו ונרשמו על ידיהם. היום נעיין במושג התמימות על פי סיפור קצר של רבי נחמן - " מעשה במלך שהלך לצוד חיות"</a:t>
            </a:r>
          </a:p>
        </p:txBody>
      </p:sp>
    </p:spTree>
    <p:extLst>
      <p:ext uri="{BB962C8B-B14F-4D97-AF65-F5344CB8AC3E}">
        <p14:creationId xmlns:p14="http://schemas.microsoft.com/office/powerpoint/2010/main" xmlns="" val="778973066"/>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156</Words>
  <Application>Microsoft Office PowerPoint</Application>
  <PresentationFormat>מותאם אישית</PresentationFormat>
  <Paragraphs>15</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שקופית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home</cp:lastModifiedBy>
  <cp:revision>1</cp:revision>
  <dcterms:created xsi:type="dcterms:W3CDTF">2014-11-04T13:20:02Z</dcterms:created>
  <dcterms:modified xsi:type="dcterms:W3CDTF">2018-07-11T08:46:21Z</dcterms:modified>
</cp:coreProperties>
</file>