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E4D36"/>
    <a:srgbClr val="C9C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varScale="1">
        <p:scale>
          <a:sx n="73" d="100"/>
          <a:sy n="73" d="100"/>
        </p:scale>
        <p:origin x="-1806" y="-10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cxnSp>
        <p:nvCxnSpPr>
          <p:cNvPr id="6" name="מחבר ישר 5">
            <a:extLst>
              <a:ext uri="{FF2B5EF4-FFF2-40B4-BE49-F238E27FC236}"/>
            </a:extLst>
          </p:cNvPr>
          <p:cNvCxnSpPr/>
          <p:nvPr userDrawn="1"/>
        </p:nvCxnSpPr>
        <p:spPr>
          <a:xfrm flipH="1">
            <a:off x="433388" y="876300"/>
            <a:ext cx="6113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7" name="מחבר ישר 6">
            <a:extLst>
              <a:ext uri="{FF2B5EF4-FFF2-40B4-BE49-F238E27FC236}"/>
            </a:extLst>
          </p:cNvPr>
          <p:cNvCxnSpPr/>
          <p:nvPr/>
        </p:nvCxnSpPr>
        <p:spPr>
          <a:xfrm flipH="1">
            <a:off x="6527800"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extLst>
          </p:cNvPr>
          <p:cNvCxnSpPr/>
          <p:nvPr/>
        </p:nvCxnSpPr>
        <p:spPr>
          <a:xfrm flipH="1">
            <a:off x="4481513"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extLst>
          </p:cNvPr>
          <p:cNvCxnSpPr/>
          <p:nvPr/>
        </p:nvCxnSpPr>
        <p:spPr>
          <a:xfrm flipH="1">
            <a:off x="2435225"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0" name="תמונה 5"/>
          <p:cNvPicPr>
            <a:picLocks noChangeAspect="1"/>
          </p:cNvPicPr>
          <p:nvPr userDrawn="1"/>
        </p:nvPicPr>
        <p:blipFill>
          <a:blip r:embed="rId2" cstate="print"/>
          <a:srcRect/>
          <a:stretch>
            <a:fillRect/>
          </a:stretch>
        </p:blipFill>
        <p:spPr bwMode="auto">
          <a:xfrm>
            <a:off x="7723188" y="5988050"/>
            <a:ext cx="1822450" cy="782638"/>
          </a:xfrm>
          <a:prstGeom prst="rect">
            <a:avLst/>
          </a:prstGeom>
          <a:noFill/>
          <a:ln w="9525">
            <a:noFill/>
            <a:miter lim="800000"/>
            <a:headEnd/>
            <a:tailEnd/>
          </a:ln>
        </p:spPr>
      </p:pic>
      <p:pic>
        <p:nvPicPr>
          <p:cNvPr id="11" name="תמונה 6"/>
          <p:cNvPicPr>
            <a:picLocks noChangeAspect="1"/>
          </p:cNvPicPr>
          <p:nvPr userDrawn="1"/>
        </p:nvPicPr>
        <p:blipFill>
          <a:blip r:embed="rId3"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a:t>לחץ כדי לערוך סגנון כותרת של תבנית בסיס</a:t>
            </a:r>
            <a:endParaRPr lang="en-US" dirty="0"/>
          </a:p>
        </p:txBody>
      </p:sp>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pPr lvl="0"/>
            <a:endParaRPr lang="he-IL" noProof="0"/>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pPr lvl="0"/>
            <a:endParaRPr lang="he-IL" noProof="0"/>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pPr lvl="0"/>
            <a:endParaRPr lang="he-I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cxnSp>
        <p:nvCxnSpPr>
          <p:cNvPr id="3" name="מחבר ישר 2">
            <a:extLst>
              <a:ext uri="{FF2B5EF4-FFF2-40B4-BE49-F238E27FC236}"/>
            </a:extLst>
          </p:cNvPr>
          <p:cNvCxnSpPr/>
          <p:nvPr userDrawn="1"/>
        </p:nvCxnSpPr>
        <p:spPr>
          <a:xfrm flipH="1">
            <a:off x="433388" y="876300"/>
            <a:ext cx="9034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4" name="תמונה 2"/>
          <p:cNvPicPr>
            <a:picLocks noChangeAspect="1"/>
          </p:cNvPicPr>
          <p:nvPr userDrawn="1"/>
        </p:nvPicPr>
        <p:blipFill>
          <a:blip r:embed="rId2"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a:t>לחץ כדי לערוך סגנון כותרת של תבנית בסיס</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1" r:id="rId1"/>
    <p:sldLayoutId id="2147483712" r:id="rId2"/>
    <p:sldLayoutId id="2147483710" r:id="rId3"/>
  </p:sldLayoutIdLst>
  <p:timing>
    <p:tnLst>
      <p:par>
        <p:cTn id="1" dur="indefinite" restart="never" nodeType="tmRoot"/>
      </p:par>
    </p:tnLst>
  </p:timing>
  <p:txStyles>
    <p:titleStyle>
      <a:lvl1pPr algn="l" rtl="1" eaLnBrk="0" fontAlgn="base" hangingPunct="0">
        <a:lnSpc>
          <a:spcPct val="90000"/>
        </a:lnSpc>
        <a:spcBef>
          <a:spcPct val="0"/>
        </a:spcBef>
        <a:spcAft>
          <a:spcPct val="0"/>
        </a:spcAft>
        <a:defRPr sz="4400" kern="1200">
          <a:solidFill>
            <a:schemeClr val="tx1"/>
          </a:solidFill>
          <a:latin typeface="+mj-lt"/>
          <a:ea typeface="+mj-ea"/>
          <a:cs typeface="+mj-cs"/>
        </a:defRPr>
      </a:lvl1pPr>
      <a:lvl2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2pPr>
      <a:lvl3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3pPr>
      <a:lvl4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4pPr>
      <a:lvl5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5pPr>
      <a:lvl6pPr marL="457200" algn="l" rtl="1" fontAlgn="base">
        <a:lnSpc>
          <a:spcPct val="90000"/>
        </a:lnSpc>
        <a:spcBef>
          <a:spcPct val="0"/>
        </a:spcBef>
        <a:spcAft>
          <a:spcPct val="0"/>
        </a:spcAft>
        <a:defRPr sz="4400">
          <a:solidFill>
            <a:schemeClr val="tx1"/>
          </a:solidFill>
          <a:latin typeface="Calibri Light"/>
          <a:cs typeface="Times New Roman" pitchFamily="18" charset="0"/>
        </a:defRPr>
      </a:lvl6pPr>
      <a:lvl7pPr marL="914400" algn="l" rtl="1" fontAlgn="base">
        <a:lnSpc>
          <a:spcPct val="90000"/>
        </a:lnSpc>
        <a:spcBef>
          <a:spcPct val="0"/>
        </a:spcBef>
        <a:spcAft>
          <a:spcPct val="0"/>
        </a:spcAft>
        <a:defRPr sz="4400">
          <a:solidFill>
            <a:schemeClr val="tx1"/>
          </a:solidFill>
          <a:latin typeface="Calibri Light"/>
          <a:cs typeface="Times New Roman" pitchFamily="18" charset="0"/>
        </a:defRPr>
      </a:lvl7pPr>
      <a:lvl8pPr marL="1371600" algn="l" rtl="1" fontAlgn="base">
        <a:lnSpc>
          <a:spcPct val="90000"/>
        </a:lnSpc>
        <a:spcBef>
          <a:spcPct val="0"/>
        </a:spcBef>
        <a:spcAft>
          <a:spcPct val="0"/>
        </a:spcAft>
        <a:defRPr sz="4400">
          <a:solidFill>
            <a:schemeClr val="tx1"/>
          </a:solidFill>
          <a:latin typeface="Calibri Light"/>
          <a:cs typeface="Times New Roman" pitchFamily="18" charset="0"/>
        </a:defRPr>
      </a:lvl8pPr>
      <a:lvl9pPr marL="1828800" algn="l" rtl="1" fontAlgn="base">
        <a:lnSpc>
          <a:spcPct val="90000"/>
        </a:lnSpc>
        <a:spcBef>
          <a:spcPct val="0"/>
        </a:spcBef>
        <a:spcAft>
          <a:spcPct val="0"/>
        </a:spcAft>
        <a:defRPr sz="4400">
          <a:solidFill>
            <a:schemeClr val="tx1"/>
          </a:solidFill>
          <a:latin typeface="Calibri Light"/>
          <a:cs typeface="Times New Roman" pitchFamily="18" charset="0"/>
        </a:defRPr>
      </a:lvl9pPr>
    </p:titleStyle>
    <p:bodyStyle>
      <a:lvl1pPr marL="228600" indent="-228600" algn="r" rtl="1"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r" rtl="1"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r" rtl="1"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a:extLst>
              <a:ext uri="{FF2B5EF4-FFF2-40B4-BE49-F238E27FC236}"/>
            </a:extLst>
          </p:cNvPr>
          <p:cNvSpPr>
            <a:spLocks noGrp="1"/>
          </p:cNvSpPr>
          <p:nvPr>
            <p:ph type="title"/>
          </p:nvPr>
        </p:nvSpPr>
        <p:spPr>
          <a:xfrm>
            <a:off x="2027238" y="604838"/>
            <a:ext cx="7507287" cy="257175"/>
          </a:xfrm>
        </p:spPr>
        <p:txBody>
          <a:bodyPr/>
          <a:lstStyle/>
          <a:p>
            <a:pPr eaLnBrk="1" fontAlgn="auto" hangingPunct="1">
              <a:spcAft>
                <a:spcPts val="0"/>
              </a:spcAft>
              <a:defRPr/>
            </a:pPr>
            <a:r>
              <a:rPr lang="he-IL" sz="2000" dirty="0">
                <a:cs typeface="+mn-cs"/>
              </a:rPr>
              <a:t>שיעור דו שבועי : שגרה – פשרה בין טוב לרע .</a:t>
            </a:r>
          </a:p>
        </p:txBody>
      </p:sp>
      <p:sp>
        <p:nvSpPr>
          <p:cNvPr id="12" name="מלבן 11">
            <a:extLst>
              <a:ext uri="{FF2B5EF4-FFF2-40B4-BE49-F238E27FC236}"/>
            </a:extLst>
          </p:cNvPr>
          <p:cNvSpPr/>
          <p:nvPr/>
        </p:nvSpPr>
        <p:spPr>
          <a:xfrm>
            <a:off x="6683375" y="860425"/>
            <a:ext cx="2795588" cy="259715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algn="r" rtl="1" eaLnBrk="1" fontAlgn="auto" hangingPunct="1">
              <a:spcBef>
                <a:spcPts val="0"/>
              </a:spcBef>
              <a:spcAft>
                <a:spcPts val="600"/>
              </a:spcAft>
              <a:defRPr/>
            </a:pPr>
            <a:r>
              <a:rPr lang="he-IL" sz="1400" b="1" dirty="0">
                <a:solidFill>
                  <a:schemeClr val="bg1"/>
                </a:solidFill>
                <a:latin typeface="Levenim MT" panose="02010502060101010101" pitchFamily="2" charset="-79"/>
              </a:rPr>
              <a:t>רקע</a:t>
            </a:r>
            <a:endParaRPr lang="he-IL" sz="1000" b="1" dirty="0">
              <a:solidFill>
                <a:schemeClr val="bg1"/>
              </a:solidFill>
              <a:latin typeface="Levenim MT" panose="02010502060101010101" pitchFamily="2" charset="-79"/>
            </a:endParaRPr>
          </a:p>
          <a:p>
            <a:pPr algn="r" rtl="1" eaLnBrk="1" fontAlgn="auto" hangingPunct="1">
              <a:spcBef>
                <a:spcPts val="0"/>
              </a:spcBef>
              <a:spcAft>
                <a:spcPts val="600"/>
              </a:spcAft>
              <a:defRPr/>
            </a:pPr>
            <a:r>
              <a:rPr lang="he-IL" sz="1000" dirty="0">
                <a:solidFill>
                  <a:schemeClr val="bg1"/>
                </a:solidFill>
                <a:latin typeface="Levenim MT" panose="02010502060101010101" pitchFamily="2" charset="-79"/>
              </a:rPr>
              <a:t>מהי אותה שגרה אליה נכנסנו והאם היא בכלל איזה מושג מוסכם או תחושה פנימית שכל אחד חווה לפי מהלך חייו?</a:t>
            </a:r>
          </a:p>
          <a:p>
            <a:pPr algn="r" rtl="1" eaLnBrk="1" fontAlgn="auto" hangingPunct="1">
              <a:spcBef>
                <a:spcPts val="0"/>
              </a:spcBef>
              <a:spcAft>
                <a:spcPts val="600"/>
              </a:spcAft>
              <a:defRPr/>
            </a:pPr>
            <a:r>
              <a:rPr lang="he-IL" sz="1200" b="1" dirty="0">
                <a:solidFill>
                  <a:schemeClr val="bg1"/>
                </a:solidFill>
                <a:latin typeface="Levenim MT" panose="02010502060101010101" pitchFamily="2" charset="-79"/>
              </a:rPr>
              <a:t>דף לימוד זה </a:t>
            </a:r>
            <a:r>
              <a:rPr lang="he-IL" sz="1000" dirty="0">
                <a:solidFill>
                  <a:schemeClr val="bg1"/>
                </a:solidFill>
                <a:latin typeface="Levenim MT" panose="02010502060101010101" pitchFamily="2" charset="-79"/>
              </a:rPr>
              <a:t>עוקב אחר המושג שגרה כפי שהוא נתפש בדעתם של שלושה אנשים:</a:t>
            </a:r>
          </a:p>
          <a:p>
            <a:pPr algn="r" rtl="1" eaLnBrk="1" fontAlgn="auto" hangingPunct="1">
              <a:spcBef>
                <a:spcPts val="0"/>
              </a:spcBef>
              <a:spcAft>
                <a:spcPts val="600"/>
              </a:spcAft>
              <a:defRPr/>
            </a:pPr>
            <a:r>
              <a:rPr lang="he-IL" sz="1000" b="1" u="sng" dirty="0">
                <a:solidFill>
                  <a:schemeClr val="bg1"/>
                </a:solidFill>
                <a:latin typeface="Levenim MT" panose="02010502060101010101" pitchFamily="2" charset="-79"/>
              </a:rPr>
              <a:t>רבי שלמה </a:t>
            </a:r>
            <a:r>
              <a:rPr lang="he-IL" sz="1000" b="1" u="sng" dirty="0" err="1">
                <a:solidFill>
                  <a:schemeClr val="bg1"/>
                </a:solidFill>
                <a:latin typeface="Levenim MT" panose="02010502060101010101" pitchFamily="2" charset="-79"/>
              </a:rPr>
              <a:t>גנצפריד</a:t>
            </a:r>
            <a:r>
              <a:rPr lang="he-IL" sz="1000" b="1" dirty="0">
                <a:solidFill>
                  <a:schemeClr val="bg1"/>
                </a:solidFill>
                <a:latin typeface="Levenim MT" panose="02010502060101010101" pitchFamily="2" charset="-79"/>
              </a:rPr>
              <a:t> </a:t>
            </a:r>
            <a:r>
              <a:rPr lang="he-IL" sz="1000" dirty="0">
                <a:solidFill>
                  <a:schemeClr val="bg1"/>
                </a:solidFill>
                <a:latin typeface="Levenim MT" panose="02010502060101010101" pitchFamily="2" charset="-79"/>
              </a:rPr>
              <a:t>מנסה ללמד אותנו על שגרת ההתנהגות הרצויה לו לאדם בחייו</a:t>
            </a:r>
          </a:p>
          <a:p>
            <a:pPr algn="r" rtl="1" eaLnBrk="1" fontAlgn="auto" hangingPunct="1">
              <a:spcBef>
                <a:spcPts val="0"/>
              </a:spcBef>
              <a:spcAft>
                <a:spcPts val="600"/>
              </a:spcAft>
              <a:defRPr/>
            </a:pPr>
            <a:r>
              <a:rPr lang="he-IL" sz="1000" b="1" u="sng" dirty="0">
                <a:solidFill>
                  <a:schemeClr val="bg1"/>
                </a:solidFill>
                <a:latin typeface="Levenim MT" panose="02010502060101010101" pitchFamily="2" charset="-79"/>
              </a:rPr>
              <a:t>ויקטור </a:t>
            </a:r>
            <a:r>
              <a:rPr lang="he-IL" sz="1000" b="1" u="sng" dirty="0" err="1">
                <a:solidFill>
                  <a:schemeClr val="bg1"/>
                </a:solidFill>
                <a:latin typeface="Levenim MT" panose="02010502060101010101" pitchFamily="2" charset="-79"/>
              </a:rPr>
              <a:t>פראנקל</a:t>
            </a:r>
            <a:r>
              <a:rPr lang="he-IL" sz="1000" dirty="0">
                <a:solidFill>
                  <a:schemeClr val="bg1"/>
                </a:solidFill>
                <a:latin typeface="Levenim MT" panose="02010502060101010101" pitchFamily="2" charset="-79"/>
              </a:rPr>
              <a:t> </a:t>
            </a:r>
            <a:r>
              <a:rPr lang="he-IL" sz="1000" dirty="0" err="1">
                <a:solidFill>
                  <a:schemeClr val="bg1"/>
                </a:solidFill>
                <a:latin typeface="Levenim MT" panose="02010502060101010101" pitchFamily="2" charset="-79"/>
              </a:rPr>
              <a:t>מנסיונו</a:t>
            </a:r>
            <a:r>
              <a:rPr lang="he-IL" sz="1000" dirty="0">
                <a:solidFill>
                  <a:schemeClr val="bg1"/>
                </a:solidFill>
                <a:latin typeface="Levenim MT" panose="02010502060101010101" pitchFamily="2" charset="-79"/>
              </a:rPr>
              <a:t> האישי על שגרת החיים במחנה ריכוז ועל היכולת האחרונה שלנו לבחור את דרכנו ועמדתנו בחיים </a:t>
            </a:r>
          </a:p>
          <a:p>
            <a:pPr algn="r" rtl="1" eaLnBrk="1" fontAlgn="auto" hangingPunct="1">
              <a:spcBef>
                <a:spcPts val="0"/>
              </a:spcBef>
              <a:spcAft>
                <a:spcPts val="600"/>
              </a:spcAft>
              <a:defRPr/>
            </a:pPr>
            <a:r>
              <a:rPr lang="he-IL" sz="1000" dirty="0">
                <a:solidFill>
                  <a:schemeClr val="bg1"/>
                </a:solidFill>
                <a:latin typeface="Levenim MT" panose="02010502060101010101" pitchFamily="2" charset="-79"/>
              </a:rPr>
              <a:t>ו</a:t>
            </a:r>
            <a:r>
              <a:rPr lang="he-IL" sz="1000" b="1" u="sng" dirty="0">
                <a:solidFill>
                  <a:schemeClr val="bg1"/>
                </a:solidFill>
                <a:latin typeface="Levenim MT" panose="02010502060101010101" pitchFamily="2" charset="-79"/>
              </a:rPr>
              <a:t>מיכה שטרית</a:t>
            </a:r>
            <a:r>
              <a:rPr lang="he-IL" sz="1000" b="1" dirty="0">
                <a:solidFill>
                  <a:schemeClr val="bg1"/>
                </a:solidFill>
                <a:latin typeface="Levenim MT" panose="02010502060101010101" pitchFamily="2" charset="-79"/>
              </a:rPr>
              <a:t> </a:t>
            </a:r>
            <a:r>
              <a:rPr lang="he-IL" sz="1000" dirty="0">
                <a:solidFill>
                  <a:schemeClr val="bg1"/>
                </a:solidFill>
                <a:latin typeface="Levenim MT" panose="02010502060101010101" pitchFamily="2" charset="-79"/>
              </a:rPr>
              <a:t>שבדרכו הייחודית משרטט </a:t>
            </a:r>
            <a:r>
              <a:rPr lang="he-IL" sz="1000" dirty="0" err="1">
                <a:solidFill>
                  <a:schemeClr val="bg1"/>
                </a:solidFill>
                <a:latin typeface="Levenim MT" panose="02010502060101010101" pitchFamily="2" charset="-79"/>
              </a:rPr>
              <a:t>בקוים</a:t>
            </a:r>
            <a:r>
              <a:rPr lang="he-IL" sz="1000" dirty="0">
                <a:solidFill>
                  <a:schemeClr val="bg1"/>
                </a:solidFill>
                <a:latin typeface="Levenim MT" panose="02010502060101010101" pitchFamily="2" charset="-79"/>
              </a:rPr>
              <a:t> פשוטים  דמותה של שגרה, ושואל האם זה רע?</a:t>
            </a:r>
            <a:endParaRPr lang="he-IL" sz="1000" b="1" dirty="0">
              <a:solidFill>
                <a:schemeClr val="bg1"/>
              </a:solidFill>
              <a:latin typeface="Levenim MT" panose="02010502060101010101" pitchFamily="2" charset="-79"/>
            </a:endParaRPr>
          </a:p>
        </p:txBody>
      </p:sp>
      <p:sp>
        <p:nvSpPr>
          <p:cNvPr id="13" name="מלבן 12">
            <a:extLst>
              <a:ext uri="{FF2B5EF4-FFF2-40B4-BE49-F238E27FC236}"/>
            </a:extLst>
          </p:cNvPr>
          <p:cNvSpPr/>
          <p:nvPr/>
        </p:nvSpPr>
        <p:spPr>
          <a:xfrm>
            <a:off x="6683375" y="3457575"/>
            <a:ext cx="2795588" cy="261937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algn="r" rtl="1" eaLnBrk="1" fontAlgn="auto" hangingPunct="1">
              <a:spcBef>
                <a:spcPts val="0"/>
              </a:spcBef>
              <a:spcAft>
                <a:spcPts val="600"/>
              </a:spcAft>
              <a:defRPr/>
            </a:pPr>
            <a:r>
              <a:rPr lang="he-IL" sz="1000" b="1" dirty="0">
                <a:solidFill>
                  <a:schemeClr val="bg2">
                    <a:lumMod val="25000"/>
                  </a:schemeClr>
                </a:solidFill>
                <a:latin typeface="Gisha" panose="020B0502040204020203" pitchFamily="34" charset="-79"/>
                <a:cs typeface="Gisha" panose="020B0502040204020203" pitchFamily="34" charset="-79"/>
              </a:rPr>
              <a:t>שאלות לעיון והעמקה</a:t>
            </a:r>
            <a:r>
              <a:rPr lang="he-IL" sz="900" b="1" dirty="0">
                <a:solidFill>
                  <a:schemeClr val="bg2">
                    <a:lumMod val="25000"/>
                  </a:schemeClr>
                </a:solidFill>
                <a:latin typeface="Gisha" panose="020B0502040204020203" pitchFamily="34" charset="-79"/>
                <a:cs typeface="Gisha" panose="020B0502040204020203" pitchFamily="34" charset="-79"/>
              </a:rPr>
              <a:t>: </a:t>
            </a:r>
            <a:endParaRPr lang="he-IL" sz="900" b="1" dirty="0">
              <a:solidFill>
                <a:schemeClr val="bg2">
                  <a:lumMod val="25000"/>
                </a:schemeClr>
              </a:solidFill>
              <a:latin typeface="Gisha" panose="020B0502040204020203" pitchFamily="34" charset="-79"/>
              <a:cs typeface="Gisha" panose="020B0502040204020203" pitchFamily="34" charset="-79"/>
            </a:endParaRPr>
          </a:p>
          <a:p>
            <a:pPr algn="r" rtl="1" eaLnBrk="1" fontAlgn="auto" hangingPunct="1">
              <a:spcBef>
                <a:spcPts val="0"/>
              </a:spcBef>
              <a:spcAft>
                <a:spcPts val="600"/>
              </a:spcAft>
              <a:defRPr/>
            </a:pPr>
            <a:r>
              <a:rPr lang="he-IL" sz="900" b="1" dirty="0">
                <a:solidFill>
                  <a:schemeClr val="bg2">
                    <a:lumMod val="25000"/>
                  </a:schemeClr>
                </a:solidFill>
                <a:latin typeface="Gisha" panose="020B0502040204020203" pitchFamily="34" charset="-79"/>
                <a:cs typeface="Gisha" panose="020B0502040204020203" pitchFamily="34" charset="-79"/>
              </a:rPr>
              <a:t>א. קיצור שולחן ערוף</a:t>
            </a:r>
            <a:endParaRPr lang="he-IL" sz="900" b="1" dirty="0">
              <a:solidFill>
                <a:schemeClr val="bg2">
                  <a:lumMod val="25000"/>
                </a:schemeClr>
              </a:solidFill>
              <a:latin typeface="Gisha" panose="020B0502040204020203" pitchFamily="34" charset="-79"/>
              <a:cs typeface="Gisha" panose="020B0502040204020203" pitchFamily="34" charset="-79"/>
            </a:endParaRPr>
          </a:p>
          <a:p>
            <a:pPr marL="228600" indent="-228600" algn="r" rtl="1" eaLnBrk="1" fontAlgn="auto" hangingPunct="1">
              <a:spcBef>
                <a:spcPts val="0"/>
              </a:spcBef>
              <a:spcAft>
                <a:spcPts val="600"/>
              </a:spcAft>
              <a:buFontTx/>
              <a:buAutoNum type="arabicPeriod"/>
              <a:defRPr/>
            </a:pPr>
            <a:r>
              <a:rPr lang="he-IL" sz="800" dirty="0">
                <a:solidFill>
                  <a:schemeClr val="bg2">
                    <a:lumMod val="25000"/>
                  </a:schemeClr>
                </a:solidFill>
                <a:latin typeface="Gisha" panose="020B0502040204020203" pitchFamily="34" charset="-79"/>
                <a:cs typeface="Gisha" panose="020B0502040204020203" pitchFamily="34" charset="-79"/>
              </a:rPr>
              <a:t>מהי אותה דרך אמצע המתוארת בקיצור שולחן ערוך?</a:t>
            </a:r>
          </a:p>
          <a:p>
            <a:pPr marL="228600" indent="-228600" algn="r" rtl="1" eaLnBrk="1" fontAlgn="auto" hangingPunct="1">
              <a:spcBef>
                <a:spcPts val="0"/>
              </a:spcBef>
              <a:spcAft>
                <a:spcPts val="600"/>
              </a:spcAft>
              <a:buFontTx/>
              <a:buAutoNum type="arabicPeriod"/>
              <a:defRPr/>
            </a:pPr>
            <a:r>
              <a:rPr lang="he-IL" sz="800" dirty="0">
                <a:solidFill>
                  <a:schemeClr val="bg2">
                    <a:lumMod val="25000"/>
                  </a:schemeClr>
                </a:solidFill>
                <a:latin typeface="Gisha" panose="020B0502040204020203" pitchFamily="34" charset="-79"/>
                <a:cs typeface="Gisha" panose="020B0502040204020203" pitchFamily="34" charset="-79"/>
              </a:rPr>
              <a:t>האם חיי מתנהלים על-פי רוב בדרך האמצע הזו?</a:t>
            </a:r>
          </a:p>
          <a:p>
            <a:pPr marL="228600" indent="-228600" algn="r" rtl="1" eaLnBrk="1" fontAlgn="auto" hangingPunct="1">
              <a:spcBef>
                <a:spcPts val="0"/>
              </a:spcBef>
              <a:spcAft>
                <a:spcPts val="600"/>
              </a:spcAft>
              <a:buFontTx/>
              <a:buAutoNum type="arabicPeriod"/>
              <a:defRPr/>
            </a:pPr>
            <a:r>
              <a:rPr lang="he-IL" sz="800" dirty="0">
                <a:solidFill>
                  <a:schemeClr val="bg2">
                    <a:lumMod val="25000"/>
                  </a:schemeClr>
                </a:solidFill>
                <a:latin typeface="Gisha" panose="020B0502040204020203" pitchFamily="34" charset="-79"/>
                <a:cs typeface="Gisha" panose="020B0502040204020203" pitchFamily="34" charset="-79"/>
              </a:rPr>
              <a:t>מדוע טוען רבי שלמה </a:t>
            </a:r>
            <a:r>
              <a:rPr lang="he-IL" sz="800" dirty="0" err="1">
                <a:solidFill>
                  <a:schemeClr val="bg2">
                    <a:lumMod val="25000"/>
                  </a:schemeClr>
                </a:solidFill>
                <a:latin typeface="Gisha" panose="020B0502040204020203" pitchFamily="34" charset="-79"/>
                <a:cs typeface="Gisha" panose="020B0502040204020203" pitchFamily="34" charset="-79"/>
              </a:rPr>
              <a:t>גנצפריד</a:t>
            </a:r>
            <a:r>
              <a:rPr lang="he-IL" sz="800" dirty="0">
                <a:solidFill>
                  <a:schemeClr val="bg2">
                    <a:lumMod val="25000"/>
                  </a:schemeClr>
                </a:solidFill>
                <a:latin typeface="Gisha" panose="020B0502040204020203" pitchFamily="34" charset="-79"/>
                <a:cs typeface="Gisha" panose="020B0502040204020203" pitchFamily="34" charset="-79"/>
              </a:rPr>
              <a:t> כי מי שהולך בדרך זו נקרא </a:t>
            </a:r>
            <a:r>
              <a:rPr lang="he-IL" sz="800" dirty="0">
                <a:solidFill>
                  <a:schemeClr val="bg2">
                    <a:lumMod val="25000"/>
                  </a:schemeClr>
                </a:solidFill>
                <a:latin typeface="Gisha" panose="020B0502040204020203" pitchFamily="34" charset="-79"/>
                <a:cs typeface="Gisha" panose="020B0502040204020203" pitchFamily="34" charset="-79"/>
              </a:rPr>
              <a:t>חכם?</a:t>
            </a:r>
          </a:p>
          <a:p>
            <a:pPr algn="r" rtl="1" eaLnBrk="1" fontAlgn="auto" hangingPunct="1">
              <a:spcBef>
                <a:spcPts val="0"/>
              </a:spcBef>
              <a:spcAft>
                <a:spcPts val="600"/>
              </a:spcAft>
              <a:defRPr/>
            </a:pPr>
            <a:r>
              <a:rPr lang="he-IL" sz="800" b="1" dirty="0">
                <a:solidFill>
                  <a:schemeClr val="bg2">
                    <a:lumMod val="25000"/>
                  </a:schemeClr>
                </a:solidFill>
                <a:latin typeface="Gisha" panose="020B0502040204020203" pitchFamily="34" charset="-79"/>
                <a:cs typeface="Gisha" panose="020B0502040204020203" pitchFamily="34" charset="-79"/>
              </a:rPr>
              <a:t>ב. ויקטור פרנקל</a:t>
            </a:r>
          </a:p>
          <a:p>
            <a:pPr marL="228600" indent="-228600" algn="r" rtl="1" eaLnBrk="1" fontAlgn="auto" hangingPunct="1">
              <a:spcBef>
                <a:spcPts val="0"/>
              </a:spcBef>
              <a:spcAft>
                <a:spcPts val="600"/>
              </a:spcAft>
              <a:buFontTx/>
              <a:buAutoNum type="arabicPeriod"/>
              <a:defRPr/>
            </a:pPr>
            <a:r>
              <a:rPr lang="he-IL" sz="800" dirty="0">
                <a:solidFill>
                  <a:schemeClr val="bg2">
                    <a:lumMod val="25000"/>
                  </a:schemeClr>
                </a:solidFill>
                <a:latin typeface="Gisha" panose="020B0502040204020203" pitchFamily="34" charset="-79"/>
                <a:cs typeface="Gisha" panose="020B0502040204020203" pitchFamily="34" charset="-79"/>
              </a:rPr>
              <a:t>האם </a:t>
            </a:r>
            <a:r>
              <a:rPr lang="he-IL" sz="800" b="1" dirty="0">
                <a:solidFill>
                  <a:schemeClr val="bg2">
                    <a:lumMod val="25000"/>
                  </a:schemeClr>
                </a:solidFill>
                <a:latin typeface="Gisha" panose="020B0502040204020203" pitchFamily="34" charset="-79"/>
                <a:cs typeface="Gisha" panose="020B0502040204020203" pitchFamily="34" charset="-79"/>
              </a:rPr>
              <a:t>ביום-יום </a:t>
            </a:r>
            <a:r>
              <a:rPr lang="he-IL" sz="800" dirty="0">
                <a:solidFill>
                  <a:schemeClr val="bg2">
                    <a:lumMod val="25000"/>
                  </a:schemeClr>
                </a:solidFill>
                <a:latin typeface="Gisha" panose="020B0502040204020203" pitchFamily="34" charset="-79"/>
                <a:cs typeface="Gisha" panose="020B0502040204020203" pitchFamily="34" charset="-79"/>
              </a:rPr>
              <a:t>שאני מקיים/ת יש כוחות המאיימים לשלול את עצם ישותי או את חירותי הפנימית</a:t>
            </a:r>
            <a:r>
              <a:rPr lang="he-IL" sz="800" dirty="0">
                <a:solidFill>
                  <a:schemeClr val="bg2">
                    <a:lumMod val="25000"/>
                  </a:schemeClr>
                </a:solidFill>
                <a:latin typeface="Gisha" panose="020B0502040204020203" pitchFamily="34" charset="-79"/>
                <a:cs typeface="Gisha" panose="020B0502040204020203" pitchFamily="34" charset="-79"/>
              </a:rPr>
              <a:t>?</a:t>
            </a:r>
          </a:p>
          <a:p>
            <a:pPr algn="r" rtl="1" eaLnBrk="1" fontAlgn="auto" hangingPunct="1">
              <a:spcBef>
                <a:spcPts val="0"/>
              </a:spcBef>
              <a:spcAft>
                <a:spcPts val="600"/>
              </a:spcAft>
              <a:defRPr/>
            </a:pPr>
            <a:r>
              <a:rPr lang="he-IL" sz="800" b="1" dirty="0">
                <a:solidFill>
                  <a:schemeClr val="bg2">
                    <a:lumMod val="25000"/>
                  </a:schemeClr>
                </a:solidFill>
                <a:latin typeface="Gisha" panose="020B0502040204020203" pitchFamily="34" charset="-79"/>
                <a:cs typeface="Gisha" panose="020B0502040204020203" pitchFamily="34" charset="-79"/>
              </a:rPr>
              <a:t>ג. שיגרה</a:t>
            </a:r>
            <a:endParaRPr lang="he-IL" sz="800" b="1" dirty="0">
              <a:solidFill>
                <a:schemeClr val="bg2">
                  <a:lumMod val="25000"/>
                </a:schemeClr>
              </a:solidFill>
              <a:latin typeface="Gisha" panose="020B0502040204020203" pitchFamily="34" charset="-79"/>
              <a:cs typeface="Gisha" panose="020B0502040204020203" pitchFamily="34" charset="-79"/>
            </a:endParaRPr>
          </a:p>
          <a:p>
            <a:pPr marL="228600" indent="-228600" algn="r" rtl="1" eaLnBrk="1" fontAlgn="auto" hangingPunct="1">
              <a:spcBef>
                <a:spcPts val="0"/>
              </a:spcBef>
              <a:spcAft>
                <a:spcPts val="600"/>
              </a:spcAft>
              <a:buFontTx/>
              <a:buAutoNum type="arabicPeriod"/>
              <a:defRPr/>
            </a:pPr>
            <a:r>
              <a:rPr lang="he-IL" sz="800" dirty="0">
                <a:solidFill>
                  <a:schemeClr val="bg2">
                    <a:lumMod val="25000"/>
                  </a:schemeClr>
                </a:solidFill>
                <a:latin typeface="Gisha" panose="020B0502040204020203" pitchFamily="34" charset="-79"/>
                <a:cs typeface="Gisha" panose="020B0502040204020203" pitchFamily="34" charset="-79"/>
              </a:rPr>
              <a:t>האם בשגרת ה</a:t>
            </a:r>
            <a:r>
              <a:rPr lang="he-IL" sz="800" b="1" dirty="0">
                <a:solidFill>
                  <a:schemeClr val="bg2">
                    <a:lumMod val="25000"/>
                  </a:schemeClr>
                </a:solidFill>
                <a:latin typeface="Gisha" panose="020B0502040204020203" pitchFamily="34" charset="-79"/>
                <a:cs typeface="Gisha" panose="020B0502040204020203" pitchFamily="34" charset="-79"/>
              </a:rPr>
              <a:t>יום-יום </a:t>
            </a:r>
            <a:r>
              <a:rPr lang="he-IL" sz="800" dirty="0">
                <a:solidFill>
                  <a:schemeClr val="bg2">
                    <a:lumMod val="25000"/>
                  </a:schemeClr>
                </a:solidFill>
                <a:latin typeface="Gisha" panose="020B0502040204020203" pitchFamily="34" charset="-79"/>
                <a:cs typeface="Gisha" panose="020B0502040204020203" pitchFamily="34" charset="-79"/>
              </a:rPr>
              <a:t>שלי אני נאלץ לעתים להתמודד מול כוחות המאיימים על חירותי הפנימית? מהם הכוחות האלו?</a:t>
            </a:r>
          </a:p>
          <a:p>
            <a:pPr marL="228600" indent="-228600" algn="r" rtl="1" eaLnBrk="1" fontAlgn="auto" hangingPunct="1">
              <a:spcBef>
                <a:spcPts val="0"/>
              </a:spcBef>
              <a:spcAft>
                <a:spcPts val="600"/>
              </a:spcAft>
              <a:buFontTx/>
              <a:buAutoNum type="arabicPeriod"/>
              <a:defRPr/>
            </a:pPr>
            <a:r>
              <a:rPr lang="he-IL" sz="800" dirty="0">
                <a:solidFill>
                  <a:schemeClr val="bg2">
                    <a:lumMod val="25000"/>
                  </a:schemeClr>
                </a:solidFill>
                <a:latin typeface="Gisha" panose="020B0502040204020203" pitchFamily="34" charset="-79"/>
                <a:cs typeface="Gisha" panose="020B0502040204020203" pitchFamily="34" charset="-79"/>
              </a:rPr>
              <a:t>במילים פשוטות- איך הייתי מתאר את השגרה שלי..</a:t>
            </a:r>
          </a:p>
          <a:p>
            <a:pPr marL="228600" indent="-228600" algn="r" rtl="1" eaLnBrk="1" fontAlgn="auto" hangingPunct="1">
              <a:spcBef>
                <a:spcPts val="0"/>
              </a:spcBef>
              <a:spcAft>
                <a:spcPts val="600"/>
              </a:spcAft>
              <a:buFontTx/>
              <a:buAutoNum type="arabicPeriod"/>
              <a:defRPr/>
            </a:pPr>
            <a:r>
              <a:rPr lang="he-IL" sz="800" b="1" dirty="0">
                <a:solidFill>
                  <a:schemeClr val="bg2">
                    <a:lumMod val="25000"/>
                  </a:schemeClr>
                </a:solidFill>
                <a:latin typeface="Gisha" panose="020B0502040204020203" pitchFamily="34" charset="-79"/>
                <a:cs typeface="Gisha" panose="020B0502040204020203" pitchFamily="34" charset="-79"/>
              </a:rPr>
              <a:t>מהי השגרה </a:t>
            </a:r>
            <a:r>
              <a:rPr lang="he-IL" sz="800" b="1" dirty="0">
                <a:solidFill>
                  <a:schemeClr val="bg2">
                    <a:lumMod val="25000"/>
                  </a:schemeClr>
                </a:solidFill>
                <a:latin typeface="Gisha" panose="020B0502040204020203" pitchFamily="34" charset="-79"/>
                <a:cs typeface="Gisha" panose="020B0502040204020203" pitchFamily="34" charset="-79"/>
              </a:rPr>
              <a:t>שלי </a:t>
            </a:r>
            <a:r>
              <a:rPr lang="he-IL" sz="800" dirty="0">
                <a:solidFill>
                  <a:schemeClr val="bg2">
                    <a:lumMod val="25000"/>
                  </a:schemeClr>
                </a:solidFill>
                <a:latin typeface="Gisha" panose="020B0502040204020203" pitchFamily="34" charset="-79"/>
                <a:cs typeface="Gisha" panose="020B0502040204020203" pitchFamily="34" charset="-79"/>
              </a:rPr>
              <a:t>– האם זה טוב או רע לי?</a:t>
            </a:r>
          </a:p>
        </p:txBody>
      </p:sp>
      <p:sp>
        <p:nvSpPr>
          <p:cNvPr id="14" name="מלבן 13">
            <a:extLst>
              <a:ext uri="{FF2B5EF4-FFF2-40B4-BE49-F238E27FC236}"/>
            </a:extLst>
          </p:cNvPr>
          <p:cNvSpPr/>
          <p:nvPr/>
        </p:nvSpPr>
        <p:spPr>
          <a:xfrm>
            <a:off x="4513263" y="1006475"/>
            <a:ext cx="2027237" cy="566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rtl="1" eaLnBrk="1" fontAlgn="auto" hangingPunct="1">
              <a:spcBef>
                <a:spcPts val="0"/>
              </a:spcBef>
              <a:spcAft>
                <a:spcPts val="0"/>
              </a:spcAft>
              <a:defRPr/>
            </a:pPr>
            <a:r>
              <a:rPr lang="he-IL" sz="1000" b="1" dirty="0">
                <a:solidFill>
                  <a:schemeClr val="tx1"/>
                </a:solidFill>
                <a:latin typeface="Gisha" panose="020B0502040204020203" pitchFamily="34" charset="-79"/>
                <a:cs typeface="Gisha" panose="020B0502040204020203" pitchFamily="34" charset="-79"/>
              </a:rPr>
              <a:t>א. קיצור </a:t>
            </a:r>
            <a:r>
              <a:rPr lang="he-IL" sz="1000" b="1" dirty="0">
                <a:solidFill>
                  <a:schemeClr val="tx1"/>
                </a:solidFill>
                <a:latin typeface="Gisha" panose="020B0502040204020203" pitchFamily="34" charset="-79"/>
                <a:cs typeface="Gisha" panose="020B0502040204020203" pitchFamily="34" charset="-79"/>
              </a:rPr>
              <a:t>שולחן ערוך</a:t>
            </a:r>
          </a:p>
          <a:p>
            <a:pPr algn="just" rtl="1" eaLnBrk="1" fontAlgn="auto" hangingPunct="1">
              <a:spcBef>
                <a:spcPts val="0"/>
              </a:spcBef>
              <a:spcAft>
                <a:spcPts val="0"/>
              </a:spcAft>
              <a:defRPr/>
            </a:pPr>
            <a:r>
              <a:rPr lang="he-IL" sz="1000" dirty="0">
                <a:solidFill>
                  <a:schemeClr val="tx1"/>
                </a:solidFill>
                <a:latin typeface="Gisha" panose="020B0502040204020203" pitchFamily="34" charset="-79"/>
                <a:cs typeface="Gisha" panose="020B0502040204020203" pitchFamily="34" charset="-79"/>
              </a:rPr>
              <a:t>רבי שלמה </a:t>
            </a:r>
            <a:r>
              <a:rPr lang="he-IL" sz="1000" dirty="0" err="1">
                <a:solidFill>
                  <a:schemeClr val="tx1"/>
                </a:solidFill>
                <a:latin typeface="Gisha" panose="020B0502040204020203" pitchFamily="34" charset="-79"/>
                <a:cs typeface="Gisha" panose="020B0502040204020203" pitchFamily="34" charset="-79"/>
              </a:rPr>
              <a:t>גנצפריד</a:t>
            </a: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b="1"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r>
              <a:rPr lang="he-IL" sz="1000" b="1" dirty="0">
                <a:solidFill>
                  <a:schemeClr val="tx1"/>
                </a:solidFill>
                <a:latin typeface="Gisha" panose="020B0502040204020203" pitchFamily="34" charset="-79"/>
                <a:cs typeface="Gisha" panose="020B0502040204020203" pitchFamily="34" charset="-79"/>
              </a:rPr>
              <a:t>מידות שירגיל בהם האדם את עצמו</a:t>
            </a: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r>
              <a:rPr lang="he-IL" sz="1000" dirty="0">
                <a:solidFill>
                  <a:schemeClr val="tx1"/>
                </a:solidFill>
                <a:latin typeface="Gisha" panose="020B0502040204020203" pitchFamily="34" charset="-79"/>
                <a:cs typeface="Gisha" panose="020B0502040204020203" pitchFamily="34" charset="-79"/>
              </a:rPr>
              <a:t>הדרך הטוב והישר הוא שירגיל האדם את עצמו ללכת </a:t>
            </a:r>
            <a:r>
              <a:rPr lang="he-IL" sz="1000" b="1" dirty="0">
                <a:solidFill>
                  <a:schemeClr val="tx1"/>
                </a:solidFill>
                <a:latin typeface="Gisha" panose="020B0502040204020203" pitchFamily="34" charset="-79"/>
                <a:cs typeface="Gisha" panose="020B0502040204020203" pitchFamily="34" charset="-79"/>
              </a:rPr>
              <a:t>בדרך אמצעי</a:t>
            </a:r>
            <a:r>
              <a:rPr lang="he-IL" sz="1000" dirty="0">
                <a:solidFill>
                  <a:schemeClr val="tx1"/>
                </a:solidFill>
                <a:latin typeface="Gisha" panose="020B0502040204020203" pitchFamily="34" charset="-79"/>
                <a:cs typeface="Gisha" panose="020B0502040204020203" pitchFamily="34" charset="-79"/>
              </a:rPr>
              <a:t>. לא יתאווה אלא לדברים שהגוף צריך להן ואי אפשר לחיות זולתן, </a:t>
            </a:r>
            <a:r>
              <a:rPr lang="he-IL" sz="1000" dirty="0" err="1">
                <a:solidFill>
                  <a:schemeClr val="tx1"/>
                </a:solidFill>
                <a:latin typeface="Gisha" panose="020B0502040204020203" pitchFamily="34" charset="-79"/>
                <a:cs typeface="Gisha" panose="020B0502040204020203" pitchFamily="34" charset="-79"/>
              </a:rPr>
              <a:t>כענין</a:t>
            </a:r>
            <a:r>
              <a:rPr lang="he-IL" sz="1000" dirty="0">
                <a:solidFill>
                  <a:schemeClr val="tx1"/>
                </a:solidFill>
                <a:latin typeface="Gisha" panose="020B0502040204020203" pitchFamily="34" charset="-79"/>
                <a:cs typeface="Gisha" panose="020B0502040204020203" pitchFamily="34" charset="-79"/>
              </a:rPr>
              <a:t> שנאמר: "צדיק אוכל לשובע נפשו". וכן לא יהא עמל בעסקיו אלא להשיג דבר שצריך לו לחיי שעה, כעניין שנאמר: "טוב מעט לצדיק". ולא יקפוץ ידיו ביותר, וגם לא יפזר ממונו, אלא </a:t>
            </a:r>
            <a:r>
              <a:rPr lang="he-IL" sz="1000" dirty="0" err="1">
                <a:solidFill>
                  <a:schemeClr val="tx1"/>
                </a:solidFill>
                <a:latin typeface="Gisha" panose="020B0502040204020203" pitchFamily="34" charset="-79"/>
                <a:cs typeface="Gisha" panose="020B0502040204020203" pitchFamily="34" charset="-79"/>
              </a:rPr>
              <a:t>יתן</a:t>
            </a:r>
            <a:r>
              <a:rPr lang="he-IL" sz="1000" dirty="0">
                <a:solidFill>
                  <a:schemeClr val="tx1"/>
                </a:solidFill>
                <a:latin typeface="Gisha" panose="020B0502040204020203" pitchFamily="34" charset="-79"/>
                <a:cs typeface="Gisha" panose="020B0502040204020203" pitchFamily="34" charset="-79"/>
              </a:rPr>
              <a:t> צדקה כפי מיסת ידו, ומלווה כראוי למי שצריך. ולא יהא מהולל ושוחק, ולא עצב ואונן, אלא שמח כל ימיו בנחת בסבר פנים יפות. וכן בשאר רוב המידות, מי שהולך בדרך האמצעי נקרא חכם</a:t>
            </a:r>
            <a:r>
              <a:rPr lang="he-IL" sz="1000" dirty="0">
                <a:solidFill>
                  <a:schemeClr val="tx1"/>
                </a:solidFill>
                <a:latin typeface="Gisha" panose="020B0502040204020203" pitchFamily="34" charset="-79"/>
                <a:cs typeface="Gisha" panose="020B0502040204020203" pitchFamily="34" charset="-79"/>
              </a:rPr>
              <a:t>.</a:t>
            </a: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r>
              <a:rPr lang="he-IL" sz="1000" dirty="0">
                <a:solidFill>
                  <a:schemeClr val="tx1"/>
                </a:solidFill>
                <a:latin typeface="Gisha" panose="020B0502040204020203" pitchFamily="34" charset="-79"/>
                <a:cs typeface="Gisha" panose="020B0502040204020203" pitchFamily="34" charset="-79"/>
              </a:rPr>
              <a:t>סימן </a:t>
            </a:r>
            <a:r>
              <a:rPr lang="he-IL" sz="1000" dirty="0" err="1">
                <a:solidFill>
                  <a:schemeClr val="tx1"/>
                </a:solidFill>
                <a:latin typeface="Gisha" panose="020B0502040204020203" pitchFamily="34" charset="-79"/>
                <a:cs typeface="Gisha" panose="020B0502040204020203" pitchFamily="34" charset="-79"/>
              </a:rPr>
              <a:t>כט</a:t>
            </a:r>
            <a:r>
              <a:rPr lang="he-IL" sz="1000" dirty="0">
                <a:solidFill>
                  <a:schemeClr val="tx1"/>
                </a:solidFill>
                <a:latin typeface="Gisha" panose="020B0502040204020203" pitchFamily="34" charset="-79"/>
                <a:cs typeface="Gisha" panose="020B0502040204020203" pitchFamily="34" charset="-79"/>
              </a:rPr>
              <a:t> סעיף ב</a:t>
            </a: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p:txBody>
      </p:sp>
      <p:sp>
        <p:nvSpPr>
          <p:cNvPr id="16" name="מלבן 15">
            <a:extLst>
              <a:ext uri="{FF2B5EF4-FFF2-40B4-BE49-F238E27FC236}"/>
            </a:extLst>
          </p:cNvPr>
          <p:cNvSpPr/>
          <p:nvPr/>
        </p:nvSpPr>
        <p:spPr>
          <a:xfrm>
            <a:off x="2446338" y="1003300"/>
            <a:ext cx="2000250" cy="5678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rtl="1" eaLnBrk="1" fontAlgn="auto" hangingPunct="1">
              <a:spcBef>
                <a:spcPts val="0"/>
              </a:spcBef>
              <a:spcAft>
                <a:spcPts val="0"/>
              </a:spcAft>
              <a:defRPr/>
            </a:pPr>
            <a:r>
              <a:rPr lang="he-IL" sz="1000" b="1" dirty="0">
                <a:solidFill>
                  <a:schemeClr val="tx1"/>
                </a:solidFill>
                <a:latin typeface="Gisha" panose="020B0502040204020203" pitchFamily="34" charset="-79"/>
                <a:cs typeface="Gisha" panose="020B0502040204020203" pitchFamily="34" charset="-79"/>
              </a:rPr>
              <a:t>ב. האדם </a:t>
            </a:r>
            <a:r>
              <a:rPr lang="he-IL" sz="1000" b="1" dirty="0">
                <a:solidFill>
                  <a:schemeClr val="tx1"/>
                </a:solidFill>
                <a:latin typeface="Gisha" panose="020B0502040204020203" pitchFamily="34" charset="-79"/>
                <a:cs typeface="Gisha" panose="020B0502040204020203" pitchFamily="34" charset="-79"/>
              </a:rPr>
              <a:t>מחפש משמעות</a:t>
            </a:r>
          </a:p>
          <a:p>
            <a:pPr algn="just" rtl="1" eaLnBrk="1" fontAlgn="auto" hangingPunct="1">
              <a:spcBef>
                <a:spcPts val="0"/>
              </a:spcBef>
              <a:spcAft>
                <a:spcPts val="0"/>
              </a:spcAft>
              <a:defRPr/>
            </a:pPr>
            <a:r>
              <a:rPr lang="he-IL" sz="1000" dirty="0">
                <a:solidFill>
                  <a:schemeClr val="tx1"/>
                </a:solidFill>
                <a:latin typeface="Gisha" panose="020B0502040204020203" pitchFamily="34" charset="-79"/>
                <a:cs typeface="Gisha" panose="020B0502040204020203" pitchFamily="34" charset="-79"/>
              </a:rPr>
              <a:t>ויקטור </a:t>
            </a:r>
            <a:r>
              <a:rPr lang="he-IL" sz="1000" dirty="0" err="1">
                <a:solidFill>
                  <a:schemeClr val="tx1"/>
                </a:solidFill>
                <a:latin typeface="Gisha" panose="020B0502040204020203" pitchFamily="34" charset="-79"/>
                <a:cs typeface="Gisha" panose="020B0502040204020203" pitchFamily="34" charset="-79"/>
              </a:rPr>
              <a:t>פראנקל</a:t>
            </a: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r>
              <a:rPr lang="he-IL" sz="1000" dirty="0">
                <a:solidFill>
                  <a:schemeClr val="tx1"/>
                </a:solidFill>
                <a:latin typeface="Gisha" panose="020B0502040204020203" pitchFamily="34" charset="-79"/>
                <a:cs typeface="Gisha" panose="020B0502040204020203" pitchFamily="34" charset="-79"/>
              </a:rPr>
              <a:t>"</a:t>
            </a:r>
            <a:r>
              <a:rPr lang="he-IL" sz="1000" b="1" dirty="0">
                <a:solidFill>
                  <a:schemeClr val="tx1"/>
                </a:solidFill>
                <a:latin typeface="Gisha" panose="020B0502040204020203" pitchFamily="34" charset="-79"/>
                <a:cs typeface="Gisha" panose="020B0502040204020203" pitchFamily="34" charset="-79"/>
              </a:rPr>
              <a:t>ניסיון חיי המחנה מורה לנו, כי יש בידי האדם חופש בחירת פעולה. </a:t>
            </a:r>
            <a:r>
              <a:rPr lang="he-IL" sz="1000" dirty="0">
                <a:solidFill>
                  <a:schemeClr val="tx1"/>
                </a:solidFill>
                <a:latin typeface="Gisha" panose="020B0502040204020203" pitchFamily="34" charset="-79"/>
                <a:cs typeface="Gisha" panose="020B0502040204020203" pitchFamily="34" charset="-79"/>
              </a:rPr>
              <a:t>מצויות דוגמאות רבות, מהן דוגמאות שיש בהן מיסוד הגבורה, המוכיחות לנו כי אפשר היה לגבור על </a:t>
            </a:r>
            <a:r>
              <a:rPr lang="he-IL" sz="1000" dirty="0" err="1">
                <a:solidFill>
                  <a:schemeClr val="tx1"/>
                </a:solidFill>
                <a:latin typeface="Gisha" panose="020B0502040204020203" pitchFamily="34" charset="-79"/>
                <a:cs typeface="Gisha" panose="020B0502040204020203" pitchFamily="34" charset="-79"/>
              </a:rPr>
              <a:t>האפאתיה</a:t>
            </a:r>
            <a:r>
              <a:rPr lang="he-IL" sz="1000" dirty="0">
                <a:solidFill>
                  <a:schemeClr val="tx1"/>
                </a:solidFill>
                <a:latin typeface="Gisha" panose="020B0502040204020203" pitchFamily="34" charset="-79"/>
                <a:cs typeface="Gisha" panose="020B0502040204020203" pitchFamily="34" charset="-79"/>
              </a:rPr>
              <a:t>, לדכא את </a:t>
            </a:r>
            <a:r>
              <a:rPr lang="he-IL" sz="1000" dirty="0" err="1">
                <a:solidFill>
                  <a:schemeClr val="tx1"/>
                </a:solidFill>
                <a:latin typeface="Gisha" panose="020B0502040204020203" pitchFamily="34" charset="-79"/>
                <a:cs typeface="Gisha" panose="020B0502040204020203" pitchFamily="34" charset="-79"/>
              </a:rPr>
              <a:t>הרגיזות</a:t>
            </a:r>
            <a:r>
              <a:rPr lang="he-IL" sz="1000" dirty="0">
                <a:solidFill>
                  <a:schemeClr val="tx1"/>
                </a:solidFill>
                <a:latin typeface="Gisha" panose="020B0502040204020203" pitchFamily="34" charset="-79"/>
                <a:cs typeface="Gisha" panose="020B0502040204020203" pitchFamily="34" charset="-79"/>
              </a:rPr>
              <a:t>. אדם מסוגל לשמור על שארית של חירות רוחנית, של עצמאות המחשבה, אף בתנאים נוראים אלה של עקה נפשית וגופנית. </a:t>
            </a:r>
          </a:p>
          <a:p>
            <a:pPr algn="just" rtl="1" eaLnBrk="1" fontAlgn="auto" hangingPunct="1">
              <a:spcBef>
                <a:spcPts val="0"/>
              </a:spcBef>
              <a:spcAft>
                <a:spcPts val="0"/>
              </a:spcAft>
              <a:defRPr/>
            </a:pPr>
            <a:r>
              <a:rPr lang="he-IL" sz="1000" dirty="0">
                <a:solidFill>
                  <a:schemeClr val="tx1"/>
                </a:solidFill>
                <a:latin typeface="Gisha" panose="020B0502040204020203" pitchFamily="34" charset="-79"/>
                <a:cs typeface="Gisha" panose="020B0502040204020203" pitchFamily="34" charset="-79"/>
              </a:rPr>
              <a:t>אנחנו שחיינו במחנות ריכוז, זוכרים את האנשים אשר היו עוברים מצריף לצריף כדי לעודד רוחם של אחרים, כדי לפרוס להם מפרוסת לחמם האחרונה. אולי הם היו מעטים, אך די בהם להוכיח, כי אפשר ליטול מן האדם את הכול חוץ מדבר אחד, את האחרונה שבחירויות אנוש – לבחור את עמדתו במערכת נסיבות מסוימות, לבחור את דרכו. ותמיד היו הזדמנויות לבחירה. </a:t>
            </a:r>
          </a:p>
          <a:p>
            <a:pPr algn="just" rtl="1" eaLnBrk="1" fontAlgn="auto" hangingPunct="1">
              <a:spcBef>
                <a:spcPts val="0"/>
              </a:spcBef>
              <a:spcAft>
                <a:spcPts val="0"/>
              </a:spcAft>
              <a:defRPr/>
            </a:pPr>
            <a:endParaRPr lang="he-IL" sz="1000" dirty="0">
              <a:solidFill>
                <a:schemeClr val="tx1"/>
              </a:solidFill>
              <a:latin typeface="Gisha" panose="020B0502040204020203" pitchFamily="34" charset="-79"/>
              <a:cs typeface="Gisha" panose="020B0502040204020203" pitchFamily="34" charset="-79"/>
            </a:endParaRPr>
          </a:p>
          <a:p>
            <a:pPr algn="just" rtl="1" eaLnBrk="1" fontAlgn="auto" hangingPunct="1">
              <a:spcBef>
                <a:spcPts val="0"/>
              </a:spcBef>
              <a:spcAft>
                <a:spcPts val="0"/>
              </a:spcAft>
              <a:defRPr/>
            </a:pPr>
            <a:r>
              <a:rPr lang="he-IL" sz="1000" b="1" dirty="0">
                <a:solidFill>
                  <a:schemeClr val="tx1"/>
                </a:solidFill>
                <a:latin typeface="Gisha" panose="020B0502040204020203" pitchFamily="34" charset="-79"/>
                <a:cs typeface="Gisha" panose="020B0502040204020203" pitchFamily="34" charset="-79"/>
              </a:rPr>
              <a:t>יום יום, שעה שעה</a:t>
            </a:r>
            <a:r>
              <a:rPr lang="he-IL" sz="1000" dirty="0">
                <a:solidFill>
                  <a:schemeClr val="tx1"/>
                </a:solidFill>
                <a:latin typeface="Gisha" panose="020B0502040204020203" pitchFamily="34" charset="-79"/>
                <a:cs typeface="Gisha" panose="020B0502040204020203" pitchFamily="34" charset="-79"/>
              </a:rPr>
              <a:t>, נקראת לחתוך הכרעות שקבעו אם תיכנע או לא תיכנע לכוחות שאיימו לשלול ממך את עצם ישותך, את חירותך הפנימית; שקבעו אם תהיה או לא תהיה כדור משחק בידי הנסיבות, אם תוותר על חירותך ועל הדרת כבודך ותתגלגל בדמות האסיר הטיפוסי..." </a:t>
            </a:r>
          </a:p>
        </p:txBody>
      </p:sp>
      <p:sp>
        <p:nvSpPr>
          <p:cNvPr id="18" name="מלבן 17">
            <a:extLst>
              <a:ext uri="{FF2B5EF4-FFF2-40B4-BE49-F238E27FC236}"/>
            </a:extLst>
          </p:cNvPr>
          <p:cNvSpPr/>
          <p:nvPr/>
        </p:nvSpPr>
        <p:spPr>
          <a:xfrm>
            <a:off x="276225" y="882650"/>
            <a:ext cx="2027238" cy="5502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r" rtl="1" eaLnBrk="1" hangingPunct="1">
              <a:defRPr/>
            </a:pPr>
            <a:r>
              <a:rPr lang="he-IL" sz="1000" b="1" dirty="0">
                <a:solidFill>
                  <a:schemeClr val="tx1"/>
                </a:solidFill>
                <a:latin typeface="Gisha" panose="020B0502040204020203" pitchFamily="34" charset="-79"/>
                <a:cs typeface="Gisha" panose="020B0502040204020203" pitchFamily="34" charset="-79"/>
              </a:rPr>
              <a:t>ג. שיגרה</a:t>
            </a:r>
            <a:endParaRPr lang="he-IL" sz="1000" b="1" dirty="0">
              <a:solidFill>
                <a:schemeClr val="tx1"/>
              </a:solidFill>
              <a:latin typeface="Gisha" panose="020B0502040204020203" pitchFamily="34" charset="-79"/>
              <a:cs typeface="Gisha" panose="020B0502040204020203" pitchFamily="34" charset="-79"/>
            </a:endParaRPr>
          </a:p>
          <a:p>
            <a:pPr algn="r" rtl="1" eaLnBrk="1" hangingPunct="1">
              <a:defRPr/>
            </a:pPr>
            <a:r>
              <a:rPr lang="he-IL" sz="1000" dirty="0">
                <a:solidFill>
                  <a:schemeClr val="tx1"/>
                </a:solidFill>
                <a:latin typeface="Gisha" panose="020B0502040204020203" pitchFamily="34" charset="-79"/>
                <a:cs typeface="Gisha" panose="020B0502040204020203" pitchFamily="34" charset="-79"/>
              </a:rPr>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הבוקר הזה יהיה מיוחד למישהו, איפשהו...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ולטוב ולרע.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לרובנו הבוקר הזה מתחיל כמו ודומה לבוקר אחר שהיה.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שיגרה - בואו ונקרא לזה שיגרה.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כי עוד מעט השמש תהיה באמצע השמיים,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ונבחן את </a:t>
            </a:r>
            <a:r>
              <a:rPr lang="he-IL" sz="1000" dirty="0" err="1">
                <a:solidFill>
                  <a:schemeClr val="tx1"/>
                </a:solidFill>
                <a:latin typeface="Gisha" panose="020B0502040204020203" pitchFamily="34" charset="-79"/>
                <a:cs typeface="Gisha" panose="020B0502040204020203" pitchFamily="34" charset="-79"/>
              </a:rPr>
              <a:t>הכל</a:t>
            </a:r>
            <a:r>
              <a:rPr lang="he-IL" sz="1000" dirty="0">
                <a:solidFill>
                  <a:schemeClr val="tx1"/>
                </a:solidFill>
                <a:latin typeface="Gisha" panose="020B0502040204020203" pitchFamily="34" charset="-79"/>
                <a:cs typeface="Gisha" panose="020B0502040204020203" pitchFamily="34" charset="-79"/>
              </a:rPr>
              <a:t> בטווח המוגבל של העיניים.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שיגרה - בואו ונקרא לזה שיגרה.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זה נורא?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זה לא רע!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ונגיד - בעיני זה כן! ובעיני זה לא!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ונגיד </a:t>
            </a:r>
            <a:r>
              <a:rPr lang="he-IL" sz="1000" dirty="0" err="1">
                <a:solidFill>
                  <a:schemeClr val="tx1"/>
                </a:solidFill>
                <a:latin typeface="Gisha" panose="020B0502040204020203" pitchFamily="34" charset="-79"/>
                <a:cs typeface="Gisha" panose="020B0502040204020203" pitchFamily="34" charset="-79"/>
              </a:rPr>
              <a:t>ונגיד</a:t>
            </a:r>
            <a:r>
              <a:rPr lang="he-IL" sz="1000" dirty="0">
                <a:solidFill>
                  <a:schemeClr val="tx1"/>
                </a:solidFill>
                <a:latin typeface="Gisha" panose="020B0502040204020203" pitchFamily="34" charset="-79"/>
                <a:cs typeface="Gisha" panose="020B0502040204020203" pitchFamily="34" charset="-79"/>
              </a:rPr>
              <a:t> מדי פעם נפסיק להגיד...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נשמור בבטן, נכתוב ביומן, נקרא בעיתון...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נקרע אחד לשני את הצורה! </a:t>
            </a:r>
            <a:br>
              <a:rPr lang="he-IL" sz="1000" dirty="0">
                <a:solidFill>
                  <a:schemeClr val="tx1"/>
                </a:solidFill>
                <a:latin typeface="Gisha" panose="020B0502040204020203" pitchFamily="34" charset="-79"/>
                <a:cs typeface="Gisha" panose="020B0502040204020203" pitchFamily="34" charset="-79"/>
              </a:rPr>
            </a:br>
            <a:r>
              <a:rPr lang="he-IL" sz="1000" dirty="0">
                <a:solidFill>
                  <a:schemeClr val="tx1"/>
                </a:solidFill>
                <a:latin typeface="Gisha" panose="020B0502040204020203" pitchFamily="34" charset="-79"/>
                <a:cs typeface="Gisha" panose="020B0502040204020203" pitchFamily="34" charset="-79"/>
              </a:rPr>
              <a:t>שיגרה - בואו ונקרא לזה שיגרה. </a:t>
            </a:r>
            <a:br>
              <a:rPr lang="he-IL" sz="1000" dirty="0">
                <a:solidFill>
                  <a:schemeClr val="tx1"/>
                </a:solidFill>
                <a:latin typeface="Gisha" panose="020B0502040204020203" pitchFamily="34" charset="-79"/>
                <a:cs typeface="Gisha" panose="020B0502040204020203" pitchFamily="34" charset="-79"/>
              </a:rPr>
            </a:br>
            <a:r>
              <a:rPr lang="he-IL" sz="1000" b="1" dirty="0">
                <a:solidFill>
                  <a:schemeClr val="tx1"/>
                </a:solidFill>
                <a:latin typeface="Gisha" panose="020B0502040204020203" pitchFamily="34" charset="-79"/>
                <a:cs typeface="Gisha" panose="020B0502040204020203" pitchFamily="34" charset="-79"/>
              </a:rPr>
              <a:t>זה נורא? </a:t>
            </a:r>
            <a:br>
              <a:rPr lang="he-IL" sz="1000" b="1" dirty="0">
                <a:solidFill>
                  <a:schemeClr val="tx1"/>
                </a:solidFill>
                <a:latin typeface="Gisha" panose="020B0502040204020203" pitchFamily="34" charset="-79"/>
                <a:cs typeface="Gisha" panose="020B0502040204020203" pitchFamily="34" charset="-79"/>
              </a:rPr>
            </a:br>
            <a:r>
              <a:rPr lang="he-IL" sz="1000" b="1" dirty="0">
                <a:solidFill>
                  <a:schemeClr val="tx1"/>
                </a:solidFill>
                <a:latin typeface="Gisha" panose="020B0502040204020203" pitchFamily="34" charset="-79"/>
                <a:cs typeface="Gisha" panose="020B0502040204020203" pitchFamily="34" charset="-79"/>
              </a:rPr>
              <a:t>זה לא רע! </a:t>
            </a:r>
            <a:br>
              <a:rPr lang="he-IL" sz="1000" b="1" dirty="0">
                <a:solidFill>
                  <a:schemeClr val="tx1"/>
                </a:solidFill>
                <a:latin typeface="Gisha" panose="020B0502040204020203" pitchFamily="34" charset="-79"/>
                <a:cs typeface="Gisha" panose="020B0502040204020203" pitchFamily="34" charset="-79"/>
              </a:rPr>
            </a:br>
            <a:r>
              <a:rPr lang="he-IL" sz="1000" b="1" dirty="0">
                <a:solidFill>
                  <a:schemeClr val="tx1"/>
                </a:solidFill>
                <a:latin typeface="Gisha" panose="020B0502040204020203" pitchFamily="34" charset="-79"/>
                <a:cs typeface="Gisha" panose="020B0502040204020203" pitchFamily="34" charset="-79"/>
              </a:rPr>
              <a:t>שיגרה. </a:t>
            </a:r>
            <a:r>
              <a:rPr lang="he-IL" sz="1000" dirty="0">
                <a:solidFill>
                  <a:schemeClr val="tx1"/>
                </a:solidFill>
                <a:latin typeface="Gisha" panose="020B0502040204020203" pitchFamily="34" charset="-79"/>
                <a:cs typeface="Gisha" panose="020B0502040204020203" pitchFamily="34" charset="-79"/>
              </a:rPr>
              <a:t> </a:t>
            </a:r>
            <a:endParaRPr lang="he-IL" sz="1000" dirty="0">
              <a:solidFill>
                <a:schemeClr val="tx1"/>
              </a:solidFill>
              <a:latin typeface="Gisha" panose="020B0502040204020203" pitchFamily="34" charset="-79"/>
              <a:cs typeface="Gisha" panose="020B0502040204020203" pitchFamily="34" charset="-79"/>
            </a:endParaRPr>
          </a:p>
          <a:p>
            <a:pPr algn="r" rtl="1" eaLnBrk="1" hangingPunct="1">
              <a:defRPr/>
            </a:pPr>
            <a:endParaRPr lang="he-IL" sz="1000" dirty="0">
              <a:solidFill>
                <a:schemeClr val="tx1"/>
              </a:solidFill>
              <a:latin typeface="Gisha" panose="020B0502040204020203" pitchFamily="34" charset="-79"/>
              <a:cs typeface="Gisha" panose="020B0502040204020203" pitchFamily="34" charset="-79"/>
            </a:endParaRPr>
          </a:p>
          <a:p>
            <a:pPr algn="r" rtl="1" eaLnBrk="1" hangingPunct="1">
              <a:defRPr/>
            </a:pPr>
            <a:endParaRPr lang="he-IL" sz="1000" dirty="0">
              <a:solidFill>
                <a:schemeClr val="tx1"/>
              </a:solidFill>
              <a:latin typeface="Gisha" panose="020B0502040204020203" pitchFamily="34" charset="-79"/>
              <a:cs typeface="Gisha" panose="020B0502040204020203" pitchFamily="34" charset="-79"/>
            </a:endParaRPr>
          </a:p>
          <a:p>
            <a:pPr algn="r" rtl="1" eaLnBrk="1" hangingPunct="1">
              <a:defRPr/>
            </a:pPr>
            <a:endParaRPr lang="he-IL" sz="1000" dirty="0">
              <a:solidFill>
                <a:schemeClr val="tx1"/>
              </a:solidFill>
              <a:latin typeface="Gisha" panose="020B0502040204020203" pitchFamily="34" charset="-79"/>
              <a:cs typeface="Gisha" panose="020B0502040204020203" pitchFamily="34" charset="-79"/>
            </a:endParaRPr>
          </a:p>
          <a:p>
            <a:pPr algn="r" rtl="1" eaLnBrk="1" hangingPunct="1">
              <a:defRPr/>
            </a:pPr>
            <a:r>
              <a:rPr lang="he-IL" sz="1000" dirty="0">
                <a:solidFill>
                  <a:schemeClr val="tx1"/>
                </a:solidFill>
                <a:latin typeface="Gisha" panose="020B0502040204020203" pitchFamily="34" charset="-79"/>
                <a:cs typeface="Gisha" panose="020B0502040204020203" pitchFamily="34" charset="-79"/>
              </a:rPr>
              <a:t>מיכה </a:t>
            </a:r>
            <a:r>
              <a:rPr lang="he-IL" sz="1000" dirty="0">
                <a:solidFill>
                  <a:schemeClr val="tx1"/>
                </a:solidFill>
                <a:latin typeface="Gisha" panose="020B0502040204020203" pitchFamily="34" charset="-79"/>
                <a:cs typeface="Gisha" panose="020B0502040204020203" pitchFamily="34" charset="-79"/>
              </a:rPr>
              <a:t>שטרית</a:t>
            </a:r>
            <a:endParaRPr lang="en-US" sz="1000" b="1" dirty="0">
              <a:solidFill>
                <a:schemeClr val="tx1"/>
              </a:solidFill>
              <a:latin typeface="Gisha" panose="020B0502040204020203" pitchFamily="34" charset="-79"/>
              <a:cs typeface="Gisha" panose="020B0502040204020203" pitchFamily="34"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8634</TotalTime>
  <Words>510</Words>
  <Application>Microsoft Office PowerPoint</Application>
  <PresentationFormat>A4 Paper (210x297 mm)‎</PresentationFormat>
  <Paragraphs>43</Paragraphs>
  <Slides>1</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vt:i4>
      </vt:variant>
    </vt:vector>
  </HeadingPairs>
  <TitlesOfParts>
    <vt:vector size="8" baseType="lpstr">
      <vt:lpstr>Arial</vt:lpstr>
      <vt:lpstr>Calibri Light</vt:lpstr>
      <vt:lpstr>Times New Roman</vt:lpstr>
      <vt:lpstr>Calibri</vt:lpstr>
      <vt:lpstr>Levenim MT</vt:lpstr>
      <vt:lpstr>Gisha</vt:lpstr>
      <vt:lpstr>1_ערכת נושא Office</vt:lpstr>
      <vt:lpstr>שיעור דו שבועי : שגרה – פשרה בין טוב לרע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178</cp:revision>
  <cp:lastPrinted>2016-01-02T09:56:53Z</cp:lastPrinted>
  <dcterms:created xsi:type="dcterms:W3CDTF">2016-01-01T12:13:36Z</dcterms:created>
  <dcterms:modified xsi:type="dcterms:W3CDTF">2018-07-11T10:28:02Z</dcterms:modified>
</cp:coreProperties>
</file>