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E4D36"/>
    <a:srgbClr val="C9C0B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varScale="1">
        <p:scale>
          <a:sx n="73" d="100"/>
          <a:sy n="73" d="100"/>
        </p:scale>
        <p:origin x="-1068" y="-102"/>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xmlns=""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xmlns=""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cs typeface="+mn-cs"/>
              </a:rPr>
              <a:t>פרי עמל- שיעור דו שבועי סדרת קיץ</a:t>
            </a:r>
            <a:endParaRPr lang="he-IL" dirty="0">
              <a:cs typeface="+mn-cs"/>
            </a:endParaRPr>
          </a:p>
        </p:txBody>
      </p:sp>
      <p:sp>
        <p:nvSpPr>
          <p:cNvPr id="12" name="מלבן 11"/>
          <p:cNvSpPr/>
          <p:nvPr/>
        </p:nvSpPr>
        <p:spPr>
          <a:xfrm>
            <a:off x="6682740" y="902660"/>
            <a:ext cx="2796540" cy="1319546"/>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smtClean="0">
                <a:solidFill>
                  <a:schemeClr val="bg1"/>
                </a:solidFill>
                <a:latin typeface="Levenim MT" panose="02010502060101010101" pitchFamily="2" charset="-79"/>
              </a:rPr>
              <a:t>רקע</a:t>
            </a:r>
          </a:p>
          <a:p>
            <a:r>
              <a:rPr lang="he-IL" sz="1000" dirty="0" smtClean="0"/>
              <a:t>בעונה זו, בה החקלאים אוספים את הפירות שגידלו בעמל רב, מעניין לעסוק בהיבטים הרוחניים והפילוסופיים של חקלאות. כמה שליטה והשפעה יש לנו על פריון היבולים? מה אנחנו חווים בזמן הציפייה להבשלת הפרי? ומה מתרחש כאשר עמלנו לא נושא פרי? בשאלות אלה עוסק דף לימוד זה.</a:t>
            </a:r>
            <a:endParaRPr lang="en-US" sz="1000" dirty="0"/>
          </a:p>
        </p:txBody>
      </p:sp>
      <p:sp>
        <p:nvSpPr>
          <p:cNvPr id="13" name="מלבן 12"/>
          <p:cNvSpPr/>
          <p:nvPr/>
        </p:nvSpPr>
        <p:spPr>
          <a:xfrm>
            <a:off x="6682740" y="2263362"/>
            <a:ext cx="2796540" cy="3813628"/>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a:solidFill>
                  <a:schemeClr val="accent2">
                    <a:lumMod val="50000"/>
                  </a:schemeClr>
                </a:solidFill>
                <a:latin typeface="Levenim MT" panose="02010502060101010101" pitchFamily="2" charset="-79"/>
              </a:rPr>
              <a:t>שאלות לעיון והעמקה: </a:t>
            </a:r>
          </a:p>
          <a:p>
            <a:pPr>
              <a:spcAft>
                <a:spcPts val="600"/>
              </a:spcAft>
            </a:pPr>
            <a:r>
              <a:rPr lang="he-IL" sz="900" b="1" dirty="0" smtClean="0">
                <a:solidFill>
                  <a:schemeClr val="accent2">
                    <a:lumMod val="50000"/>
                  </a:schemeClr>
                </a:solidFill>
                <a:latin typeface="Levenim MT" panose="02010502060101010101" pitchFamily="2" charset="-79"/>
              </a:rPr>
              <a:t>א. </a:t>
            </a:r>
            <a:r>
              <a:rPr lang="he-IL" altLang="he-IL" sz="900" b="1" dirty="0" smtClean="0">
                <a:solidFill>
                  <a:schemeClr val="accent2">
                    <a:lumMod val="50000"/>
                  </a:schemeClr>
                </a:solidFill>
                <a:latin typeface="Levenim MT" panose="02010502060101010101" pitchFamily="2" charset="-79"/>
              </a:rPr>
              <a:t>תהילים א', זלמן זה לא אתה</a:t>
            </a:r>
          </a:p>
          <a:p>
            <a:r>
              <a:rPr lang="he-IL" sz="900" dirty="0" smtClean="0">
                <a:solidFill>
                  <a:schemeClr val="accent2">
                    <a:lumMod val="50000"/>
                  </a:schemeClr>
                </a:solidFill>
              </a:rPr>
              <a:t>א. </a:t>
            </a:r>
            <a:r>
              <a:rPr lang="he-IL" sz="900" dirty="0">
                <a:solidFill>
                  <a:schemeClr val="accent2">
                    <a:lumMod val="50000"/>
                  </a:schemeClr>
                </a:solidFill>
              </a:rPr>
              <a:t>ב</a:t>
            </a:r>
            <a:r>
              <a:rPr lang="he-IL" sz="900" dirty="0" smtClean="0">
                <a:solidFill>
                  <a:schemeClr val="accent2">
                    <a:lumMod val="50000"/>
                  </a:schemeClr>
                </a:solidFill>
              </a:rPr>
              <a:t>פסוק ג' מתואר אדם </a:t>
            </a:r>
            <a:r>
              <a:rPr lang="he-IL" sz="900" b="1" dirty="0" smtClean="0">
                <a:solidFill>
                  <a:schemeClr val="accent2">
                    <a:lumMod val="50000"/>
                  </a:schemeClr>
                </a:solidFill>
              </a:rPr>
              <a:t>כעץ השתול על פלגי מים, הנותן את פריו </a:t>
            </a:r>
            <a:r>
              <a:rPr lang="he-IL" sz="900" b="1" dirty="0" err="1" smtClean="0">
                <a:solidFill>
                  <a:schemeClr val="accent2">
                    <a:lumMod val="50000"/>
                  </a:schemeClr>
                </a:solidFill>
              </a:rPr>
              <a:t>בעיתו</a:t>
            </a:r>
            <a:r>
              <a:rPr lang="he-IL" sz="900" dirty="0" smtClean="0">
                <a:solidFill>
                  <a:schemeClr val="accent2">
                    <a:lumMod val="50000"/>
                  </a:schemeClr>
                </a:solidFill>
              </a:rPr>
              <a:t>. האם אתם מכירים אדם כזה? האם אתם מכירים מצב כזה בחיים שלכם? במה זה מתבטא?</a:t>
            </a:r>
          </a:p>
          <a:p>
            <a:endParaRPr lang="he-IL" sz="900" dirty="0">
              <a:solidFill>
                <a:schemeClr val="accent2">
                  <a:lumMod val="50000"/>
                </a:schemeClr>
              </a:solidFill>
            </a:endParaRPr>
          </a:p>
          <a:p>
            <a:r>
              <a:rPr lang="he-IL" sz="900" dirty="0" smtClean="0">
                <a:solidFill>
                  <a:schemeClr val="accent2">
                    <a:lumMod val="50000"/>
                  </a:schemeClr>
                </a:solidFill>
              </a:rPr>
              <a:t>ב. אם העץ נותן את פריו </a:t>
            </a:r>
            <a:r>
              <a:rPr lang="he-IL" sz="900" dirty="0" err="1" smtClean="0">
                <a:solidFill>
                  <a:schemeClr val="accent2">
                    <a:lumMod val="50000"/>
                  </a:schemeClr>
                </a:solidFill>
              </a:rPr>
              <a:t>ב"עיתו</a:t>
            </a:r>
            <a:r>
              <a:rPr lang="he-IL" sz="900" dirty="0" smtClean="0">
                <a:solidFill>
                  <a:schemeClr val="accent2">
                    <a:lumMod val="50000"/>
                  </a:schemeClr>
                </a:solidFill>
              </a:rPr>
              <a:t>", מה המשמעות של המעשים שלנו? של עבודה קשה, </a:t>
            </a:r>
            <a:r>
              <a:rPr lang="he-IL" sz="900" dirty="0" err="1" smtClean="0">
                <a:solidFill>
                  <a:schemeClr val="accent2">
                    <a:lumMod val="50000"/>
                  </a:schemeClr>
                </a:solidFill>
              </a:rPr>
              <a:t>השקייה</a:t>
            </a:r>
            <a:r>
              <a:rPr lang="he-IL" sz="900" dirty="0" smtClean="0">
                <a:solidFill>
                  <a:schemeClr val="accent2">
                    <a:lumMod val="50000"/>
                  </a:schemeClr>
                </a:solidFill>
              </a:rPr>
              <a:t>, דישון, המתנה? נסו לתת דוגמה מחייכם למעשה שהביא לפרי?.</a:t>
            </a:r>
          </a:p>
          <a:p>
            <a:endParaRPr lang="he-IL" sz="900" dirty="0">
              <a:solidFill>
                <a:schemeClr val="accent2">
                  <a:lumMod val="50000"/>
                </a:schemeClr>
              </a:solidFill>
            </a:endParaRPr>
          </a:p>
          <a:p>
            <a:r>
              <a:rPr lang="he-IL" sz="900" dirty="0" smtClean="0">
                <a:solidFill>
                  <a:schemeClr val="accent2">
                    <a:lumMod val="50000"/>
                  </a:schemeClr>
                </a:solidFill>
              </a:rPr>
              <a:t>ג. מה לדעתכם/ן חווה חקלאי הממתין להבשלת הפרי, וכיצד הוא חש כאשר עמלו אינו נושא פרי? מה יכול לחזק אותו אז?</a:t>
            </a:r>
          </a:p>
          <a:p>
            <a:endParaRPr lang="he-IL" sz="900" dirty="0" smtClean="0">
              <a:solidFill>
                <a:schemeClr val="accent2">
                  <a:lumMod val="50000"/>
                </a:schemeClr>
              </a:solidFill>
            </a:endParaRPr>
          </a:p>
          <a:p>
            <a:r>
              <a:rPr lang="he-IL" sz="900" b="1" dirty="0" smtClean="0">
                <a:solidFill>
                  <a:schemeClr val="accent2">
                    <a:lumMod val="50000"/>
                  </a:schemeClr>
                </a:solidFill>
              </a:rPr>
              <a:t>ב. זלמן זה לא אתה</a:t>
            </a:r>
            <a:endParaRPr lang="he-IL" sz="900" b="1" dirty="0">
              <a:solidFill>
                <a:schemeClr val="accent2">
                  <a:lumMod val="50000"/>
                </a:schemeClr>
              </a:solidFill>
            </a:endParaRPr>
          </a:p>
          <a:p>
            <a:pPr algn="just" fontAlgn="base">
              <a:spcBef>
                <a:spcPct val="0"/>
              </a:spcBef>
              <a:spcAft>
                <a:spcPct val="0"/>
              </a:spcAft>
            </a:pPr>
            <a:r>
              <a:rPr lang="he-IL" altLang="he-IL" sz="900" dirty="0" smtClean="0">
                <a:solidFill>
                  <a:schemeClr val="accent2">
                    <a:lumMod val="50000"/>
                  </a:schemeClr>
                </a:solidFill>
                <a:latin typeface="Levenim MT" panose="02010502060101010101" pitchFamily="2" charset="-79"/>
              </a:rPr>
              <a:t>ד. מה המסר של בת הקול לזלמן? האם קיבלתם פעם בת קול מהחיים כמו שזלמן קיבל? מתי? ומה היה בה?</a:t>
            </a:r>
          </a:p>
          <a:p>
            <a:pPr algn="just" fontAlgn="base">
              <a:spcBef>
                <a:spcPct val="0"/>
              </a:spcBef>
              <a:spcAft>
                <a:spcPct val="0"/>
              </a:spcAft>
            </a:pPr>
            <a:endParaRPr lang="he-IL" altLang="he-IL" sz="900" dirty="0" smtClean="0">
              <a:solidFill>
                <a:schemeClr val="accent2">
                  <a:lumMod val="50000"/>
                </a:schemeClr>
              </a:solidFill>
              <a:latin typeface="Levenim MT" panose="02010502060101010101" pitchFamily="2" charset="-79"/>
            </a:endParaRPr>
          </a:p>
          <a:p>
            <a:pPr algn="just" fontAlgn="base">
              <a:spcBef>
                <a:spcPct val="0"/>
              </a:spcBef>
              <a:spcAft>
                <a:spcPct val="0"/>
              </a:spcAft>
            </a:pPr>
            <a:r>
              <a:rPr lang="he-IL" altLang="he-IL" sz="900" b="1" dirty="0">
                <a:solidFill>
                  <a:schemeClr val="accent2">
                    <a:lumMod val="50000"/>
                  </a:schemeClr>
                </a:solidFill>
                <a:latin typeface="Levenim MT" panose="02010502060101010101" pitchFamily="2" charset="-79"/>
              </a:rPr>
              <a:t>ג</a:t>
            </a:r>
            <a:r>
              <a:rPr lang="he-IL" altLang="he-IL" sz="900" b="1" dirty="0" smtClean="0">
                <a:solidFill>
                  <a:schemeClr val="accent2">
                    <a:lumMod val="50000"/>
                  </a:schemeClr>
                </a:solidFill>
                <a:latin typeface="Levenim MT" panose="02010502060101010101" pitchFamily="2" charset="-79"/>
              </a:rPr>
              <a:t>. מכתבים לגולה</a:t>
            </a:r>
            <a:endParaRPr lang="he-IL" altLang="he-IL" sz="900" b="1" dirty="0">
              <a:solidFill>
                <a:schemeClr val="accent2">
                  <a:lumMod val="50000"/>
                </a:schemeClr>
              </a:solidFill>
              <a:latin typeface="Levenim MT" panose="02010502060101010101" pitchFamily="2" charset="-79"/>
            </a:endParaRPr>
          </a:p>
          <a:p>
            <a:pPr algn="just" fontAlgn="base">
              <a:spcBef>
                <a:spcPct val="0"/>
              </a:spcBef>
              <a:spcAft>
                <a:spcPct val="0"/>
              </a:spcAft>
            </a:pPr>
            <a:endParaRPr lang="he-IL" altLang="he-IL" sz="900" dirty="0">
              <a:solidFill>
                <a:schemeClr val="accent2">
                  <a:lumMod val="50000"/>
                </a:schemeClr>
              </a:solidFill>
              <a:latin typeface="Levenim MT" panose="02010502060101010101" pitchFamily="2" charset="-79"/>
            </a:endParaRPr>
          </a:p>
          <a:p>
            <a:r>
              <a:rPr lang="he-IL" altLang="he-IL" sz="900" dirty="0" smtClean="0">
                <a:solidFill>
                  <a:schemeClr val="accent2">
                    <a:lumMod val="50000"/>
                  </a:schemeClr>
                </a:solidFill>
                <a:latin typeface="Levenim MT" panose="02010502060101010101" pitchFamily="2" charset="-79"/>
              </a:rPr>
              <a:t>ה. גורדון מדבר על דרך חדשה, </a:t>
            </a:r>
            <a:r>
              <a:rPr lang="he-IL" altLang="he-IL" sz="900" b="1" dirty="0" smtClean="0">
                <a:solidFill>
                  <a:schemeClr val="accent2">
                    <a:lumMod val="50000"/>
                  </a:schemeClr>
                </a:solidFill>
                <a:latin typeface="Levenim MT" panose="02010502060101010101" pitchFamily="2" charset="-79"/>
              </a:rPr>
              <a:t>לחדש כמעט מחדש את נשמת האדם</a:t>
            </a:r>
            <a:r>
              <a:rPr lang="he-IL" altLang="he-IL" sz="900" dirty="0" smtClean="0">
                <a:solidFill>
                  <a:schemeClr val="accent2">
                    <a:lumMod val="50000"/>
                  </a:schemeClr>
                </a:solidFill>
                <a:latin typeface="Levenim MT" panose="02010502060101010101" pitchFamily="2" charset="-79"/>
              </a:rPr>
              <a:t>. מה המשמעות של חידוש הנשמה של האדם החקלאי, בנוסף להסכמה לעבוד קשה?</a:t>
            </a:r>
          </a:p>
          <a:p>
            <a:endParaRPr lang="he-IL" altLang="he-IL" sz="900" dirty="0">
              <a:solidFill>
                <a:schemeClr val="accent2">
                  <a:lumMod val="50000"/>
                </a:schemeClr>
              </a:solidFill>
              <a:latin typeface="Levenim MT" panose="02010502060101010101" pitchFamily="2" charset="-79"/>
            </a:endParaRPr>
          </a:p>
          <a:p>
            <a:r>
              <a:rPr lang="he-IL" altLang="he-IL" sz="900" dirty="0" smtClean="0">
                <a:solidFill>
                  <a:schemeClr val="accent2">
                    <a:lumMod val="50000"/>
                  </a:schemeClr>
                </a:solidFill>
                <a:latin typeface="Levenim MT" panose="02010502060101010101" pitchFamily="2" charset="-79"/>
              </a:rPr>
              <a:t>ו. על פי דבריו של גורדון, כיצד ניתן להבין את הסיבה לכך שישנם רשעים שהם כמוץ </a:t>
            </a:r>
            <a:r>
              <a:rPr lang="he-IL" altLang="he-IL" sz="900" dirty="0" err="1" smtClean="0">
                <a:solidFill>
                  <a:schemeClr val="accent2">
                    <a:lumMod val="50000"/>
                  </a:schemeClr>
                </a:solidFill>
                <a:latin typeface="Levenim MT" panose="02010502060101010101" pitchFamily="2" charset="-79"/>
              </a:rPr>
              <a:t>שתדפנו</a:t>
            </a:r>
            <a:r>
              <a:rPr lang="he-IL" altLang="he-IL" sz="900" dirty="0" smtClean="0">
                <a:solidFill>
                  <a:schemeClr val="accent2">
                    <a:lumMod val="50000"/>
                  </a:schemeClr>
                </a:solidFill>
                <a:latin typeface="Levenim MT" panose="02010502060101010101" pitchFamily="2" charset="-79"/>
              </a:rPr>
              <a:t> רוח, וצדיקים שהם כעץ שתול על פלגי מים?</a:t>
            </a:r>
          </a:p>
          <a:p>
            <a:endParaRPr lang="he-IL" sz="700" dirty="0">
              <a:solidFill>
                <a:schemeClr val="accent2">
                  <a:lumMod val="50000"/>
                </a:schemeClr>
              </a:solidFill>
              <a:latin typeface="Levenim MT" panose="02010502060101010101" pitchFamily="2" charset="-79"/>
            </a:endParaRPr>
          </a:p>
          <a:p>
            <a:r>
              <a:rPr lang="he-IL" sz="800" dirty="0">
                <a:solidFill>
                  <a:schemeClr val="accent2">
                    <a:lumMod val="50000"/>
                  </a:schemeClr>
                </a:solidFill>
              </a:rPr>
              <a:t/>
            </a:r>
            <a:br>
              <a:rPr lang="he-IL" sz="800" dirty="0">
                <a:solidFill>
                  <a:schemeClr val="accent2">
                    <a:lumMod val="50000"/>
                  </a:schemeClr>
                </a:solidFill>
              </a:rPr>
            </a:br>
            <a:endParaRPr lang="he-IL" sz="800" dirty="0">
              <a:solidFill>
                <a:schemeClr val="accent2">
                  <a:lumMod val="50000"/>
                </a:schemeClr>
              </a:solidFill>
            </a:endParaRPr>
          </a:p>
        </p:txBody>
      </p:sp>
      <p:sp>
        <p:nvSpPr>
          <p:cNvPr id="14" name="מלבן 13"/>
          <p:cNvSpPr/>
          <p:nvPr/>
        </p:nvSpPr>
        <p:spPr>
          <a:xfrm>
            <a:off x="4513385" y="990600"/>
            <a:ext cx="2026324" cy="586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spcAft>
                <a:spcPts val="600"/>
              </a:spcAft>
            </a:pPr>
            <a:r>
              <a:rPr lang="he-IL" sz="1100" b="1" dirty="0">
                <a:solidFill>
                  <a:schemeClr val="accent2">
                    <a:lumMod val="50000"/>
                  </a:schemeClr>
                </a:solidFill>
                <a:latin typeface="Levenim MT" panose="02010502060101010101" pitchFamily="2" charset="-79"/>
              </a:rPr>
              <a:t>א</a:t>
            </a:r>
            <a:r>
              <a:rPr lang="he-IL" sz="1100" b="1" dirty="0" smtClean="0">
                <a:solidFill>
                  <a:schemeClr val="accent2">
                    <a:lumMod val="50000"/>
                  </a:schemeClr>
                </a:solidFill>
                <a:latin typeface="Levenim MT" panose="02010502060101010101" pitchFamily="2" charset="-79"/>
              </a:rPr>
              <a:t>.  תהילים א'</a:t>
            </a:r>
          </a:p>
          <a:p>
            <a:pPr algn="just"/>
            <a:r>
              <a:rPr lang="he-IL" sz="1100" dirty="0">
                <a:solidFill>
                  <a:schemeClr val="accent2">
                    <a:lumMod val="50000"/>
                  </a:schemeClr>
                </a:solidFill>
              </a:rPr>
              <a:t>(א) אשרי האיש אשר לא הלך בעצת רשעים</a:t>
            </a:r>
          </a:p>
          <a:p>
            <a:pPr algn="just"/>
            <a:r>
              <a:rPr lang="he-IL" sz="1100" dirty="0">
                <a:solidFill>
                  <a:schemeClr val="accent2">
                    <a:lumMod val="50000"/>
                  </a:schemeClr>
                </a:solidFill>
              </a:rPr>
              <a:t>ובדרך חטאים לא עמד</a:t>
            </a:r>
          </a:p>
          <a:p>
            <a:pPr algn="just"/>
            <a:r>
              <a:rPr lang="he-IL" sz="1100" dirty="0">
                <a:solidFill>
                  <a:schemeClr val="accent2">
                    <a:lumMod val="50000"/>
                  </a:schemeClr>
                </a:solidFill>
              </a:rPr>
              <a:t>ובמושב לצים לא ישב:</a:t>
            </a:r>
          </a:p>
          <a:p>
            <a:pPr algn="just"/>
            <a:r>
              <a:rPr lang="he-IL" sz="1100" dirty="0">
                <a:solidFill>
                  <a:schemeClr val="accent2">
                    <a:lumMod val="50000"/>
                  </a:schemeClr>
                </a:solidFill>
              </a:rPr>
              <a:t>(ב) כי אם בתורת ה' חפצו</a:t>
            </a:r>
          </a:p>
          <a:p>
            <a:pPr algn="just"/>
            <a:r>
              <a:rPr lang="he-IL" sz="1100" dirty="0">
                <a:solidFill>
                  <a:schemeClr val="accent2">
                    <a:lumMod val="50000"/>
                  </a:schemeClr>
                </a:solidFill>
              </a:rPr>
              <a:t>ובתורתו יהגה יומם ולילה:</a:t>
            </a:r>
          </a:p>
          <a:p>
            <a:pPr algn="just"/>
            <a:r>
              <a:rPr lang="he-IL" sz="1100" dirty="0">
                <a:solidFill>
                  <a:schemeClr val="accent2">
                    <a:lumMod val="50000"/>
                  </a:schemeClr>
                </a:solidFill>
              </a:rPr>
              <a:t>(ג) והיה כעץ שתול על פלגי מים</a:t>
            </a:r>
          </a:p>
          <a:p>
            <a:pPr algn="just"/>
            <a:r>
              <a:rPr lang="he-IL" sz="1100" dirty="0">
                <a:solidFill>
                  <a:schemeClr val="accent2">
                    <a:lumMod val="50000"/>
                  </a:schemeClr>
                </a:solidFill>
              </a:rPr>
              <a:t>אשר פריו </a:t>
            </a:r>
            <a:r>
              <a:rPr lang="he-IL" sz="1100" dirty="0" err="1">
                <a:solidFill>
                  <a:schemeClr val="accent2">
                    <a:lumMod val="50000"/>
                  </a:schemeClr>
                </a:solidFill>
              </a:rPr>
              <a:t>יתן</a:t>
            </a:r>
            <a:r>
              <a:rPr lang="he-IL" sz="1100" dirty="0">
                <a:solidFill>
                  <a:schemeClr val="accent2">
                    <a:lumMod val="50000"/>
                  </a:schemeClr>
                </a:solidFill>
              </a:rPr>
              <a:t> בעתו</a:t>
            </a:r>
          </a:p>
          <a:p>
            <a:pPr algn="just"/>
            <a:r>
              <a:rPr lang="he-IL" sz="1100" dirty="0">
                <a:solidFill>
                  <a:schemeClr val="accent2">
                    <a:lumMod val="50000"/>
                  </a:schemeClr>
                </a:solidFill>
              </a:rPr>
              <a:t>ועלהו לא יבול</a:t>
            </a:r>
          </a:p>
          <a:p>
            <a:pPr algn="just"/>
            <a:r>
              <a:rPr lang="he-IL" sz="1100" dirty="0">
                <a:solidFill>
                  <a:schemeClr val="accent2">
                    <a:lumMod val="50000"/>
                  </a:schemeClr>
                </a:solidFill>
              </a:rPr>
              <a:t>וכל אשר יעשה יצליח:</a:t>
            </a:r>
          </a:p>
          <a:p>
            <a:pPr algn="just"/>
            <a:r>
              <a:rPr lang="he-IL" sz="1100" dirty="0">
                <a:solidFill>
                  <a:schemeClr val="accent2">
                    <a:lumMod val="50000"/>
                  </a:schemeClr>
                </a:solidFill>
              </a:rPr>
              <a:t>(ד) לא כן הרשעים</a:t>
            </a:r>
          </a:p>
          <a:p>
            <a:pPr algn="just"/>
            <a:r>
              <a:rPr lang="he-IL" sz="1100" dirty="0">
                <a:solidFill>
                  <a:schemeClr val="accent2">
                    <a:lumMod val="50000"/>
                  </a:schemeClr>
                </a:solidFill>
              </a:rPr>
              <a:t>כי אם כמץ אשר </a:t>
            </a:r>
            <a:r>
              <a:rPr lang="he-IL" sz="1100" dirty="0" err="1">
                <a:solidFill>
                  <a:schemeClr val="accent2">
                    <a:lumMod val="50000"/>
                  </a:schemeClr>
                </a:solidFill>
              </a:rPr>
              <a:t>תדפנו</a:t>
            </a:r>
            <a:r>
              <a:rPr lang="he-IL" sz="1100" dirty="0">
                <a:solidFill>
                  <a:schemeClr val="accent2">
                    <a:lumMod val="50000"/>
                  </a:schemeClr>
                </a:solidFill>
              </a:rPr>
              <a:t> רוח:</a:t>
            </a:r>
          </a:p>
          <a:p>
            <a:pPr algn="just"/>
            <a:r>
              <a:rPr lang="he-IL" sz="1100" dirty="0">
                <a:solidFill>
                  <a:schemeClr val="accent2">
                    <a:lumMod val="50000"/>
                  </a:schemeClr>
                </a:solidFill>
              </a:rPr>
              <a:t>(ה) על כן לא </a:t>
            </a:r>
            <a:r>
              <a:rPr lang="he-IL" sz="1100" dirty="0" err="1">
                <a:solidFill>
                  <a:schemeClr val="accent2">
                    <a:lumMod val="50000"/>
                  </a:schemeClr>
                </a:solidFill>
              </a:rPr>
              <a:t>יקמו</a:t>
            </a:r>
            <a:r>
              <a:rPr lang="he-IL" sz="1100" dirty="0">
                <a:solidFill>
                  <a:schemeClr val="accent2">
                    <a:lumMod val="50000"/>
                  </a:schemeClr>
                </a:solidFill>
              </a:rPr>
              <a:t> רשעים במשפט</a:t>
            </a:r>
          </a:p>
          <a:p>
            <a:pPr algn="just"/>
            <a:r>
              <a:rPr lang="he-IL" sz="1100" dirty="0">
                <a:solidFill>
                  <a:schemeClr val="accent2">
                    <a:lumMod val="50000"/>
                  </a:schemeClr>
                </a:solidFill>
              </a:rPr>
              <a:t>וחטאים בעדת צדיקים:</a:t>
            </a:r>
          </a:p>
          <a:p>
            <a:pPr algn="just"/>
            <a:r>
              <a:rPr lang="he-IL" sz="1100" dirty="0">
                <a:solidFill>
                  <a:schemeClr val="accent2">
                    <a:lumMod val="50000"/>
                  </a:schemeClr>
                </a:solidFill>
              </a:rPr>
              <a:t>(ו) כי יודע ה' דרך צדיקים</a:t>
            </a:r>
          </a:p>
          <a:p>
            <a:pPr algn="just"/>
            <a:r>
              <a:rPr lang="he-IL" sz="1100" dirty="0">
                <a:solidFill>
                  <a:schemeClr val="accent2">
                    <a:lumMod val="50000"/>
                  </a:schemeClr>
                </a:solidFill>
              </a:rPr>
              <a:t>ודרך רשעים תאבד:</a:t>
            </a:r>
          </a:p>
          <a:p>
            <a:pPr algn="just"/>
            <a:r>
              <a:rPr lang="he-IL" sz="1100" dirty="0">
                <a:solidFill>
                  <a:schemeClr val="accent2">
                    <a:lumMod val="50000"/>
                  </a:schemeClr>
                </a:solidFill>
              </a:rPr>
              <a:t> </a:t>
            </a:r>
          </a:p>
          <a:p>
            <a:pPr algn="just">
              <a:spcAft>
                <a:spcPts val="600"/>
              </a:spcAft>
            </a:pPr>
            <a:endParaRPr lang="he-IL" sz="1100" b="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r>
              <a:rPr lang="he-IL" sz="1100" b="1" dirty="0" smtClean="0">
                <a:solidFill>
                  <a:schemeClr val="accent2">
                    <a:lumMod val="50000"/>
                  </a:schemeClr>
                </a:solidFill>
                <a:latin typeface="Levenim MT" panose="02010502060101010101" pitchFamily="2" charset="-79"/>
              </a:rPr>
              <a:t>ג. </a:t>
            </a:r>
            <a:r>
              <a:rPr lang="he-IL" sz="1000" b="1" dirty="0">
                <a:solidFill>
                  <a:schemeClr val="accent2">
                    <a:lumMod val="50000"/>
                  </a:schemeClr>
                </a:solidFill>
                <a:latin typeface="Levenim MT" panose="02010502060101010101" pitchFamily="2" charset="-79"/>
              </a:rPr>
              <a:t>מכתבים לגולה/ א.ד. </a:t>
            </a:r>
            <a:r>
              <a:rPr lang="he-IL" sz="1000" b="1" dirty="0" smtClean="0">
                <a:solidFill>
                  <a:schemeClr val="accent2">
                    <a:lumMod val="50000"/>
                  </a:schemeClr>
                </a:solidFill>
                <a:latin typeface="Levenim MT" panose="02010502060101010101" pitchFamily="2" charset="-79"/>
              </a:rPr>
              <a:t>גורדון</a:t>
            </a:r>
          </a:p>
          <a:p>
            <a:endParaRPr lang="he-IL" sz="1000" b="1" dirty="0">
              <a:solidFill>
                <a:schemeClr val="accent2">
                  <a:lumMod val="50000"/>
                </a:schemeClr>
              </a:solidFill>
              <a:latin typeface="Levenim MT" panose="02010502060101010101" pitchFamily="2" charset="-79"/>
            </a:endParaRPr>
          </a:p>
          <a:p>
            <a:r>
              <a:rPr lang="he-IL" sz="1150" dirty="0">
                <a:solidFill>
                  <a:schemeClr val="accent2">
                    <a:lumMod val="50000"/>
                  </a:schemeClr>
                </a:solidFill>
              </a:rPr>
              <a:t>כאן מתגלה בבהירות כי להיטיב את המצב הרי זה אומר:  לחדש את כל חיי בן-האדם, </a:t>
            </a:r>
            <a:r>
              <a:rPr lang="he-IL" sz="1150" b="1" dirty="0">
                <a:solidFill>
                  <a:schemeClr val="accent2">
                    <a:lumMod val="50000"/>
                  </a:schemeClr>
                </a:solidFill>
              </a:rPr>
              <a:t>לחדש, ליצור כמעט מחדש, את נשמת האדם</a:t>
            </a:r>
            <a:r>
              <a:rPr lang="he-IL" sz="1150" dirty="0">
                <a:solidFill>
                  <a:schemeClr val="accent2">
                    <a:lumMod val="50000"/>
                  </a:schemeClr>
                </a:solidFill>
              </a:rPr>
              <a:t>.  מובן שאין זה מן הדברים הקלים ביותר.  ובייחוד אין לעשות את הדבר עשייה מלאכותית.  נחוץ לבקש דרך אחרת, דרך חדשה.  אכן, זה משמש </a:t>
            </a:r>
            <a:r>
              <a:rPr lang="he-IL" sz="1150" dirty="0" err="1">
                <a:solidFill>
                  <a:schemeClr val="accent2">
                    <a:lumMod val="50000"/>
                  </a:schemeClr>
                </a:solidFill>
              </a:rPr>
              <a:t>מיפגע</a:t>
            </a:r>
            <a:r>
              <a:rPr lang="he-IL" sz="1150" dirty="0">
                <a:solidFill>
                  <a:schemeClr val="accent2">
                    <a:lumMod val="50000"/>
                  </a:schemeClr>
                </a:solidFill>
              </a:rPr>
              <a:t> לנו, מה שבימינו אנו רגילים לחיות חיים קלים ככל האפשר ואף ליצור עד כמה שאפשר </a:t>
            </a:r>
            <a:r>
              <a:rPr lang="he-IL" sz="1150" b="1" dirty="0">
                <a:solidFill>
                  <a:schemeClr val="accent2">
                    <a:lumMod val="50000"/>
                  </a:schemeClr>
                </a:solidFill>
              </a:rPr>
              <a:t>בלי עמל מרובה</a:t>
            </a:r>
            <a:r>
              <a:rPr lang="he-IL" sz="1150" dirty="0">
                <a:solidFill>
                  <a:schemeClr val="accent2">
                    <a:lumMod val="50000"/>
                  </a:schemeClr>
                </a:solidFill>
              </a:rPr>
              <a:t>.  שואפים לשפר את </a:t>
            </a:r>
            <a:r>
              <a:rPr lang="he-IL" sz="1150" dirty="0" err="1">
                <a:solidFill>
                  <a:schemeClr val="accent2">
                    <a:lumMod val="50000"/>
                  </a:schemeClr>
                </a:solidFill>
              </a:rPr>
              <a:t>הכל</a:t>
            </a:r>
            <a:r>
              <a:rPr lang="he-IL" sz="1150" dirty="0">
                <a:solidFill>
                  <a:schemeClr val="accent2">
                    <a:lumMod val="50000"/>
                  </a:schemeClr>
                </a:solidFill>
              </a:rPr>
              <a:t> בדרך מלאכותית, שואפים לכונן סדר סוציאלי או לברוא אורח-חיים ללא סדר, אשר תישלל בו כל אפשרות לשלטון איש על רעהו, לניצול האחד את השני.  ואולם להאמין כי הדבר אפשרי </a:t>
            </a:r>
            <a:r>
              <a:rPr lang="he-IL" sz="1150" dirty="0" err="1">
                <a:solidFill>
                  <a:schemeClr val="accent2">
                    <a:lumMod val="50000"/>
                  </a:schemeClr>
                </a:solidFill>
              </a:rPr>
              <a:t>הנהו</a:t>
            </a:r>
            <a:r>
              <a:rPr lang="he-IL" sz="1150" dirty="0">
                <a:solidFill>
                  <a:schemeClr val="accent2">
                    <a:lumMod val="50000"/>
                  </a:schemeClr>
                </a:solidFill>
              </a:rPr>
              <a:t>, הרי זה אומר להאמין, כי אפשר לכונן סדר כזה, או אורח חיים כזה בעולם, אשר לא יהיו בו בני-אדם חזקים וחלשים, </a:t>
            </a:r>
            <a:r>
              <a:rPr lang="he-IL" sz="1150" dirty="0" smtClean="0">
                <a:solidFill>
                  <a:schemeClr val="accent2">
                    <a:lumMod val="50000"/>
                  </a:schemeClr>
                </a:solidFill>
              </a:rPr>
              <a:t>לא </a:t>
            </a:r>
            <a:r>
              <a:rPr lang="he-IL" sz="1150" dirty="0">
                <a:solidFill>
                  <a:schemeClr val="accent2">
                    <a:lumMod val="50000"/>
                  </a:schemeClr>
                </a:solidFill>
              </a:rPr>
              <a:t>תהיינה בו נשמות שפלות בעלות </a:t>
            </a:r>
            <a:r>
              <a:rPr lang="he-IL" sz="1150" dirty="0" err="1">
                <a:solidFill>
                  <a:schemeClr val="accent2">
                    <a:lumMod val="50000"/>
                  </a:schemeClr>
                </a:solidFill>
              </a:rPr>
              <a:t>כשרונות</a:t>
            </a:r>
            <a:r>
              <a:rPr lang="he-IL" sz="1150" dirty="0">
                <a:solidFill>
                  <a:schemeClr val="accent2">
                    <a:lumMod val="50000"/>
                  </a:schemeClr>
                </a:solidFill>
              </a:rPr>
              <a:t> מעשיים כבירים ונשמות נאצלות </a:t>
            </a:r>
            <a:r>
              <a:rPr lang="he-IL" sz="1150" dirty="0" err="1">
                <a:solidFill>
                  <a:schemeClr val="accent2">
                    <a:lumMod val="50000"/>
                  </a:schemeClr>
                </a:solidFill>
              </a:rPr>
              <a:t>שכשרונותיהן</a:t>
            </a:r>
            <a:r>
              <a:rPr lang="he-IL" sz="1150" dirty="0">
                <a:solidFill>
                  <a:schemeClr val="accent2">
                    <a:lumMod val="50000"/>
                  </a:schemeClr>
                </a:solidFill>
              </a:rPr>
              <a:t> המעשיים לקויים.  לרצות בסדר עולם כזה הרי זה אומר:  לרצות כי יהיו החיים מין מלאכת חרושת שקולה ומדודה, כי יהיה האדם למין מכונה.</a:t>
            </a:r>
            <a:endParaRPr lang="he-IL" sz="1150" dirty="0" smtClean="0">
              <a:solidFill>
                <a:schemeClr val="accent2">
                  <a:lumMod val="50000"/>
                </a:schemeClr>
              </a:solidFill>
              <a:latin typeface="Levenim MT" panose="02010502060101010101" pitchFamily="2" charset="-79"/>
            </a:endParaRPr>
          </a:p>
          <a:p>
            <a:pPr>
              <a:spcAft>
                <a:spcPts val="600"/>
              </a:spcAft>
            </a:pPr>
            <a:endParaRPr lang="he-IL" sz="1000" dirty="0">
              <a:solidFill>
                <a:schemeClr val="accent2">
                  <a:lumMod val="50000"/>
                </a:schemeClr>
              </a:solidFill>
              <a:latin typeface="Levenim MT" panose="02010502060101010101" pitchFamily="2" charset="-79"/>
            </a:endParaRPr>
          </a:p>
          <a:p>
            <a:pPr>
              <a:spcAft>
                <a:spcPts val="600"/>
              </a:spcAft>
            </a:pPr>
            <a:endParaRPr lang="he-IL" sz="1000" dirty="0" smtClean="0">
              <a:solidFill>
                <a:schemeClr val="accent2">
                  <a:lumMod val="50000"/>
                </a:schemeClr>
              </a:solidFill>
              <a:latin typeface="Levenim MT" panose="02010502060101010101" pitchFamily="2" charset="-79"/>
            </a:endParaRPr>
          </a:p>
          <a:p>
            <a:pPr>
              <a:lnSpc>
                <a:spcPts val="1000"/>
              </a:lnSpc>
            </a:pPr>
            <a:endParaRPr lang="he-IL" sz="9600" dirty="0">
              <a:solidFill>
                <a:srgbClr val="5E4D36"/>
              </a:solidFill>
              <a:latin typeface="Levenim MT" panose="02010502060101010101" pitchFamily="2" charset="-79"/>
            </a:endParaRPr>
          </a:p>
          <a:p>
            <a:pPr>
              <a:lnSpc>
                <a:spcPts val="1000"/>
              </a:lnSpc>
            </a:pPr>
            <a:endParaRPr lang="he-IL" sz="700" dirty="0" smtClean="0">
              <a:solidFill>
                <a:srgbClr val="5E4D36"/>
              </a:solidFill>
              <a:latin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r>
              <a:rPr lang="he-IL" sz="1100" b="1" dirty="0" smtClean="0">
                <a:solidFill>
                  <a:schemeClr val="accent2">
                    <a:lumMod val="50000"/>
                  </a:schemeClr>
                </a:solidFill>
                <a:latin typeface="Levenim MT" panose="02010502060101010101" pitchFamily="2" charset="-79"/>
              </a:rPr>
              <a:t>ב</a:t>
            </a:r>
            <a:r>
              <a:rPr lang="he-IL" sz="1100" b="1" dirty="0">
                <a:solidFill>
                  <a:schemeClr val="accent2">
                    <a:lumMod val="50000"/>
                  </a:schemeClr>
                </a:solidFill>
                <a:latin typeface="Levenim MT" panose="02010502060101010101" pitchFamily="2" charset="-79"/>
              </a:rPr>
              <a:t>. </a:t>
            </a:r>
            <a:r>
              <a:rPr lang="he-IL" sz="1100" b="1" dirty="0" smtClean="0">
                <a:solidFill>
                  <a:schemeClr val="accent2">
                    <a:lumMod val="50000"/>
                  </a:schemeClr>
                </a:solidFill>
                <a:latin typeface="Levenim MT" panose="02010502060101010101" pitchFamily="2" charset="-79"/>
              </a:rPr>
              <a:t>זלמן זה לא אתה / קובי אוז</a:t>
            </a:r>
          </a:p>
          <a:p>
            <a:endParaRPr lang="he-IL" sz="1100" b="1" dirty="0" smtClean="0">
              <a:solidFill>
                <a:schemeClr val="accent2">
                  <a:lumMod val="50000"/>
                </a:schemeClr>
              </a:solidFill>
              <a:latin typeface="Levenim MT" panose="02010502060101010101" pitchFamily="2" charset="-79"/>
            </a:endParaRPr>
          </a:p>
          <a:p>
            <a:r>
              <a:rPr lang="he-IL" sz="1100" dirty="0">
                <a:solidFill>
                  <a:schemeClr val="accent2">
                    <a:lumMod val="50000"/>
                  </a:schemeClr>
                </a:solidFill>
              </a:rPr>
              <a:t>זלמן הסתובב בעולם מבולבל </a:t>
            </a:r>
            <a:br>
              <a:rPr lang="he-IL" sz="1100" dirty="0">
                <a:solidFill>
                  <a:schemeClr val="accent2">
                    <a:lumMod val="50000"/>
                  </a:schemeClr>
                </a:solidFill>
              </a:rPr>
            </a:br>
            <a:r>
              <a:rPr lang="he-IL" sz="1100" dirty="0">
                <a:solidFill>
                  <a:schemeClr val="accent2">
                    <a:lumMod val="50000"/>
                  </a:schemeClr>
                </a:solidFill>
              </a:rPr>
              <a:t>שאל את עצמו "מי אני ובכלל? </a:t>
            </a:r>
            <a:br>
              <a:rPr lang="he-IL" sz="1100" dirty="0">
                <a:solidFill>
                  <a:schemeClr val="accent2">
                    <a:lumMod val="50000"/>
                  </a:schemeClr>
                </a:solidFill>
              </a:rPr>
            </a:br>
            <a:r>
              <a:rPr lang="he-IL" sz="1100" dirty="0">
                <a:solidFill>
                  <a:schemeClr val="accent2">
                    <a:lumMod val="50000"/>
                  </a:schemeClr>
                </a:solidFill>
              </a:rPr>
              <a:t>אני חקלאי יש לי שטח גדול </a:t>
            </a:r>
            <a:br>
              <a:rPr lang="he-IL" sz="1100" dirty="0">
                <a:solidFill>
                  <a:schemeClr val="accent2">
                    <a:lumMod val="50000"/>
                  </a:schemeClr>
                </a:solidFill>
              </a:rPr>
            </a:br>
            <a:r>
              <a:rPr lang="he-IL" sz="1100" dirty="0">
                <a:solidFill>
                  <a:schemeClr val="accent2">
                    <a:lumMod val="50000"/>
                  </a:schemeClr>
                </a:solidFill>
              </a:rPr>
              <a:t>ואני מנהל את </a:t>
            </a:r>
            <a:r>
              <a:rPr lang="he-IL" sz="1100" dirty="0" err="1">
                <a:solidFill>
                  <a:schemeClr val="accent2">
                    <a:lumMod val="50000"/>
                  </a:schemeClr>
                </a:solidFill>
              </a:rPr>
              <a:t>הכל</a:t>
            </a:r>
            <a:r>
              <a:rPr lang="he-IL" sz="1100" dirty="0">
                <a:solidFill>
                  <a:schemeClr val="accent2">
                    <a:lumMod val="50000"/>
                  </a:schemeClr>
                </a:solidFill>
              </a:rPr>
              <a:t> </a:t>
            </a:r>
            <a:br>
              <a:rPr lang="he-IL" sz="1100" dirty="0">
                <a:solidFill>
                  <a:schemeClr val="accent2">
                    <a:lumMod val="50000"/>
                  </a:schemeClr>
                </a:solidFill>
              </a:rPr>
            </a:br>
            <a:r>
              <a:rPr lang="he-IL" sz="1100" dirty="0">
                <a:solidFill>
                  <a:schemeClr val="accent2">
                    <a:lumMod val="50000"/>
                  </a:schemeClr>
                </a:solidFill>
              </a:rPr>
              <a:t>אני מגדל פירות וירקות </a:t>
            </a:r>
            <a:br>
              <a:rPr lang="he-IL" sz="1100" dirty="0">
                <a:solidFill>
                  <a:schemeClr val="accent2">
                    <a:lumMod val="50000"/>
                  </a:schemeClr>
                </a:solidFill>
              </a:rPr>
            </a:br>
            <a:r>
              <a:rPr lang="he-IL" sz="1100" dirty="0">
                <a:solidFill>
                  <a:schemeClr val="accent2">
                    <a:lumMod val="50000"/>
                  </a:schemeClr>
                </a:solidFill>
              </a:rPr>
              <a:t>ומקפיד לדשן לעבד להשקות </a:t>
            </a:r>
            <a:br>
              <a:rPr lang="he-IL" sz="1100" dirty="0">
                <a:solidFill>
                  <a:schemeClr val="accent2">
                    <a:lumMod val="50000"/>
                  </a:schemeClr>
                </a:solidFill>
              </a:rPr>
            </a:br>
            <a:r>
              <a:rPr lang="he-IL" sz="1100" dirty="0">
                <a:solidFill>
                  <a:schemeClr val="accent2">
                    <a:lumMod val="50000"/>
                  </a:schemeClr>
                </a:solidFill>
              </a:rPr>
              <a:t>אני המושל על חלקת אדמה!" </a:t>
            </a:r>
            <a:br>
              <a:rPr lang="he-IL" sz="1100" dirty="0">
                <a:solidFill>
                  <a:schemeClr val="accent2">
                    <a:lumMod val="50000"/>
                  </a:schemeClr>
                </a:solidFill>
              </a:rPr>
            </a:br>
            <a:r>
              <a:rPr lang="he-IL" sz="1100" dirty="0">
                <a:solidFill>
                  <a:schemeClr val="accent2">
                    <a:lumMod val="50000"/>
                  </a:schemeClr>
                </a:solidFill>
              </a:rPr>
              <a:t>ואז </a:t>
            </a:r>
            <a:r>
              <a:rPr lang="he-IL" sz="1100" dirty="0" err="1">
                <a:solidFill>
                  <a:schemeClr val="accent2">
                    <a:lumMod val="50000"/>
                  </a:schemeClr>
                </a:solidFill>
              </a:rPr>
              <a:t>יצתה</a:t>
            </a:r>
            <a:r>
              <a:rPr lang="he-IL" sz="1100" dirty="0">
                <a:solidFill>
                  <a:schemeClr val="accent2">
                    <a:lumMod val="50000"/>
                  </a:schemeClr>
                </a:solidFill>
              </a:rPr>
              <a:t> בת קול ואמרה: </a:t>
            </a:r>
            <a:br>
              <a:rPr lang="he-IL" sz="1100" dirty="0">
                <a:solidFill>
                  <a:schemeClr val="accent2">
                    <a:lumMod val="50000"/>
                  </a:schemeClr>
                </a:solidFill>
              </a:rPr>
            </a:br>
            <a:r>
              <a:rPr lang="he-IL" sz="1100" dirty="0">
                <a:solidFill>
                  <a:schemeClr val="accent2">
                    <a:lumMod val="50000"/>
                  </a:schemeClr>
                </a:solidFill>
              </a:rPr>
              <a:t>זלמן זה לא אתה! </a:t>
            </a:r>
            <a:br>
              <a:rPr lang="he-IL" sz="1100" dirty="0">
                <a:solidFill>
                  <a:schemeClr val="accent2">
                    <a:lumMod val="50000"/>
                  </a:schemeClr>
                </a:solidFill>
              </a:rPr>
            </a:br>
            <a:r>
              <a:rPr lang="he-IL" sz="1100" dirty="0">
                <a:solidFill>
                  <a:schemeClr val="accent2">
                    <a:lumMod val="50000"/>
                  </a:schemeClr>
                </a:solidFill>
              </a:rPr>
              <a:t>הנה תראה, שנת שמיטה </a:t>
            </a:r>
            <a:br>
              <a:rPr lang="he-IL" sz="1100" dirty="0">
                <a:solidFill>
                  <a:schemeClr val="accent2">
                    <a:lumMod val="50000"/>
                  </a:schemeClr>
                </a:solidFill>
              </a:rPr>
            </a:br>
            <a:r>
              <a:rPr lang="he-IL" sz="1100" dirty="0">
                <a:solidFill>
                  <a:schemeClr val="accent2">
                    <a:lumMod val="50000"/>
                  </a:schemeClr>
                </a:solidFill>
              </a:rPr>
              <a:t>השדה מלבלב בלי עזרתך </a:t>
            </a:r>
            <a:br>
              <a:rPr lang="he-IL" sz="1100" dirty="0">
                <a:solidFill>
                  <a:schemeClr val="accent2">
                    <a:lumMod val="50000"/>
                  </a:schemeClr>
                </a:solidFill>
              </a:rPr>
            </a:br>
            <a:r>
              <a:rPr lang="he-IL" sz="1100" dirty="0">
                <a:solidFill>
                  <a:schemeClr val="accent2">
                    <a:lumMod val="50000"/>
                  </a:schemeClr>
                </a:solidFill>
              </a:rPr>
              <a:t>אתה לא אדמתך </a:t>
            </a:r>
            <a:br>
              <a:rPr lang="he-IL" sz="1100" dirty="0">
                <a:solidFill>
                  <a:schemeClr val="accent2">
                    <a:lumMod val="50000"/>
                  </a:schemeClr>
                </a:solidFill>
              </a:rPr>
            </a:br>
            <a:r>
              <a:rPr lang="he-IL" sz="1100" dirty="0">
                <a:solidFill>
                  <a:schemeClr val="accent2">
                    <a:lumMod val="50000"/>
                  </a:schemeClr>
                </a:solidFill>
              </a:rPr>
              <a:t>אתה פשוט </a:t>
            </a:r>
            <a:r>
              <a:rPr lang="he-IL" sz="1100" dirty="0" smtClean="0">
                <a:solidFill>
                  <a:schemeClr val="accent2">
                    <a:lumMod val="50000"/>
                  </a:schemeClr>
                </a:solidFill>
              </a:rPr>
              <a:t>זלמן</a:t>
            </a:r>
            <a:r>
              <a:rPr lang="he-IL" sz="1100" dirty="0">
                <a:solidFill>
                  <a:schemeClr val="accent2">
                    <a:lumMod val="50000"/>
                  </a:schemeClr>
                </a:solidFill>
              </a:rPr>
              <a:t/>
            </a:r>
            <a:br>
              <a:rPr lang="he-IL" sz="1100" dirty="0">
                <a:solidFill>
                  <a:schemeClr val="accent2">
                    <a:lumMod val="50000"/>
                  </a:schemeClr>
                </a:solidFill>
              </a:rPr>
            </a:br>
            <a:r>
              <a:rPr lang="he-IL" sz="1100" dirty="0">
                <a:solidFill>
                  <a:schemeClr val="accent2">
                    <a:lumMod val="50000"/>
                  </a:schemeClr>
                </a:solidFill>
              </a:rPr>
              <a:t>זלמן התקשר לכאן ולכאן </a:t>
            </a:r>
            <a:br>
              <a:rPr lang="he-IL" sz="1100" dirty="0">
                <a:solidFill>
                  <a:schemeClr val="accent2">
                    <a:lumMod val="50000"/>
                  </a:schemeClr>
                </a:solidFill>
              </a:rPr>
            </a:br>
            <a:r>
              <a:rPr lang="he-IL" sz="1100" dirty="0">
                <a:solidFill>
                  <a:schemeClr val="accent2">
                    <a:lumMod val="50000"/>
                  </a:schemeClr>
                </a:solidFill>
              </a:rPr>
              <a:t>אמר לעצמו "אני הבוס של הזמן </a:t>
            </a:r>
            <a:br>
              <a:rPr lang="he-IL" sz="1100" dirty="0">
                <a:solidFill>
                  <a:schemeClr val="accent2">
                    <a:lumMod val="50000"/>
                  </a:schemeClr>
                </a:solidFill>
              </a:rPr>
            </a:br>
            <a:r>
              <a:rPr lang="he-IL" sz="1100" dirty="0">
                <a:solidFill>
                  <a:schemeClr val="accent2">
                    <a:lumMod val="50000"/>
                  </a:schemeClr>
                </a:solidFill>
              </a:rPr>
              <a:t>אני רק מרים איזה טלפון קטן </a:t>
            </a:r>
            <a:br>
              <a:rPr lang="he-IL" sz="1100" dirty="0">
                <a:solidFill>
                  <a:schemeClr val="accent2">
                    <a:lumMod val="50000"/>
                  </a:schemeClr>
                </a:solidFill>
              </a:rPr>
            </a:br>
            <a:r>
              <a:rPr lang="he-IL" sz="1100" dirty="0">
                <a:solidFill>
                  <a:schemeClr val="accent2">
                    <a:lumMod val="50000"/>
                  </a:schemeClr>
                </a:solidFill>
              </a:rPr>
              <a:t>ומיד מסודר העניין </a:t>
            </a:r>
            <a:br>
              <a:rPr lang="he-IL" sz="1100" dirty="0">
                <a:solidFill>
                  <a:schemeClr val="accent2">
                    <a:lumMod val="50000"/>
                  </a:schemeClr>
                </a:solidFill>
              </a:rPr>
            </a:br>
            <a:r>
              <a:rPr lang="he-IL" sz="1100" dirty="0">
                <a:solidFill>
                  <a:schemeClr val="accent2">
                    <a:lumMod val="50000"/>
                  </a:schemeClr>
                </a:solidFill>
              </a:rPr>
              <a:t>יש לי מעמד מסביב לשעון </a:t>
            </a:r>
            <a:br>
              <a:rPr lang="he-IL" sz="1100" dirty="0">
                <a:solidFill>
                  <a:schemeClr val="accent2">
                    <a:lumMod val="50000"/>
                  </a:schemeClr>
                </a:solidFill>
              </a:rPr>
            </a:br>
            <a:r>
              <a:rPr lang="he-IL" sz="1100" dirty="0">
                <a:solidFill>
                  <a:schemeClr val="accent2">
                    <a:lumMod val="50000"/>
                  </a:schemeClr>
                </a:solidFill>
              </a:rPr>
              <a:t>קריירה נון-סטופ מניות וממון </a:t>
            </a:r>
            <a:br>
              <a:rPr lang="he-IL" sz="1100" dirty="0">
                <a:solidFill>
                  <a:schemeClr val="accent2">
                    <a:lumMod val="50000"/>
                  </a:schemeClr>
                </a:solidFill>
              </a:rPr>
            </a:br>
            <a:r>
              <a:rPr lang="he-IL" sz="1100" dirty="0">
                <a:solidFill>
                  <a:schemeClr val="accent2">
                    <a:lumMod val="50000"/>
                  </a:schemeClr>
                </a:solidFill>
              </a:rPr>
              <a:t>אני תמיד זמין לכל הפתעה!" </a:t>
            </a:r>
            <a:br>
              <a:rPr lang="he-IL" sz="1100" dirty="0">
                <a:solidFill>
                  <a:schemeClr val="accent2">
                    <a:lumMod val="50000"/>
                  </a:schemeClr>
                </a:solidFill>
              </a:rPr>
            </a:br>
            <a:r>
              <a:rPr lang="he-IL" sz="1100" dirty="0" err="1">
                <a:solidFill>
                  <a:schemeClr val="accent2">
                    <a:lumMod val="50000"/>
                  </a:schemeClr>
                </a:solidFill>
              </a:rPr>
              <a:t>והופ</a:t>
            </a:r>
            <a:r>
              <a:rPr lang="he-IL" sz="1100" dirty="0">
                <a:solidFill>
                  <a:schemeClr val="accent2">
                    <a:lumMod val="50000"/>
                  </a:schemeClr>
                </a:solidFill>
              </a:rPr>
              <a:t> </a:t>
            </a:r>
            <a:r>
              <a:rPr lang="he-IL" sz="1100" dirty="0" err="1">
                <a:solidFill>
                  <a:schemeClr val="accent2">
                    <a:lumMod val="50000"/>
                  </a:schemeClr>
                </a:solidFill>
              </a:rPr>
              <a:t>יצתה</a:t>
            </a:r>
            <a:r>
              <a:rPr lang="he-IL" sz="1100" dirty="0">
                <a:solidFill>
                  <a:schemeClr val="accent2">
                    <a:lumMod val="50000"/>
                  </a:schemeClr>
                </a:solidFill>
              </a:rPr>
              <a:t> בת קול ואמרה: </a:t>
            </a:r>
            <a:br>
              <a:rPr lang="he-IL" sz="1100" dirty="0">
                <a:solidFill>
                  <a:schemeClr val="accent2">
                    <a:lumMod val="50000"/>
                  </a:schemeClr>
                </a:solidFill>
              </a:rPr>
            </a:br>
            <a:r>
              <a:rPr lang="he-IL" sz="1100" dirty="0">
                <a:solidFill>
                  <a:schemeClr val="accent2">
                    <a:lumMod val="50000"/>
                  </a:schemeClr>
                </a:solidFill>
              </a:rPr>
              <a:t>זלמן זה לא אתה </a:t>
            </a:r>
            <a:br>
              <a:rPr lang="he-IL" sz="1100" dirty="0">
                <a:solidFill>
                  <a:schemeClr val="accent2">
                    <a:lumMod val="50000"/>
                  </a:schemeClr>
                </a:solidFill>
              </a:rPr>
            </a:br>
            <a:r>
              <a:rPr lang="he-IL" sz="1100" dirty="0">
                <a:solidFill>
                  <a:schemeClr val="accent2">
                    <a:lumMod val="50000"/>
                  </a:schemeClr>
                </a:solidFill>
              </a:rPr>
              <a:t>הנה שבת המלכה </a:t>
            </a:r>
            <a:br>
              <a:rPr lang="he-IL" sz="1100" dirty="0">
                <a:solidFill>
                  <a:schemeClr val="accent2">
                    <a:lumMod val="50000"/>
                  </a:schemeClr>
                </a:solidFill>
              </a:rPr>
            </a:br>
            <a:r>
              <a:rPr lang="he-IL" sz="1100" dirty="0">
                <a:solidFill>
                  <a:schemeClr val="accent2">
                    <a:lumMod val="50000"/>
                  </a:schemeClr>
                </a:solidFill>
              </a:rPr>
              <a:t>עכשיו תהיה במנוחה </a:t>
            </a:r>
            <a:br>
              <a:rPr lang="he-IL" sz="1100" dirty="0">
                <a:solidFill>
                  <a:schemeClr val="accent2">
                    <a:lumMod val="50000"/>
                  </a:schemeClr>
                </a:solidFill>
              </a:rPr>
            </a:br>
            <a:r>
              <a:rPr lang="he-IL" sz="1100" dirty="0">
                <a:solidFill>
                  <a:schemeClr val="accent2">
                    <a:lumMod val="50000"/>
                  </a:schemeClr>
                </a:solidFill>
              </a:rPr>
              <a:t>אתה אחד מהעם שאומר תפילה </a:t>
            </a:r>
            <a:br>
              <a:rPr lang="he-IL" sz="1100" dirty="0">
                <a:solidFill>
                  <a:schemeClr val="accent2">
                    <a:lumMod val="50000"/>
                  </a:schemeClr>
                </a:solidFill>
              </a:rPr>
            </a:br>
            <a:r>
              <a:rPr lang="he-IL" sz="1100" dirty="0">
                <a:solidFill>
                  <a:schemeClr val="accent2">
                    <a:lumMod val="50000"/>
                  </a:schemeClr>
                </a:solidFill>
              </a:rPr>
              <a:t>מעמדך לא אתה </a:t>
            </a:r>
            <a:br>
              <a:rPr lang="he-IL" sz="1100" dirty="0">
                <a:solidFill>
                  <a:schemeClr val="accent2">
                    <a:lumMod val="50000"/>
                  </a:schemeClr>
                </a:solidFill>
              </a:rPr>
            </a:br>
            <a:r>
              <a:rPr lang="he-IL" sz="1100" dirty="0">
                <a:solidFill>
                  <a:schemeClr val="accent2">
                    <a:lumMod val="50000"/>
                  </a:schemeClr>
                </a:solidFill>
              </a:rPr>
              <a:t>אדמתך לא אתה </a:t>
            </a:r>
            <a:br>
              <a:rPr lang="he-IL" sz="1100" dirty="0">
                <a:solidFill>
                  <a:schemeClr val="accent2">
                    <a:lumMod val="50000"/>
                  </a:schemeClr>
                </a:solidFill>
              </a:rPr>
            </a:br>
            <a:r>
              <a:rPr lang="he-IL" sz="1100" dirty="0" err="1">
                <a:solidFill>
                  <a:schemeClr val="accent2">
                    <a:lumMod val="50000"/>
                  </a:schemeClr>
                </a:solidFill>
              </a:rPr>
              <a:t>אתה</a:t>
            </a:r>
            <a:r>
              <a:rPr lang="he-IL" sz="1100" dirty="0">
                <a:solidFill>
                  <a:schemeClr val="accent2">
                    <a:lumMod val="50000"/>
                  </a:schemeClr>
                </a:solidFill>
              </a:rPr>
              <a:t> </a:t>
            </a:r>
            <a:br>
              <a:rPr lang="he-IL" sz="1100" dirty="0">
                <a:solidFill>
                  <a:schemeClr val="accent2">
                    <a:lumMod val="50000"/>
                  </a:schemeClr>
                </a:solidFill>
              </a:rPr>
            </a:br>
            <a:r>
              <a:rPr lang="he-IL" sz="1100" dirty="0" err="1">
                <a:solidFill>
                  <a:schemeClr val="accent2">
                    <a:lumMod val="50000"/>
                  </a:schemeClr>
                </a:solidFill>
              </a:rPr>
              <a:t>אתה</a:t>
            </a:r>
            <a:r>
              <a:rPr lang="he-IL" sz="1100" dirty="0">
                <a:solidFill>
                  <a:schemeClr val="accent2">
                    <a:lumMod val="50000"/>
                  </a:schemeClr>
                </a:solidFill>
              </a:rPr>
              <a:t> פשוט זלמן. </a:t>
            </a:r>
            <a:endParaRPr lang="en-US" sz="1100" dirty="0">
              <a:solidFill>
                <a:schemeClr val="accent2">
                  <a:lumMod val="50000"/>
                </a:schemeClr>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91531" y="4130457"/>
            <a:ext cx="1870032" cy="194653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9030</TotalTime>
  <Words>390</Words>
  <Application>Microsoft Office PowerPoint</Application>
  <PresentationFormat>A4 Paper (210x297 mm)‎</PresentationFormat>
  <Paragraphs>68</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פרי עמל- שיעור דו שבועי סדרת קיץ</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139</cp:revision>
  <cp:lastPrinted>2016-01-02T09:56:53Z</cp:lastPrinted>
  <dcterms:created xsi:type="dcterms:W3CDTF">2016-01-01T12:13:36Z</dcterms:created>
  <dcterms:modified xsi:type="dcterms:W3CDTF">2018-07-12T08:48:47Z</dcterms:modified>
</cp:coreProperties>
</file>