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1" r:id="rId2"/>
    <p:sldId id="264" r:id="rId3"/>
  </p:sldIdLst>
  <p:sldSz cx="9906000" cy="6858000" type="A4"/>
  <p:notesSz cx="7102475" cy="938847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E4D36"/>
    <a:srgbClr val="C9C0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0993" autoAdjust="0"/>
    <p:restoredTop sz="94660"/>
  </p:normalViewPr>
  <p:slideViewPr>
    <p:cSldViewPr snapToGrid="0">
      <p:cViewPr>
        <p:scale>
          <a:sx n="100" d="100"/>
          <a:sy n="100" d="100"/>
        </p:scale>
        <p:origin x="-78" y="114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5" y="876300"/>
            <a:ext cx="6113095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flipH="1">
            <a:off x="6527009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flipH="1">
            <a:off x="4481332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 flipH="1">
            <a:off x="2435655" y="990600"/>
            <a:ext cx="1" cy="5726723"/>
          </a:xfrm>
          <a:prstGeom prst="line">
            <a:avLst/>
          </a:prstGeom>
          <a:ln>
            <a:solidFill>
              <a:srgbClr val="5E4D3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תמונה 1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22606" y="5988702"/>
            <a:ext cx="1822404" cy="781493"/>
          </a:xfrm>
          <a:prstGeom prst="rect">
            <a:avLst/>
          </a:prstGeom>
        </p:spPr>
      </p:pic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  <p:sp>
        <p:nvSpPr>
          <p:cNvPr id="29" name="מציין מיקום של תמונה 28"/>
          <p:cNvSpPr>
            <a:spLocks noGrp="1"/>
          </p:cNvSpPr>
          <p:nvPr>
            <p:ph type="pic" sz="quarter" idx="13"/>
          </p:nvPr>
        </p:nvSpPr>
        <p:spPr>
          <a:xfrm>
            <a:off x="4583738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0" name="מציין מיקום של תמונה 28"/>
          <p:cNvSpPr>
            <a:spLocks noGrp="1"/>
          </p:cNvSpPr>
          <p:nvPr>
            <p:ph type="pic" sz="quarter" idx="14"/>
          </p:nvPr>
        </p:nvSpPr>
        <p:spPr>
          <a:xfrm>
            <a:off x="2535043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  <p:sp>
        <p:nvSpPr>
          <p:cNvPr id="31" name="מציין מיקום של תמונה 28"/>
          <p:cNvSpPr>
            <a:spLocks noGrp="1"/>
          </p:cNvSpPr>
          <p:nvPr>
            <p:ph type="pic" sz="quarter" idx="15"/>
          </p:nvPr>
        </p:nvSpPr>
        <p:spPr>
          <a:xfrm>
            <a:off x="489366" y="4991100"/>
            <a:ext cx="1844675" cy="1725613"/>
          </a:xfrm>
          <a:prstGeom prst="rect">
            <a:avLst/>
          </a:prstGeom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145378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2162175" y="605097"/>
            <a:ext cx="7382835" cy="256407"/>
          </a:xfrm>
          <a:prstGeom prst="rect">
            <a:avLst/>
          </a:prstGeom>
        </p:spPr>
        <p:txBody>
          <a:bodyPr/>
          <a:lstStyle>
            <a:lvl1pPr algn="r">
              <a:defRPr lang="en-US" sz="1400" b="1" kern="1200" dirty="0">
                <a:solidFill>
                  <a:srgbClr val="5E4D36"/>
                </a:solidFill>
                <a:latin typeface="Levenim MT" panose="02010502060101010101" pitchFamily="2" charset="-79"/>
                <a:ea typeface="+mn-ea"/>
                <a:cs typeface="Levenim MT" panose="02010502060101010101" pitchFamily="2" charset="-79"/>
              </a:defRPr>
            </a:lvl1pPr>
          </a:lstStyle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cxnSp>
        <p:nvCxnSpPr>
          <p:cNvPr id="7" name="מחבר ישר 6"/>
          <p:cNvCxnSpPr/>
          <p:nvPr userDrawn="1"/>
        </p:nvCxnSpPr>
        <p:spPr>
          <a:xfrm flipH="1">
            <a:off x="433756" y="876300"/>
            <a:ext cx="9034094" cy="0"/>
          </a:xfrm>
          <a:prstGeom prst="line">
            <a:avLst/>
          </a:prstGeom>
          <a:ln>
            <a:solidFill>
              <a:srgbClr val="5E4D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תמונה 1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8150" y="194040"/>
            <a:ext cx="1533526" cy="6970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77743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8551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806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2" r:id="rId2"/>
    <p:sldLayoutId id="214748368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038350" y="605097"/>
            <a:ext cx="7506660" cy="256407"/>
          </a:xfrm>
        </p:spPr>
        <p:txBody>
          <a:bodyPr/>
          <a:lstStyle/>
          <a:p>
            <a:r>
              <a:rPr lang="he-IL" dirty="0" smtClean="0"/>
              <a:t>כפרה עליך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6682740" y="876300"/>
            <a:ext cx="2796540" cy="2606040"/>
          </a:xfrm>
          <a:prstGeom prst="rect">
            <a:avLst/>
          </a:prstGeom>
          <a:solidFill>
            <a:srgbClr val="5E4D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5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רקע</a:t>
            </a:r>
            <a:r>
              <a:rPr lang="he-IL" sz="950" b="1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בתורה יום הכיפורים הוא יום בו הקב"ה מכפר על חטאינו 'כִּי בַיּוֹם 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הַז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ֶּ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ה 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יְכַפ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ֵּר 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עֲלֵיכֶם לְטַה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ֵר 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אֶתְכֶם 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מִכ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ֹּל 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חַטֹּאת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ֵיכֶ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ם 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לִפְנֵי </a:t>
            </a:r>
            <a:r>
              <a:rPr lang="he-IL" sz="900" dirty="0" err="1" smtClean="0">
                <a:latin typeface="Levenim MT" pitchFamily="2" charset="-79"/>
                <a:cs typeface="Levenim MT" pitchFamily="2" charset="-79"/>
              </a:rPr>
              <a:t>ה</a:t>
            </a: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' תִּטְהָרוּ'.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האם ניתן לכפר על כל חטא?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ואם לא, מהי משמעותה של כפרה על חטאים שאי אפשר לכפר עליהם? </a:t>
            </a:r>
          </a:p>
          <a:p>
            <a:pPr algn="just">
              <a:lnSpc>
                <a:spcPct val="150000"/>
              </a:lnSpc>
            </a:pPr>
            <a:r>
              <a:rPr lang="he-IL" sz="900" dirty="0" smtClean="0">
                <a:latin typeface="Levenim MT" pitchFamily="2" charset="-79"/>
                <a:cs typeface="Levenim MT" pitchFamily="2" charset="-79"/>
              </a:rPr>
              <a:t>בדף זה ננסה להבין קצת את המנגנון הזה של היום, ושל הכפרה. </a:t>
            </a:r>
          </a:p>
          <a:p>
            <a:pPr>
              <a:spcAft>
                <a:spcPts val="600"/>
              </a:spcAft>
            </a:pPr>
            <a:endParaRPr lang="he-IL" sz="950" b="1" dirty="0" smtClean="0">
              <a:solidFill>
                <a:schemeClr val="bg1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6682740" y="3597095"/>
            <a:ext cx="2796540" cy="2294821"/>
          </a:xfrm>
          <a:prstGeom prst="rect">
            <a:avLst/>
          </a:prstGeom>
          <a:solidFill>
            <a:srgbClr val="C9C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91440" rIns="91440" bIns="91440" rtlCol="1" anchor="t"/>
          <a:lstStyle/>
          <a:p>
            <a:pPr>
              <a:spcAft>
                <a:spcPts val="600"/>
              </a:spcAft>
            </a:pPr>
            <a:r>
              <a:rPr lang="he-IL" sz="900" b="1" dirty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שאלות לעיון והעמקה</a:t>
            </a: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:</a:t>
            </a:r>
          </a:p>
          <a:p>
            <a:r>
              <a:rPr lang="he-IL" sz="900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א. מה מכפר?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מהן ארבעת הגישות לגבי כפרה -  איזו מהן נראית לכם הכי הגיונית?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מהו לדעתכם ההיגיון של הדעה האחרונה? האם היא סותרת את ערך האחריות האישית?</a:t>
            </a:r>
          </a:p>
          <a:p>
            <a:r>
              <a:rPr lang="he-IL" sz="900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ב. לסחוב תפוחי אדמה רקובים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לפי הסיפור העממי הזה, איך בפועל מצליחים להוריד מעלינו תפוח אדמה רקוב של משהו שעשינו בעבר?</a:t>
            </a:r>
          </a:p>
          <a:p>
            <a:r>
              <a:rPr lang="he-IL" sz="900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ג. הרבי </a:t>
            </a:r>
            <a:r>
              <a:rPr lang="he-IL" sz="900" u="sng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900" u="sng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טיפקס מזלזלים בכפרה (ובכלל בקיצורי דרך) של "באבות". מהי הביקורת שלהם?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מה לדעתכם 'רבי' [</a:t>
            </a:r>
            <a:r>
              <a:rPr lang="he-IL" sz="9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רבי</a:t>
            </a:r>
            <a:r>
              <a:rPr lang="he-IL" sz="9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יהודה הנשיא] בדעה האחרונה במקור הראשון היה עונה להם? </a:t>
            </a:r>
          </a:p>
          <a:p>
            <a:pPr>
              <a:spcAft>
                <a:spcPts val="600"/>
              </a:spcAft>
            </a:pP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  <a:endParaRPr lang="he-IL" sz="900" b="1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4513385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 algn="just"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422031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>
              <a:spcAft>
                <a:spcPts val="600"/>
              </a:spcAft>
            </a:pPr>
            <a:endParaRPr lang="he-IL" sz="850" b="1" dirty="0" smtClean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8" name="מלבן 17"/>
          <p:cNvSpPr/>
          <p:nvPr/>
        </p:nvSpPr>
        <p:spPr>
          <a:xfrm>
            <a:off x="2467708" y="990600"/>
            <a:ext cx="2026324" cy="57267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0" rIns="45720" bIns="0" rtlCol="1" anchor="t"/>
          <a:lstStyle/>
          <a:p>
            <a:pPr algn="l">
              <a:lnSpc>
                <a:spcPts val="1000"/>
              </a:lnSpc>
            </a:pPr>
            <a:endParaRPr lang="he-IL" sz="6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ts val="1000"/>
              </a:lnSpc>
            </a:pPr>
            <a:endParaRPr lang="he-IL" sz="700" dirty="0">
              <a:solidFill>
                <a:srgbClr val="5E4D36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552951" y="1001517"/>
            <a:ext cx="189547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9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א. מה מכפר – עצמו של יום או מעשה ומחשבה של האדם?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[קורבן] חטאת ו[קורבן] אשם ומיתה ויום הכפורים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כולן אין </a:t>
            </a:r>
            <a:r>
              <a:rPr lang="he-IL" sz="800" b="1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מכפרין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אלא עם התשובה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...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אם שב - מתכפר לו, ואם לאו - אין מתכפר לו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ליברמן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(תוספתא מסכת יומא (כפורים)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()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פרק ד)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תשובה מכפרת על עבירות קלות, (על עשה ועל לא תעשה), ועל ה(עבירות) החמורות היא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תולה עד </a:t>
            </a:r>
            <a:r>
              <a:rPr lang="he-IL" sz="800" b="1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שיבא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יום הכפורים ויכפר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  בבלי יומא דף פה :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עבירות שבין אדם למקום (אלוהים) -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יום הכפורים מכפר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, עבירות שבין אדם </a:t>
            </a:r>
            <a:r>
              <a:rPr lang="he-IL" sz="8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לחבירו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-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אין יום הכפורים מכפר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, עד שירצה את </a:t>
            </a:r>
            <a:r>
              <a:rPr lang="he-IL" sz="8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חבירו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  בבלי יומא דף פה </a:t>
            </a:r>
          </a:p>
          <a:p>
            <a:pPr marL="228600" indent="-228600" algn="just">
              <a:lnSpc>
                <a:spcPct val="150000"/>
              </a:lnSpc>
              <a:buFont typeface="+mj-lt"/>
              <a:buAutoNum type="arabicPeriod"/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רבי (יהודה הנשיא) אומר: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על כל עבירות שבתורה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, 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בין עשה תשובה בין לא עשה תשובה, יום הכפורים מכפר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,                                                   חוץ מפורק עול (האמונה), מהלועג על </a:t>
            </a:r>
            <a:r>
              <a:rPr lang="he-IL" sz="8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חבירו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, ומגלה פנים בתורה  (לומד את התורה בניגוד לעקרונותיה) , </a:t>
            </a:r>
            <a:r>
              <a:rPr lang="he-IL" sz="8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ומיפר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ברית בשר (לא עושה ברית מילה לעצמו או לבנו), שאם עשה תשובה - יום הכפורים מכפר, ואם לא עשה תשובה אין יום הכפורים מכפר!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   </a:t>
            </a:r>
            <a:r>
              <a:rPr lang="he-IL" sz="7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תלמוד בבלי  </a:t>
            </a:r>
            <a:r>
              <a:rPr lang="he-IL" sz="7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יומא דף פה 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:</a:t>
            </a:r>
            <a:endParaRPr lang="he-IL" sz="8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2505076" y="963417"/>
            <a:ext cx="189547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0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ב. </a:t>
            </a:r>
            <a:r>
              <a:rPr lang="he-IL" sz="10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הרבי </a:t>
            </a:r>
            <a:r>
              <a:rPr lang="he-IL" sz="1000" b="1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10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 </a:t>
            </a: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מילים: דני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רכט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וקובי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אוז</a:t>
            </a:r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לחן: קובי </a:t>
            </a:r>
            <a:r>
              <a:rPr lang="he-IL" sz="60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אוז</a:t>
            </a:r>
            <a:endParaRPr lang="he-IL" sz="6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endParaRPr lang="he-IL" sz="90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בין הרים ובין סלעים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חי צדיק מלאך בחסד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מכונית ושני בתים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השכינה אצלו זה עסק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תור ארוך כל העדה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מבקשים ברכה או שתיים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גם בריאות גם עבודה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הרבי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 </a:t>
            </a:r>
          </a:p>
          <a:p>
            <a:endParaRPr lang="he-IL" sz="75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אדוני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מגינם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הוא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קראת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מעפר ירים מלך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טוטו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קראת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עוד אבינו חי או מת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טוטו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קראת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אין גדול אין כמוך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טוטו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קראת </a:t>
            </a:r>
          </a:p>
          <a:p>
            <a:endParaRPr lang="he-IL" sz="75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כל עיוור עכשיו רואה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להיכן זורם הכסף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כל כבשה צריכה רועה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שנואם יפה ברצף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הוא שואל ויש תשובה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מטלפן אל השמיים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הוא נותן לך תקווה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הקדוש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 </a:t>
            </a:r>
          </a:p>
          <a:p>
            <a:endParaRPr lang="he-IL" sz="75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מי 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הגדול שבתורה?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הרבי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מי מרפא כל עקרה?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הקדוש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הוא הציל אנשים רבים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משדים ועין הרע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הוא מומחה בקבלה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הרבי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ג'ו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כפרה </a:t>
            </a:r>
          </a:p>
          <a:p>
            <a:endParaRPr lang="he-IL" sz="750" dirty="0" smtClean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אדוני </a:t>
            </a:r>
            <a:r>
              <a:rPr lang="he-IL" sz="750" dirty="0" err="1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מגינם</a:t>
            </a:r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הוא </a:t>
            </a:r>
          </a:p>
          <a:p>
            <a:r>
              <a:rPr lang="he-IL" sz="75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טוטו קראת...</a:t>
            </a:r>
            <a:endParaRPr lang="he-IL" sz="75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438151" y="991992"/>
            <a:ext cx="189547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e-IL" sz="10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ג. לסחוב תפוחי אדמה רקובים</a:t>
            </a:r>
          </a:p>
          <a:p>
            <a:pPr algn="just">
              <a:lnSpc>
                <a:spcPct val="150000"/>
              </a:lnSpc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באחד מהשיעורים, ביקשה המורה מתלמידיה להביא מחר שקית ניילון ושק תפוחי אדמה. למחרת, כשהביאו התלמידים שקית ניילון ושק תפוחי אדמה, הטילה עליהם המורה משימה: "</a:t>
            </a:r>
            <a:r>
              <a:rPr lang="he-IL" sz="800" b="1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על כל אדם שעשה לכם משהו במהלך החיים ולא סלחתם לו על כך, או על כל מעשה שאתם עשיתם ואתם מתביישים בו או מתחרטים עליו,</a:t>
            </a: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 בחרו תפוח אדמה אחד, רשמו עליו את שם האדם או את ספור המעשה, והכניסו לשקית הניילון". </a:t>
            </a:r>
          </a:p>
          <a:p>
            <a:pPr algn="just">
              <a:lnSpc>
                <a:spcPct val="150000"/>
              </a:lnSpc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אספו התלמידים את תפוחי האדמה שהביאו, כתבו עליהם, והכניסו לשקית - כפי שהמורה ביקשה. מיותר לציין שחלק מהשקיות היו כבדות מאוד. "כעת", אמרה המורה "סחבו את השקיות איתכם לכל מקום שתלכו במשך חודש שלם". </a:t>
            </a:r>
          </a:p>
          <a:p>
            <a:pPr algn="just">
              <a:lnSpc>
                <a:spcPct val="150000"/>
              </a:lnSpc>
            </a:pPr>
            <a:r>
              <a:rPr lang="he-IL" sz="8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כמצוות המורה, סחבו התלמידים את השקיות איתם לכל מקום במשך חודש שלם: לבית הספר, לחוגים, למגרש המשחקים ואפילו איתם למיטה. לאחר שבועיים של סחיבה קשה ומציקה החלו תפוחי האדמה להרקיב והפיצו בסביבתם ריח רע</a:t>
            </a:r>
            <a:r>
              <a:rPr lang="he-IL" sz="600" dirty="0" smtClean="0">
                <a:solidFill>
                  <a:srgbClr val="5E4D36"/>
                </a:solidFill>
                <a:latin typeface="Levenim MT" pitchFamily="2" charset="-79"/>
                <a:cs typeface="Levenim MT" pitchFamily="2" charset="-79"/>
              </a:rPr>
              <a:t>.....      סיפור עממי</a:t>
            </a:r>
            <a:endParaRPr lang="he-IL" sz="800" dirty="0">
              <a:solidFill>
                <a:srgbClr val="5E4D36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9573" y="5455211"/>
            <a:ext cx="1253802" cy="127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01974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תוכן 3"/>
          <p:cNvSpPr txBox="1">
            <a:spLocks/>
          </p:cNvSpPr>
          <p:nvPr/>
        </p:nvSpPr>
        <p:spPr>
          <a:xfrm>
            <a:off x="371475" y="933450"/>
            <a:ext cx="9173535" cy="5715000"/>
          </a:xfrm>
          <a:prstGeom prst="rect">
            <a:avLst/>
          </a:prstGeom>
        </p:spPr>
        <p:txBody>
          <a:bodyPr numCol="2" spcCol="18288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he-IL" sz="813" dirty="0" smtClean="0"/>
              <a:t>טקסט</a:t>
            </a:r>
            <a:endParaRPr lang="he-IL" sz="813" dirty="0"/>
          </a:p>
        </p:txBody>
      </p:sp>
    </p:spTree>
    <p:extLst>
      <p:ext uri="{BB962C8B-B14F-4D97-AF65-F5344CB8AC3E}">
        <p14:creationId xmlns="" xmlns:p14="http://schemas.microsoft.com/office/powerpoint/2010/main" val="11287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2905</TotalTime>
  <Words>657</Words>
  <Application>Microsoft Office PowerPoint</Application>
  <PresentationFormat>A4 Paper (210x297 mm)‎</PresentationFormat>
  <Paragraphs>64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1_ערכת נושא Office</vt:lpstr>
      <vt:lpstr>כפרה עליך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eladbrk</dc:creator>
  <cp:lastModifiedBy>asus</cp:lastModifiedBy>
  <cp:revision>63</cp:revision>
  <cp:lastPrinted>2016-01-02T09:56:53Z</cp:lastPrinted>
  <dcterms:created xsi:type="dcterms:W3CDTF">2016-01-01T12:13:36Z</dcterms:created>
  <dcterms:modified xsi:type="dcterms:W3CDTF">2016-05-29T20:37:12Z</dcterms:modified>
</cp:coreProperties>
</file>