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126"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C66A0D2-6C36-47EA-864D-1A45CB2CD5EA}" type="datetimeFigureOut">
              <a:rPr lang="he-IL" smtClean="0"/>
              <a:pPr/>
              <a:t>כ"ט/תמוז/תשע"ח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5296381-5C92-4ADD-92D0-2152D1716356}" type="slidenum">
              <a:rPr lang="he-IL" smtClean="0"/>
              <a:pPr/>
              <a:t>‹#›</a:t>
            </a:fld>
            <a:endParaRPr lang="he-IL"/>
          </a:p>
        </p:txBody>
      </p:sp>
    </p:spTree>
    <p:extLst>
      <p:ext uri="{BB962C8B-B14F-4D97-AF65-F5344CB8AC3E}">
        <p14:creationId xmlns:p14="http://schemas.microsoft.com/office/powerpoint/2010/main" xmlns="" val="154616188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71C95-BE5B-4519-A2E7-5F052F0C5C17}" type="slidenum">
              <a:rPr lang="he-IL" altLang="he-IL">
                <a:solidFill>
                  <a:srgbClr val="000000"/>
                </a:solidFill>
              </a:rPr>
              <a:pPr/>
              <a:t>1</a:t>
            </a:fld>
            <a:endParaRPr lang="en-US" altLang="he-IL">
              <a:solidFill>
                <a:srgbClr val="000000"/>
              </a:solidFill>
            </a:endParaRPr>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496261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73880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07094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969547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17322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00839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390178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68714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394523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364814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420972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9925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21854429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46" name="Group 10"/>
          <p:cNvGrpSpPr>
            <a:grpSpLocks/>
          </p:cNvGrpSpPr>
          <p:nvPr/>
        </p:nvGrpSpPr>
        <p:grpSpPr bwMode="auto">
          <a:xfrm>
            <a:off x="1703389" y="188913"/>
            <a:ext cx="8497887" cy="6553200"/>
            <a:chOff x="113" y="119"/>
            <a:chExt cx="5353" cy="4128"/>
          </a:xfrm>
        </p:grpSpPr>
        <p:sp>
          <p:nvSpPr>
            <p:cNvPr id="91147" name="Text Box 11"/>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91148"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1138" name="Rectangle 2"/>
          <p:cNvSpPr>
            <a:spLocks noGrp="1" noChangeArrowheads="1"/>
          </p:cNvSpPr>
          <p:nvPr>
            <p:ph type="title"/>
          </p:nvPr>
        </p:nvSpPr>
        <p:spPr>
          <a:xfrm>
            <a:off x="4224339" y="261939"/>
            <a:ext cx="3959225" cy="503237"/>
          </a:xfrm>
        </p:spPr>
        <p:txBody>
          <a:bodyPr/>
          <a:lstStyle/>
          <a:p>
            <a:r>
              <a:rPr lang="he-IL" altLang="he-IL" sz="2400" b="1" dirty="0"/>
              <a:t>פחותי פחותים וגדולי גדולים</a:t>
            </a:r>
            <a:endParaRPr lang="en-US" altLang="he-IL" sz="2400" b="1" dirty="0"/>
          </a:p>
        </p:txBody>
      </p:sp>
      <p:sp>
        <p:nvSpPr>
          <p:cNvPr id="91140" name="Rectangle 4"/>
          <p:cNvSpPr>
            <a:spLocks noChangeArrowheads="1"/>
          </p:cNvSpPr>
          <p:nvPr/>
        </p:nvSpPr>
        <p:spPr bwMode="auto">
          <a:xfrm>
            <a:off x="1992313" y="2000251"/>
            <a:ext cx="8280400" cy="3300413"/>
          </a:xfrm>
          <a:prstGeom prst="rect">
            <a:avLst/>
          </a:prstGeom>
          <a:noFill/>
          <a:ln w="158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en-US" altLang="he-IL" sz="1400">
                <a:solidFill>
                  <a:srgbClr val="000000"/>
                </a:solidFill>
              </a:rPr>
              <a:t>'</a:t>
            </a:r>
            <a:r>
              <a:rPr lang="he-IL" altLang="he-IL" sz="1400">
                <a:solidFill>
                  <a:srgbClr val="000000"/>
                </a:solidFill>
              </a:rPr>
              <a:t>והשדה' בפסוק: "מלך לשדה נעבד" מתכוון לכדור-הארץ בכללו</a:t>
            </a:r>
            <a:r>
              <a:rPr lang="en-US" altLang="he-IL" sz="1400">
                <a:solidFill>
                  <a:srgbClr val="000000"/>
                </a:solidFill>
              </a:rPr>
              <a:t>. </a:t>
            </a:r>
            <a:r>
              <a:rPr lang="he-IL" altLang="he-IL" sz="1400">
                <a:solidFill>
                  <a:srgbClr val="000000"/>
                </a:solidFill>
              </a:rPr>
              <a:t>זאת אותה הארץ וכל אשר עליה. והאדם הוא המושל בכל הוא הזורע והחורש, הקוצר והנוטע; ומגדל ותולש; גוזז, טווה ורוקם. ואלה הם "יושבי הארץ", שהיו בקיאים ביישובה של ארץ. ואלמלא הם אין עולם. ואחריהם כמוהם, כל בעלי המלאכה</a:t>
            </a:r>
            <a:r>
              <a:rPr lang="en-US" altLang="he-IL" sz="1400">
                <a:solidFill>
                  <a:srgbClr val="000000"/>
                </a:solidFill>
              </a:rPr>
              <a:t>, </a:t>
            </a:r>
            <a:r>
              <a:rPr lang="he-IL" altLang="he-IL" sz="1400">
                <a:solidFill>
                  <a:srgbClr val="000000"/>
                </a:solidFill>
              </a:rPr>
              <a:t>המתקנים כלים לחרוש ולזרוע, לגזוז ולטוות, או המתקנים מאכלים ומלבושים</a:t>
            </a:r>
            <a:r>
              <a:rPr lang="en-US" altLang="he-IL" sz="1400">
                <a:solidFill>
                  <a:srgbClr val="000000"/>
                </a:solidFill>
              </a:rPr>
              <a:t>. </a:t>
            </a:r>
            <a:r>
              <a:rPr lang="he-IL" altLang="he-IL" sz="1400">
                <a:solidFill>
                  <a:srgbClr val="000000"/>
                </a:solidFill>
              </a:rPr>
              <a:t>ובאלה נתיישבה הארץ ולא צריך יותר</a:t>
            </a:r>
            <a:r>
              <a:rPr lang="en-US" altLang="he-IL" sz="1400">
                <a:solidFill>
                  <a:srgbClr val="000000"/>
                </a:solidFill>
              </a:rPr>
              <a:t>.</a:t>
            </a:r>
          </a:p>
          <a:p>
            <a:pPr algn="just" fontAlgn="base">
              <a:spcBef>
                <a:spcPct val="0"/>
              </a:spcBef>
              <a:spcAft>
                <a:spcPct val="0"/>
              </a:spcAft>
            </a:pPr>
            <a:endParaRPr lang="en-US" altLang="he-IL" sz="1400">
              <a:solidFill>
                <a:srgbClr val="000000"/>
              </a:solidFill>
            </a:endParaRPr>
          </a:p>
          <a:p>
            <a:pPr algn="just" fontAlgn="base">
              <a:spcBef>
                <a:spcPct val="0"/>
              </a:spcBef>
              <a:spcAft>
                <a:spcPct val="0"/>
              </a:spcAft>
            </a:pPr>
            <a:r>
              <a:rPr lang="he-IL" altLang="he-IL" sz="1400" b="1">
                <a:solidFill>
                  <a:srgbClr val="000000"/>
                </a:solidFill>
              </a:rPr>
              <a:t>ואחריהם וחסרי חשיבות מהם, הם השלוחים המכונים סוחרים</a:t>
            </a:r>
            <a:r>
              <a:rPr lang="en-US" altLang="he-IL" sz="1400" b="1">
                <a:solidFill>
                  <a:srgbClr val="000000"/>
                </a:solidFill>
              </a:rPr>
              <a:t>,</a:t>
            </a:r>
            <a:r>
              <a:rPr lang="en-US" altLang="he-IL" sz="1400">
                <a:solidFill>
                  <a:srgbClr val="000000"/>
                </a:solidFill>
              </a:rPr>
              <a:t> </a:t>
            </a:r>
            <a:r>
              <a:rPr lang="he-IL" altLang="he-IL" sz="1400">
                <a:solidFill>
                  <a:srgbClr val="000000"/>
                </a:solidFill>
              </a:rPr>
              <a:t>והם אינם יודעים לא לחרוש ולא לזרוע ולא לטוות ולא לארוג, אבל, הם שלוחים כוללים, כלומר הם אלו שסוחרים. אבל, סוחרים אלו אינם מעניקים לעולם כלום</a:t>
            </a:r>
            <a:r>
              <a:rPr lang="en-US" altLang="he-IL" sz="1400">
                <a:solidFill>
                  <a:srgbClr val="000000"/>
                </a:solidFill>
              </a:rPr>
              <a:t>.</a:t>
            </a:r>
          </a:p>
          <a:p>
            <a:pPr algn="just" fontAlgn="base">
              <a:spcBef>
                <a:spcPct val="0"/>
              </a:spcBef>
              <a:spcAft>
                <a:spcPct val="0"/>
              </a:spcAft>
            </a:pPr>
            <a:endParaRPr lang="en-US" altLang="he-IL" sz="1400">
              <a:solidFill>
                <a:srgbClr val="000000"/>
              </a:solidFill>
            </a:endParaRPr>
          </a:p>
          <a:p>
            <a:pPr algn="just" fontAlgn="base">
              <a:spcBef>
                <a:spcPct val="0"/>
              </a:spcBef>
              <a:spcAft>
                <a:spcPct val="0"/>
              </a:spcAft>
            </a:pPr>
            <a:r>
              <a:rPr lang="he-IL" altLang="he-IL" sz="1400" b="1">
                <a:solidFill>
                  <a:srgbClr val="000000"/>
                </a:solidFill>
              </a:rPr>
              <a:t>אנשי עסקים אלו אינם יודעים להעניק לעולם דבר והם הם פחותי הערך, ובכל זאת הם נחשבים גדולים וחשובים. בתחתית המדרגה נמצאים אלו שהם שלוחים של השלוחים והם השולחנים, המכונים "בנקאים</a:t>
            </a:r>
            <a:r>
              <a:rPr lang="en-US" altLang="he-IL" sz="1400" b="1">
                <a:solidFill>
                  <a:srgbClr val="000000"/>
                </a:solidFill>
              </a:rPr>
              <a:t>". </a:t>
            </a:r>
            <a:r>
              <a:rPr lang="he-IL" altLang="he-IL" sz="1400">
                <a:solidFill>
                  <a:srgbClr val="000000"/>
                </a:solidFill>
              </a:rPr>
              <a:t>שאפילו סחורות הסוחרים אינם מבינים, אלה שלוחי הסוחרים להמציא להם מעות, והם פחותי</a:t>
            </a:r>
            <a:r>
              <a:rPr lang="en-US" altLang="he-IL" sz="1400">
                <a:solidFill>
                  <a:srgbClr val="000000"/>
                </a:solidFill>
              </a:rPr>
              <a:t> – </a:t>
            </a:r>
            <a:r>
              <a:rPr lang="he-IL" altLang="he-IL" sz="1400">
                <a:solidFill>
                  <a:srgbClr val="000000"/>
                </a:solidFill>
              </a:rPr>
              <a:t>פחותים ביישובו של עולם ונחשבים גדולי- גדולים</a:t>
            </a:r>
          </a:p>
          <a:p>
            <a:pPr algn="just" fontAlgn="base">
              <a:spcBef>
                <a:spcPct val="0"/>
              </a:spcBef>
              <a:spcAft>
                <a:spcPct val="0"/>
              </a:spcAft>
            </a:pPr>
            <a:r>
              <a:rPr lang="he-IL" altLang="he-IL" sz="1400" b="1">
                <a:solidFill>
                  <a:srgbClr val="000000"/>
                </a:solidFill>
              </a:rPr>
              <a:t>והמלך</a:t>
            </a:r>
            <a:r>
              <a:rPr lang="he-IL" altLang="he-IL" sz="1400">
                <a:solidFill>
                  <a:srgbClr val="000000"/>
                </a:solidFill>
              </a:rPr>
              <a:t> המושל בגבורתו עולם ומשגיח על כל הנ"ל, צרכיו מרובים לפרנס מיני שרים וחייליהם, וצרכי ביתו וכבודו כי רב, ומאין יבוא כל זה ... סוף כל סוף יתרון הארץ בכל הוא </a:t>
            </a:r>
            <a:r>
              <a:rPr lang="he-IL" altLang="he-IL" sz="1400" b="1">
                <a:solidFill>
                  <a:srgbClr val="000000"/>
                </a:solidFill>
              </a:rPr>
              <a:t>ומלך לשדה נעבד"</a:t>
            </a:r>
            <a:r>
              <a:rPr lang="he-IL" altLang="he-IL">
                <a:solidFill>
                  <a:srgbClr val="000000"/>
                </a:solidFill>
              </a:rPr>
              <a:t> </a:t>
            </a:r>
            <a:endParaRPr lang="he-IL" altLang="he-IL" sz="1400">
              <a:solidFill>
                <a:srgbClr val="000000"/>
              </a:solidFill>
            </a:endParaRPr>
          </a:p>
          <a:p>
            <a:pPr algn="just" fontAlgn="base">
              <a:spcBef>
                <a:spcPct val="0"/>
              </a:spcBef>
              <a:spcAft>
                <a:spcPct val="0"/>
              </a:spcAft>
            </a:pPr>
            <a:r>
              <a:rPr lang="he-IL" altLang="he-IL" sz="1000">
                <a:solidFill>
                  <a:srgbClr val="000000"/>
                </a:solidFill>
              </a:rPr>
              <a:t>(תורת משה, פרשת בשלח)</a:t>
            </a:r>
          </a:p>
        </p:txBody>
      </p:sp>
      <p:sp>
        <p:nvSpPr>
          <p:cNvPr id="91144" name="Rectangle 8"/>
          <p:cNvSpPr>
            <a:spLocks noChangeArrowheads="1"/>
          </p:cNvSpPr>
          <p:nvPr/>
        </p:nvSpPr>
        <p:spPr bwMode="auto">
          <a:xfrm>
            <a:off x="1919289" y="612429"/>
            <a:ext cx="8353425"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הרב </a:t>
            </a:r>
            <a:r>
              <a:rPr lang="he-IL" altLang="he-IL" sz="1400" b="1" dirty="0">
                <a:solidFill>
                  <a:srgbClr val="000000"/>
                </a:solidFill>
                <a:latin typeface="Times New Roman" panose="02020603050405020304" pitchFamily="18" charset="0"/>
                <a:cs typeface="Times New Roman" panose="02020603050405020304" pitchFamily="18" charset="0"/>
              </a:rPr>
              <a:t>משה סופר </a:t>
            </a:r>
            <a:r>
              <a:rPr lang="he-IL" altLang="he-IL" sz="1400" dirty="0">
                <a:solidFill>
                  <a:srgbClr val="000000"/>
                </a:solidFill>
                <a:latin typeface="Times New Roman" panose="02020603050405020304" pitchFamily="18" charset="0"/>
                <a:cs typeface="Times New Roman" panose="02020603050405020304" pitchFamily="18" charset="0"/>
              </a:rPr>
              <a:t>(1762-1839) ידוע בכינוי </a:t>
            </a:r>
            <a:r>
              <a:rPr lang="he-IL" altLang="he-IL" sz="1400" b="1" dirty="0" err="1">
                <a:solidFill>
                  <a:srgbClr val="000000"/>
                </a:solidFill>
                <a:latin typeface="Times New Roman" panose="02020603050405020304" pitchFamily="18" charset="0"/>
                <a:cs typeface="Times New Roman" panose="02020603050405020304" pitchFamily="18" charset="0"/>
              </a:rPr>
              <a:t>החת"ם</a:t>
            </a:r>
            <a:r>
              <a:rPr lang="he-IL" altLang="he-IL" sz="1400" b="1" dirty="0">
                <a:solidFill>
                  <a:srgbClr val="000000"/>
                </a:solidFill>
                <a:latin typeface="Times New Roman" panose="02020603050405020304" pitchFamily="18" charset="0"/>
                <a:cs typeface="Times New Roman" panose="02020603050405020304" pitchFamily="18" charset="0"/>
              </a:rPr>
              <a:t> סופר </a:t>
            </a:r>
            <a:r>
              <a:rPr lang="he-IL" altLang="he-IL" sz="1400" dirty="0">
                <a:solidFill>
                  <a:srgbClr val="000000"/>
                </a:solidFill>
                <a:latin typeface="Times New Roman" panose="02020603050405020304" pitchFamily="18" charset="0"/>
                <a:cs typeface="Times New Roman" panose="02020603050405020304" pitchFamily="18" charset="0"/>
              </a:rPr>
              <a:t>(על שם ספרו </a:t>
            </a:r>
            <a:r>
              <a:rPr lang="he-IL" altLang="he-IL" sz="1400" b="1" dirty="0">
                <a:solidFill>
                  <a:srgbClr val="000000"/>
                </a:solidFill>
                <a:latin typeface="Times New Roman" panose="02020603050405020304" pitchFamily="18" charset="0"/>
                <a:cs typeface="Times New Roman" panose="02020603050405020304" pitchFamily="18" charset="0"/>
              </a:rPr>
              <a:t>ח</a:t>
            </a:r>
            <a:r>
              <a:rPr lang="he-IL" altLang="he-IL" sz="1400" dirty="0">
                <a:solidFill>
                  <a:srgbClr val="000000"/>
                </a:solidFill>
                <a:latin typeface="Times New Roman" panose="02020603050405020304" pitchFamily="18" charset="0"/>
                <a:cs typeface="Times New Roman" panose="02020603050405020304" pitchFamily="18" charset="0"/>
              </a:rPr>
              <a:t>ידושי </a:t>
            </a:r>
            <a:r>
              <a:rPr lang="he-IL" altLang="he-IL" sz="1400" b="1" dirty="0">
                <a:solidFill>
                  <a:srgbClr val="000000"/>
                </a:solidFill>
                <a:latin typeface="Times New Roman" panose="02020603050405020304" pitchFamily="18" charset="0"/>
                <a:cs typeface="Times New Roman" panose="02020603050405020304" pitchFamily="18" charset="0"/>
              </a:rPr>
              <a:t>ת</a:t>
            </a:r>
            <a:r>
              <a:rPr lang="he-IL" altLang="he-IL" sz="1400" dirty="0">
                <a:solidFill>
                  <a:srgbClr val="000000"/>
                </a:solidFill>
                <a:latin typeface="Times New Roman" panose="02020603050405020304" pitchFamily="18" charset="0"/>
                <a:cs typeface="Times New Roman" panose="02020603050405020304" pitchFamily="18" charset="0"/>
              </a:rPr>
              <a:t>ורת </a:t>
            </a:r>
            <a:r>
              <a:rPr lang="he-IL" altLang="he-IL" sz="1400" b="1" dirty="0">
                <a:solidFill>
                  <a:srgbClr val="000000"/>
                </a:solidFill>
                <a:latin typeface="Times New Roman" panose="02020603050405020304" pitchFamily="18" charset="0"/>
                <a:cs typeface="Times New Roman" panose="02020603050405020304" pitchFamily="18" charset="0"/>
              </a:rPr>
              <a:t>מ</a:t>
            </a:r>
            <a:r>
              <a:rPr lang="he-IL" altLang="he-IL" sz="1400" dirty="0">
                <a:solidFill>
                  <a:srgbClr val="000000"/>
                </a:solidFill>
                <a:latin typeface="Times New Roman" panose="02020603050405020304" pitchFamily="18" charset="0"/>
                <a:cs typeface="Times New Roman" panose="02020603050405020304" pitchFamily="18" charset="0"/>
              </a:rPr>
              <a:t>שה</a:t>
            </a:r>
            <a:r>
              <a:rPr lang="en-US" altLang="he-IL" sz="1400" dirty="0">
                <a:solidFill>
                  <a:srgbClr val="000000"/>
                </a:solidFill>
                <a:latin typeface="Times New Roman" panose="02020603050405020304" pitchFamily="18" charset="0"/>
                <a:cs typeface="Times New Roman" panose="02020603050405020304" pitchFamily="18" charset="0"/>
              </a:rPr>
              <a:t>(</a:t>
            </a:r>
            <a:r>
              <a:rPr lang="he-IL" altLang="he-IL" sz="1400" b="1" dirty="0">
                <a:solidFill>
                  <a:srgbClr val="000000"/>
                </a:solidFill>
                <a:latin typeface="Times New Roman" panose="02020603050405020304" pitchFamily="18" charset="0"/>
                <a:cs typeface="Times New Roman" panose="02020603050405020304" pitchFamily="18" charset="0"/>
              </a:rPr>
              <a:t>, </a:t>
            </a:r>
            <a:r>
              <a:rPr lang="he-IL" altLang="he-IL" sz="1400" dirty="0">
                <a:solidFill>
                  <a:srgbClr val="000000"/>
                </a:solidFill>
                <a:latin typeface="Times New Roman" panose="02020603050405020304" pitchFamily="18" charset="0"/>
                <a:cs typeface="Times New Roman" panose="02020603050405020304" pitchFamily="18" charset="0"/>
              </a:rPr>
              <a:t>ראש ישיבה</a:t>
            </a:r>
            <a:r>
              <a:rPr lang="en-US" altLang="he-IL" sz="1400" dirty="0">
                <a:solidFill>
                  <a:srgbClr val="000000"/>
                </a:solidFill>
                <a:latin typeface="Times New Roman" panose="02020603050405020304" pitchFamily="18" charset="0"/>
                <a:cs typeface="Times New Roman" panose="02020603050405020304" pitchFamily="18" charset="0"/>
              </a:rPr>
              <a:t> </a:t>
            </a:r>
            <a:r>
              <a:rPr lang="he-IL" altLang="he-IL" sz="1400" dirty="0">
                <a:solidFill>
                  <a:srgbClr val="000000"/>
                </a:solidFill>
                <a:latin typeface="Times New Roman" panose="02020603050405020304" pitchFamily="18" charset="0"/>
                <a:cs typeface="Times New Roman" panose="02020603050405020304" pitchFamily="18" charset="0"/>
              </a:rPr>
              <a:t>ומגדולי הרבנים</a:t>
            </a:r>
            <a:r>
              <a:rPr lang="en-US" altLang="he-IL" sz="1400" dirty="0">
                <a:solidFill>
                  <a:srgbClr val="000000"/>
                </a:solidFill>
                <a:latin typeface="Times New Roman" panose="02020603050405020304" pitchFamily="18" charset="0"/>
                <a:cs typeface="Times New Roman" panose="02020603050405020304" pitchFamily="18" charset="0"/>
              </a:rPr>
              <a:t> </a:t>
            </a:r>
            <a:r>
              <a:rPr lang="he-IL" altLang="he-IL" sz="1400" dirty="0">
                <a:solidFill>
                  <a:srgbClr val="000000"/>
                </a:solidFill>
                <a:latin typeface="Times New Roman" panose="02020603050405020304" pitchFamily="18" charset="0"/>
                <a:cs typeface="Times New Roman" panose="02020603050405020304" pitchFamily="18" charset="0"/>
              </a:rPr>
              <a:t>והפוסקים</a:t>
            </a:r>
            <a:r>
              <a:rPr lang="en-US" altLang="he-IL" sz="1400" dirty="0">
                <a:solidFill>
                  <a:srgbClr val="000000"/>
                </a:solidFill>
                <a:latin typeface="Times New Roman" panose="02020603050405020304" pitchFamily="18" charset="0"/>
                <a:cs typeface="Times New Roman" panose="02020603050405020304" pitchFamily="18" charset="0"/>
              </a:rPr>
              <a:t> </a:t>
            </a:r>
            <a:r>
              <a:rPr lang="he-IL" altLang="he-IL" sz="1400" dirty="0">
                <a:solidFill>
                  <a:srgbClr val="000000"/>
                </a:solidFill>
                <a:latin typeface="Times New Roman" panose="02020603050405020304" pitchFamily="18" charset="0"/>
                <a:cs typeface="Times New Roman" panose="02020603050405020304" pitchFamily="18" charset="0"/>
              </a:rPr>
              <a:t>בדורות האחרונים. תרם תרומה מכרעת לעיצוב ההשקפה האורתודוקסית-יהודית</a:t>
            </a:r>
            <a:r>
              <a:rPr lang="en-US" altLang="he-IL" sz="1400" dirty="0">
                <a:solidFill>
                  <a:srgbClr val="000000"/>
                </a:solidFill>
                <a:latin typeface="Times New Roman" panose="02020603050405020304" pitchFamily="18" charset="0"/>
                <a:cs typeface="Times New Roman" panose="02020603050405020304" pitchFamily="18" charset="0"/>
              </a:rPr>
              <a:t>.</a:t>
            </a:r>
            <a:r>
              <a:rPr lang="he-IL" altLang="he-IL" sz="1400" dirty="0">
                <a:solidFill>
                  <a:srgbClr val="000000"/>
                </a:solidFill>
                <a:latin typeface="Times New Roman" panose="02020603050405020304" pitchFamily="18" charset="0"/>
                <a:cs typeface="Times New Roman" panose="02020603050405020304" pitchFamily="18" charset="0"/>
              </a:rPr>
              <a:t> </a:t>
            </a:r>
            <a:r>
              <a:rPr lang="he-IL" altLang="he-IL" sz="1400" dirty="0" err="1">
                <a:solidFill>
                  <a:srgbClr val="000000"/>
                </a:solidFill>
                <a:latin typeface="Times New Roman" panose="02020603050405020304" pitchFamily="18" charset="0"/>
                <a:cs typeface="Times New Roman" panose="02020603050405020304" pitchFamily="18" charset="0"/>
              </a:rPr>
              <a:t>לחת"ם</a:t>
            </a:r>
            <a:r>
              <a:rPr lang="he-IL" altLang="he-IL" sz="1400" dirty="0">
                <a:solidFill>
                  <a:srgbClr val="000000"/>
                </a:solidFill>
                <a:latin typeface="Times New Roman" panose="02020603050405020304" pitchFamily="18" charset="0"/>
                <a:cs typeface="Times New Roman" panose="02020603050405020304" pitchFamily="18" charset="0"/>
              </a:rPr>
              <a:t> סופר היה יחס מיוחד לארץ ישראל</a:t>
            </a:r>
            <a:r>
              <a:rPr lang="en-US" altLang="he-IL" sz="1400" dirty="0">
                <a:solidFill>
                  <a:srgbClr val="000000"/>
                </a:solidFill>
                <a:latin typeface="Times New Roman" panose="02020603050405020304" pitchFamily="18" charset="0"/>
                <a:cs typeface="Times New Roman" panose="02020603050405020304" pitchFamily="18" charset="0"/>
              </a:rPr>
              <a:t> </a:t>
            </a:r>
            <a:r>
              <a:rPr lang="he-IL" altLang="he-IL" sz="1400" dirty="0">
                <a:solidFill>
                  <a:srgbClr val="000000"/>
                </a:solidFill>
                <a:latin typeface="Times New Roman" panose="02020603050405020304" pitchFamily="18" charset="0"/>
                <a:cs typeface="Times New Roman" panose="02020603050405020304" pitchFamily="18" charset="0"/>
              </a:rPr>
              <a:t>לחיים בה ולישובה. הוא ראה את ארץ ישראל כמקור הרוחניות ותמצית הקדושה של העולם‏‏‏</a:t>
            </a:r>
            <a:r>
              <a:rPr lang="en-US" altLang="he-IL" sz="1400" dirty="0">
                <a:solidFill>
                  <a:srgbClr val="000000"/>
                </a:solidFill>
                <a:latin typeface="Times New Roman" panose="02020603050405020304" pitchFamily="18" charset="0"/>
                <a:cs typeface="Times New Roman" panose="02020603050405020304" pitchFamily="18" charset="0"/>
              </a:rPr>
              <a:t>' </a:t>
            </a:r>
            <a:r>
              <a:rPr lang="he-IL" altLang="he-IL" sz="1400" dirty="0">
                <a:solidFill>
                  <a:srgbClr val="000000"/>
                </a:solidFill>
                <a:latin typeface="Times New Roman" panose="02020603050405020304" pitchFamily="18" charset="0"/>
                <a:cs typeface="Times New Roman" panose="02020603050405020304" pitchFamily="18" charset="0"/>
              </a:rPr>
              <a:t>והאמין כי עיקר הקיום של התורה והמצוות הוא דווקא בארץ ישראל</a:t>
            </a:r>
            <a:r>
              <a:rPr lang="he-IL" altLang="he-IL" sz="1400" i="1" dirty="0">
                <a:solidFill>
                  <a:srgbClr val="000000"/>
                </a:solidFill>
                <a:latin typeface="Times New Roman" panose="02020603050405020304" pitchFamily="18" charset="0"/>
                <a:cs typeface="Times New Roman" panose="02020603050405020304" pitchFamily="18" charset="0"/>
              </a:rPr>
              <a:t>. </a:t>
            </a:r>
            <a:r>
              <a:rPr lang="he-IL" altLang="he-IL" sz="1400" dirty="0">
                <a:solidFill>
                  <a:srgbClr val="000000"/>
                </a:solidFill>
                <a:latin typeface="Times New Roman" panose="02020603050405020304" pitchFamily="18" charset="0"/>
                <a:cs typeface="Times New Roman" panose="02020603050405020304" pitchFamily="18" charset="0"/>
              </a:rPr>
              <a:t>לפנינו קטע מתוך ספרו של </a:t>
            </a:r>
            <a:r>
              <a:rPr lang="he-IL" altLang="he-IL" sz="1400" dirty="0" err="1">
                <a:solidFill>
                  <a:srgbClr val="000000"/>
                </a:solidFill>
                <a:latin typeface="Times New Roman" panose="02020603050405020304" pitchFamily="18" charset="0"/>
                <a:cs typeface="Times New Roman" panose="02020603050405020304" pitchFamily="18" charset="0"/>
              </a:rPr>
              <a:t>החת"ם</a:t>
            </a:r>
            <a:r>
              <a:rPr lang="he-IL" altLang="he-IL" sz="1400" dirty="0">
                <a:solidFill>
                  <a:srgbClr val="000000"/>
                </a:solidFill>
                <a:latin typeface="Times New Roman" panose="02020603050405020304" pitchFamily="18" charset="0"/>
                <a:cs typeface="Times New Roman" panose="02020603050405020304" pitchFamily="18" charset="0"/>
              </a:rPr>
              <a:t> סופר בו הוא מפרש את הפסוק מקהלת "מלך לשדה נעבד", המתאר את המצב בימי שלמה בו האדמה הייתה מקור ההכנסה ואמצעי הייצור העיקרי, ובעליה היה בעל הממון שהמלך עצמו נאלץ להשתעבד לו לעומת תקופתו (המאה ה-18) ותקופתנו אנו בה  האדמה מהווה בעיקר אמצעי של מגלגלי כספים לעשות עליה הון.</a:t>
            </a:r>
          </a:p>
        </p:txBody>
      </p:sp>
      <p:sp>
        <p:nvSpPr>
          <p:cNvPr id="91145" name="Rectangle 9"/>
          <p:cNvSpPr>
            <a:spLocks noChangeArrowheads="1"/>
          </p:cNvSpPr>
          <p:nvPr/>
        </p:nvSpPr>
        <p:spPr bwMode="auto">
          <a:xfrm>
            <a:off x="2279651" y="5172075"/>
            <a:ext cx="5400675" cy="1570038"/>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200" b="1">
                <a:solidFill>
                  <a:srgbClr val="000000"/>
                </a:solidFill>
              </a:rPr>
              <a:t>שאלות למחשבה:</a:t>
            </a:r>
            <a:endParaRPr lang="en-US" altLang="he-IL" sz="1200" b="1">
              <a:solidFill>
                <a:srgbClr val="000000"/>
              </a:solidFill>
            </a:endParaRPr>
          </a:p>
          <a:p>
            <a:pPr algn="just" fontAlgn="base">
              <a:spcBef>
                <a:spcPct val="0"/>
              </a:spcBef>
              <a:spcAft>
                <a:spcPct val="0"/>
              </a:spcAft>
            </a:pPr>
            <a:r>
              <a:rPr lang="he-IL" altLang="he-IL" sz="1200">
                <a:solidFill>
                  <a:srgbClr val="000000"/>
                </a:solidFill>
              </a:rPr>
              <a:t>מיהם יושבי הארץ, לפי הקטע, ומי הם בימינו? מיהם השלוחים, לפי הקטע, ומי הם בימינו? </a:t>
            </a:r>
            <a:endParaRPr lang="he-IL" altLang="he-IL" sz="800">
              <a:solidFill>
                <a:srgbClr val="000000"/>
              </a:solidFill>
            </a:endParaRPr>
          </a:p>
          <a:p>
            <a:pPr algn="just" fontAlgn="base">
              <a:spcBef>
                <a:spcPct val="0"/>
              </a:spcBef>
              <a:spcAft>
                <a:spcPct val="0"/>
              </a:spcAft>
            </a:pPr>
            <a:r>
              <a:rPr lang="he-IL" altLang="he-IL" sz="1200">
                <a:solidFill>
                  <a:srgbClr val="000000"/>
                </a:solidFill>
              </a:rPr>
              <a:t>מיהם השולחנים, לפי הקטע, ומי הם בימינו?</a:t>
            </a:r>
          </a:p>
          <a:p>
            <a:pPr algn="just" fontAlgn="base">
              <a:spcBef>
                <a:spcPct val="0"/>
              </a:spcBef>
              <a:spcAft>
                <a:spcPct val="0"/>
              </a:spcAft>
            </a:pPr>
            <a:endParaRPr lang="en-US" altLang="he-IL" sz="800">
              <a:solidFill>
                <a:srgbClr val="000000"/>
              </a:solidFill>
            </a:endParaRPr>
          </a:p>
          <a:p>
            <a:pPr algn="just" fontAlgn="base">
              <a:spcBef>
                <a:spcPct val="0"/>
              </a:spcBef>
              <a:spcAft>
                <a:spcPct val="0"/>
              </a:spcAft>
            </a:pPr>
            <a:r>
              <a:rPr lang="he-IL" altLang="he-IL" sz="1200">
                <a:solidFill>
                  <a:srgbClr val="000000"/>
                </a:solidFill>
              </a:rPr>
              <a:t>מה הדירוג שהחת"ם סופר עושה בטקסט בין שלושת בעלי התפקידים?</a:t>
            </a: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מה ההבדל בין זווית הראייה של החת"ם סופר מול זווית הראייה הרווחת בעולם כיום?</a:t>
            </a:r>
          </a:p>
          <a:p>
            <a:pPr algn="just" fontAlgn="base">
              <a:spcBef>
                <a:spcPct val="0"/>
              </a:spcBef>
              <a:spcAft>
                <a:spcPct val="0"/>
              </a:spcAft>
            </a:pPr>
            <a:endParaRPr lang="en-US" altLang="he-IL" sz="800">
              <a:solidFill>
                <a:srgbClr val="000000"/>
              </a:solidFill>
            </a:endParaRPr>
          </a:p>
          <a:p>
            <a:pPr algn="just" fontAlgn="base">
              <a:spcBef>
                <a:spcPct val="0"/>
              </a:spcBef>
              <a:spcAft>
                <a:spcPct val="0"/>
              </a:spcAft>
            </a:pPr>
            <a:r>
              <a:rPr lang="he-IL" altLang="he-IL" sz="1200">
                <a:solidFill>
                  <a:srgbClr val="000000"/>
                </a:solidFill>
              </a:rPr>
              <a:t>"מלך לשדה נעבד" – מי בסופו של דבר מושל במי?</a:t>
            </a:r>
            <a:endParaRPr lang="en-US" altLang="he-IL" sz="1200">
              <a:solidFill>
                <a:srgbClr val="000000"/>
              </a:solidFill>
            </a:endParaRPr>
          </a:p>
        </p:txBody>
      </p:sp>
    </p:spTree>
    <p:extLst>
      <p:ext uri="{BB962C8B-B14F-4D97-AF65-F5344CB8AC3E}">
        <p14:creationId xmlns:p14="http://schemas.microsoft.com/office/powerpoint/2010/main" xmlns="" val="19413538"/>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443</Words>
  <Application>Microsoft Office PowerPoint</Application>
  <PresentationFormat>מותאם אישית</PresentationFormat>
  <Paragraphs>20</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פחותי פחותים וגדולי גדולים</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פחותי פחותים וגדולי גדולים</dc:title>
  <dc:creator>עמית</dc:creator>
  <cp:lastModifiedBy>home</cp:lastModifiedBy>
  <cp:revision>2</cp:revision>
  <dcterms:created xsi:type="dcterms:W3CDTF">2014-11-04T13:39:09Z</dcterms:created>
  <dcterms:modified xsi:type="dcterms:W3CDTF">2018-07-12T08:54:15Z</dcterms:modified>
</cp:coreProperties>
</file>