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10" d="100"/>
          <a:sy n="110" d="100"/>
        </p:scale>
        <p:origin x="-378" y="-72"/>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מה נסגר עם העם שנולד בגלות</a:t>
            </a:r>
            <a:endParaRPr lang="he-IL" dirty="0"/>
          </a:p>
        </p:txBody>
      </p:sp>
      <p:pic>
        <p:nvPicPr>
          <p:cNvPr id="5" name="מציין מיקום של תמונה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4579" r="14579"/>
          <a:stretch>
            <a:fillRect/>
          </a:stretch>
        </p:blipFill>
        <p:spPr>
          <a:xfrm>
            <a:off x="4910916" y="4675515"/>
            <a:ext cx="1190429" cy="2113472"/>
          </a:xfrm>
        </p:spPr>
      </p:pic>
      <p:pic>
        <p:nvPicPr>
          <p:cNvPr id="3" name="מציין מיקום של תמונה 2"/>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11822" r="11822"/>
          <a:stretch>
            <a:fillRect/>
          </a:stretch>
        </p:blipFill>
        <p:spPr>
          <a:xfrm>
            <a:off x="2543669" y="4861710"/>
            <a:ext cx="1844675" cy="1725613"/>
          </a:xfrm>
        </p:spPr>
      </p:pic>
      <p:sp>
        <p:nvSpPr>
          <p:cNvPr id="12" name="מלבן 11"/>
          <p:cNvSpPr/>
          <p:nvPr/>
        </p:nvSpPr>
        <p:spPr>
          <a:xfrm>
            <a:off x="2562330" y="990600"/>
            <a:ext cx="3858567" cy="2305258"/>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'אוהבים אותך מולדת'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אם אהבה היא ידיעה 'וידע האדם את חווה אשתו', באו נברר את האהבה הזו. בשלושת השיעורים הבאים נעשה זאת. נתחיל בשאלה: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בני </a:t>
            </a:r>
            <a:r>
              <a:rPr lang="he-IL" sz="700" dirty="0">
                <a:solidFill>
                  <a:schemeClr val="bg1"/>
                </a:solidFill>
                <a:latin typeface="Levenim MT" panose="02010502060101010101" pitchFamily="2" charset="-79"/>
                <a:cs typeface="Levenim MT" panose="02010502060101010101" pitchFamily="2" charset="-79"/>
              </a:rPr>
              <a:t>העיר אתונה ראו עצמם כיושביה המקוריים של ארצם, וכינו עצמם בגאווה אוטוכתונים, על שם יצורים מיתיים שנקראו כך, והיו בעלי טבע כפול — פלג גופם העליון אנושי ופלג גופם התחתון נחשי, ומסמל את הקשר שלהם למוצאם מן הארץ. </a:t>
            </a: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אבל לא רק בני אתונה. כל עם מספר לעצמו סיפור על </a:t>
            </a:r>
            <a:r>
              <a:rPr lang="he-IL" sz="700" dirty="0" err="1" smtClean="0">
                <a:solidFill>
                  <a:schemeClr val="bg1"/>
                </a:solidFill>
                <a:latin typeface="Levenim MT" panose="02010502060101010101" pitchFamily="2" charset="-79"/>
                <a:cs typeface="Levenim MT" panose="02010502060101010101" pitchFamily="2" charset="-79"/>
              </a:rPr>
              <a:t>ילידותו</a:t>
            </a:r>
            <a:r>
              <a:rPr lang="he-IL" sz="700" dirty="0" smtClean="0">
                <a:solidFill>
                  <a:schemeClr val="bg1"/>
                </a:solidFill>
                <a:latin typeface="Levenim MT" panose="02010502060101010101" pitchFamily="2" charset="-79"/>
                <a:cs typeface="Levenim MT" panose="02010502060101010101" pitchFamily="2" charset="-79"/>
              </a:rPr>
              <a:t>, כלומר כיצד הוא צמח מהארץ. כל עם בונה תודעת עומק של 'תמיד היינו כאן'.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זה גם הסיפור שלנו – תמיד היינו כאן?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רמז: התשובה היא לא! הסיפור שלנו מלא חורים.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האם זה טעות, החלקה, תקלה של משה ואבותינו מספרי הסיפור?</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או אולי זה משהו מובנה, קבוע, מוטמע, מכוון, רציני? </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ואיך אנחנו צריכים להתמודד עם זה? מהם המשמעויות של הסיפור הזה בשבילינו?</a:t>
            </a:r>
          </a:p>
          <a:p>
            <a:pPr>
              <a:lnSpc>
                <a:spcPts val="1000"/>
              </a:lnSpc>
            </a:pPr>
            <a:r>
              <a:rPr lang="he-IL" sz="700" dirty="0" smtClean="0">
                <a:solidFill>
                  <a:schemeClr val="bg1"/>
                </a:solidFill>
                <a:latin typeface="Levenim MT" panose="02010502060101010101" pitchFamily="2" charset="-79"/>
                <a:cs typeface="Levenim MT" panose="02010502060101010101" pitchFamily="2" charset="-79"/>
              </a:rPr>
              <a:t>בדף זה נעלה ונחדד את השאלות הללו .</a:t>
            </a: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2562331" y="3295859"/>
            <a:ext cx="3858566" cy="1319274"/>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כל משתתף שיכול לשתף בסיפור ההגעה של משפחתו לארץ בקצרה [מאפה ואיך].</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להזכיר את כל המקרים בהיסטריה היהודית בהם ניתק הקשר בין העם לארץ, בכוח או במה שנראה כרצון.</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חשבו על מצוות שהסיבה הרשמית לקיומם היא 'כי עבד הייתה בארץ מצרים' או זכירת יציאת מצרים. האם יש היגיון או קש</a:t>
            </a:r>
            <a:r>
              <a:rPr lang="he-IL" sz="700" dirty="0">
                <a:solidFill>
                  <a:srgbClr val="5E4D36"/>
                </a:solidFill>
                <a:latin typeface="Levenim MT" panose="02010502060101010101" pitchFamily="2" charset="-79"/>
                <a:cs typeface="Levenim MT" panose="02010502060101010101" pitchFamily="2" charset="-79"/>
              </a:rPr>
              <a:t>ר</a:t>
            </a:r>
            <a:r>
              <a:rPr lang="he-IL" sz="700" dirty="0" smtClean="0">
                <a:solidFill>
                  <a:srgbClr val="5E4D36"/>
                </a:solidFill>
                <a:latin typeface="Levenim MT" panose="02010502060101010101" pitchFamily="2" charset="-79"/>
                <a:cs typeface="Levenim MT" panose="02010502060101010101" pitchFamily="2" charset="-79"/>
              </a:rPr>
              <a:t> בין כל המצוות הללו?</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להגדיר את </a:t>
            </a:r>
            <a:r>
              <a:rPr lang="he-IL" sz="700" b="1" dirty="0" smtClean="0">
                <a:solidFill>
                  <a:srgbClr val="5E4D36"/>
                </a:solidFill>
                <a:latin typeface="Levenim MT" panose="02010502060101010101" pitchFamily="2" charset="-79"/>
                <a:cs typeface="Levenim MT" panose="02010502060101010101" pitchFamily="2" charset="-79"/>
              </a:rPr>
              <a:t>התחושה</a:t>
            </a:r>
            <a:r>
              <a:rPr lang="he-IL" sz="700" dirty="0" smtClean="0">
                <a:solidFill>
                  <a:srgbClr val="5E4D36"/>
                </a:solidFill>
                <a:latin typeface="Levenim MT" panose="02010502060101010101" pitchFamily="2" charset="-79"/>
                <a:cs typeface="Levenim MT" panose="02010502060101010101" pitchFamily="2" charset="-79"/>
              </a:rPr>
              <a:t> ו</a:t>
            </a:r>
            <a:r>
              <a:rPr lang="he-IL" sz="700" b="1" dirty="0" smtClean="0">
                <a:solidFill>
                  <a:srgbClr val="5E4D36"/>
                </a:solidFill>
                <a:latin typeface="Levenim MT" panose="02010502060101010101" pitchFamily="2" charset="-79"/>
                <a:cs typeface="Levenim MT" panose="02010502060101010101" pitchFamily="2" charset="-79"/>
              </a:rPr>
              <a:t>הרגש</a:t>
            </a:r>
            <a:r>
              <a:rPr lang="he-IL" sz="700" dirty="0" smtClean="0">
                <a:solidFill>
                  <a:srgbClr val="5E4D36"/>
                </a:solidFill>
                <a:latin typeface="Levenim MT" panose="02010502060101010101" pitchFamily="2" charset="-79"/>
                <a:cs typeface="Levenim MT" panose="02010502060101010101" pitchFamily="2" charset="-79"/>
              </a:rPr>
              <a:t> שלכם מול הסיפורים הללו שמזכירים ומעצימים את הנתק, הגלות העבדות, הזרות </a:t>
            </a:r>
            <a:r>
              <a:rPr lang="he-IL" sz="700" dirty="0" smtClean="0">
                <a:solidFill>
                  <a:srgbClr val="5E4D36"/>
                </a:solidFill>
                <a:latin typeface="Levenim MT" panose="02010502060101010101" pitchFamily="2" charset="-79"/>
                <a:cs typeface="Levenim MT" panose="02010502060101010101" pitchFamily="2" charset="-79"/>
              </a:rPr>
              <a:t>בסיפור שלנו. </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6764213" y="1121230"/>
            <a:ext cx="2942493" cy="49178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000" b="1" dirty="0" smtClean="0">
                <a:solidFill>
                  <a:srgbClr val="5E4D36"/>
                </a:solidFill>
                <a:latin typeface="Levenim MT" panose="02010502060101010101" pitchFamily="2" charset="-79"/>
                <a:cs typeface="Levenim MT" panose="02010502060101010101" pitchFamily="2" charset="-79"/>
              </a:rPr>
              <a:t>רק רעב אז נשברים?</a:t>
            </a:r>
            <a:endParaRPr lang="he-IL" sz="1000" b="1"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900" dirty="0">
                <a:solidFill>
                  <a:srgbClr val="5E4D36"/>
                </a:solidFill>
                <a:latin typeface="Levenim MT" panose="02010502060101010101" pitchFamily="2" charset="-79"/>
                <a:cs typeface="Levenim MT" panose="02010502060101010101" pitchFamily="2" charset="-79"/>
              </a:rPr>
              <a:t>וַיְהִי רָעָב בָּאָרֶץ </a:t>
            </a:r>
            <a:r>
              <a:rPr lang="he-IL" sz="900" b="1" dirty="0">
                <a:solidFill>
                  <a:srgbClr val="5E4D36"/>
                </a:solidFill>
                <a:latin typeface="Levenim MT" panose="02010502060101010101" pitchFamily="2" charset="-79"/>
                <a:cs typeface="Levenim MT" panose="02010502060101010101" pitchFamily="2" charset="-79"/>
              </a:rPr>
              <a:t>וַיֵּרֶד אַבְרָם מִצְרַיְמָה </a:t>
            </a:r>
            <a:r>
              <a:rPr lang="he-IL" sz="900" dirty="0">
                <a:solidFill>
                  <a:srgbClr val="5E4D36"/>
                </a:solidFill>
                <a:latin typeface="Levenim MT" panose="02010502060101010101" pitchFamily="2" charset="-79"/>
                <a:cs typeface="Levenim MT" panose="02010502060101010101" pitchFamily="2" charset="-79"/>
              </a:rPr>
              <a:t>לָגוּר שָׁם כִּי כָבֵד הָרָעָב בָּאָרֶץ: </a:t>
            </a:r>
          </a:p>
          <a:p>
            <a:pPr lvl="0" algn="l">
              <a:lnSpc>
                <a:spcPts val="1000"/>
              </a:lnSpc>
            </a:pPr>
            <a:r>
              <a:rPr lang="he-IL" sz="600" dirty="0">
                <a:solidFill>
                  <a:srgbClr val="5E4D36"/>
                </a:solidFill>
                <a:latin typeface="Levenim MT" panose="02010502060101010101" pitchFamily="2" charset="-79"/>
                <a:cs typeface="Levenim MT" panose="02010502060101010101" pitchFamily="2" charset="-79"/>
              </a:rPr>
              <a:t>בראשית פרק </a:t>
            </a:r>
            <a:r>
              <a:rPr lang="he-IL" sz="600" dirty="0" err="1">
                <a:solidFill>
                  <a:srgbClr val="5E4D36"/>
                </a:solidFill>
                <a:latin typeface="Levenim MT" panose="02010502060101010101" pitchFamily="2" charset="-79"/>
                <a:cs typeface="Levenim MT" panose="02010502060101010101" pitchFamily="2" charset="-79"/>
              </a:rPr>
              <a:t>יב</a:t>
            </a:r>
            <a:r>
              <a:rPr lang="he-IL" sz="600" dirty="0">
                <a:solidFill>
                  <a:srgbClr val="5E4D36"/>
                </a:solidFill>
                <a:latin typeface="Levenim MT" panose="02010502060101010101" pitchFamily="2" charset="-79"/>
                <a:cs typeface="Levenim MT" panose="02010502060101010101" pitchFamily="2" charset="-79"/>
              </a:rPr>
              <a:t>, י </a:t>
            </a:r>
          </a:p>
          <a:p>
            <a:pPr lvl="0" algn="just">
              <a:lnSpc>
                <a:spcPct val="150000"/>
              </a:lnSpc>
            </a:pPr>
            <a:r>
              <a:rPr lang="he-IL" sz="900" dirty="0">
                <a:solidFill>
                  <a:srgbClr val="5E4D36"/>
                </a:solidFill>
                <a:latin typeface="Levenim MT" panose="02010502060101010101" pitchFamily="2" charset="-79"/>
                <a:cs typeface="Levenim MT" panose="02010502060101010101" pitchFamily="2" charset="-79"/>
              </a:rPr>
              <a:t>וַיֹּאמַר </a:t>
            </a:r>
            <a:r>
              <a:rPr lang="he-IL" sz="900" dirty="0" smtClean="0">
                <a:solidFill>
                  <a:srgbClr val="5E4D36"/>
                </a:solidFill>
                <a:latin typeface="Levenim MT" panose="02010502060101010101" pitchFamily="2" charset="-79"/>
                <a:cs typeface="Levenim MT" panose="02010502060101010101" pitchFamily="2" charset="-79"/>
              </a:rPr>
              <a:t>ד' א-</a:t>
            </a:r>
            <a:r>
              <a:rPr lang="he-IL" sz="900" dirty="0" err="1" smtClean="0">
                <a:solidFill>
                  <a:srgbClr val="5E4D36"/>
                </a:solidFill>
                <a:latin typeface="Levenim MT" panose="02010502060101010101" pitchFamily="2" charset="-79"/>
                <a:cs typeface="Levenim MT" panose="02010502060101010101" pitchFamily="2" charset="-79"/>
              </a:rPr>
              <a:t>לוהים</a:t>
            </a:r>
            <a:r>
              <a:rPr lang="he-IL" sz="900" dirty="0" smtClean="0">
                <a:solidFill>
                  <a:srgbClr val="5E4D36"/>
                </a:solidFill>
                <a:latin typeface="Levenim MT" panose="02010502060101010101" pitchFamily="2" charset="-79"/>
                <a:cs typeface="Levenim MT" panose="02010502060101010101" pitchFamily="2" charset="-79"/>
              </a:rPr>
              <a:t> </a:t>
            </a:r>
            <a:r>
              <a:rPr lang="he-IL" sz="900" dirty="0">
                <a:solidFill>
                  <a:srgbClr val="5E4D36"/>
                </a:solidFill>
                <a:latin typeface="Levenim MT" panose="02010502060101010101" pitchFamily="2" charset="-79"/>
                <a:cs typeface="Levenim MT" panose="02010502060101010101" pitchFamily="2" charset="-79"/>
              </a:rPr>
              <a:t>בַּמָּה אֵדַע כִּי </a:t>
            </a:r>
            <a:r>
              <a:rPr lang="he-IL" sz="900" dirty="0" err="1">
                <a:solidFill>
                  <a:srgbClr val="5E4D36"/>
                </a:solidFill>
                <a:latin typeface="Levenim MT" panose="02010502060101010101" pitchFamily="2" charset="-79"/>
                <a:cs typeface="Levenim MT" panose="02010502060101010101" pitchFamily="2" charset="-79"/>
              </a:rPr>
              <a:t>אִירָשֶׁנָּה</a:t>
            </a:r>
            <a:r>
              <a:rPr lang="he-IL" sz="900" dirty="0">
                <a:solidFill>
                  <a:srgbClr val="5E4D36"/>
                </a:solidFill>
                <a:latin typeface="Levenim MT" panose="02010502060101010101" pitchFamily="2" charset="-79"/>
                <a:cs typeface="Levenim MT" panose="02010502060101010101" pitchFamily="2" charset="-79"/>
              </a:rPr>
              <a:t>: ...וַיֹּאמֶר לְאַבְרָם יָדֹעַ תֵּדַע כִּי </a:t>
            </a:r>
            <a:r>
              <a:rPr lang="he-IL" sz="900" b="1" dirty="0">
                <a:solidFill>
                  <a:srgbClr val="5E4D36"/>
                </a:solidFill>
                <a:latin typeface="Levenim MT" panose="02010502060101010101" pitchFamily="2" charset="-79"/>
                <a:cs typeface="Levenim MT" panose="02010502060101010101" pitchFamily="2" charset="-79"/>
              </a:rPr>
              <a:t>גֵר יִהְיֶה זַרְעֲךָ בְּאֶרֶץ לֹא לָהֶם </a:t>
            </a:r>
            <a:r>
              <a:rPr lang="he-IL" sz="900" dirty="0">
                <a:solidFill>
                  <a:srgbClr val="5E4D36"/>
                </a:solidFill>
                <a:latin typeface="Levenim MT" panose="02010502060101010101" pitchFamily="2" charset="-79"/>
                <a:cs typeface="Levenim MT" panose="02010502060101010101" pitchFamily="2" charset="-79"/>
              </a:rPr>
              <a:t>וַעֲבָדוּם וְעִנּוּ אֹתָם אַרְבַּע מֵאוֹת שָׁנָה:  וְגַם אֶת הַגּוֹי אֲשֶׁר יַעֲבֹדוּ דָּן אָנֹכִי וְאַחֲרֵי כֵן יֵצְאוּ בִּרְכֻשׁ גָּדוֹל:  וְאַתָּה תָּבוֹא אֶל </a:t>
            </a:r>
            <a:r>
              <a:rPr lang="he-IL" sz="900" dirty="0" err="1">
                <a:solidFill>
                  <a:srgbClr val="5E4D36"/>
                </a:solidFill>
                <a:latin typeface="Levenim MT" panose="02010502060101010101" pitchFamily="2" charset="-79"/>
                <a:cs typeface="Levenim MT" panose="02010502060101010101" pitchFamily="2" charset="-79"/>
              </a:rPr>
              <a:t>אֲבֹתֶיך</a:t>
            </a:r>
            <a:r>
              <a:rPr lang="he-IL" sz="900" dirty="0">
                <a:solidFill>
                  <a:srgbClr val="5E4D36"/>
                </a:solidFill>
                <a:latin typeface="Levenim MT" panose="02010502060101010101" pitchFamily="2" charset="-79"/>
                <a:cs typeface="Levenim MT" panose="02010502060101010101" pitchFamily="2" charset="-79"/>
              </a:rPr>
              <a:t>ָ בְּשָׁלוֹם תִּקָּבֵר בְּשֵׂיבָה טוֹבָה:  וְדוֹר רְבִיעִי יָשׁוּבוּ הֵנָּה כִּי לֹא שָׁלֵם </a:t>
            </a:r>
            <a:r>
              <a:rPr lang="he-IL" sz="900" dirty="0" err="1">
                <a:solidFill>
                  <a:srgbClr val="5E4D36"/>
                </a:solidFill>
                <a:latin typeface="Levenim MT" panose="02010502060101010101" pitchFamily="2" charset="-79"/>
                <a:cs typeface="Levenim MT" panose="02010502060101010101" pitchFamily="2" charset="-79"/>
              </a:rPr>
              <a:t>עֲוֹן</a:t>
            </a:r>
            <a:r>
              <a:rPr lang="he-IL" sz="900" dirty="0">
                <a:solidFill>
                  <a:srgbClr val="5E4D36"/>
                </a:solidFill>
                <a:latin typeface="Levenim MT" panose="02010502060101010101" pitchFamily="2" charset="-79"/>
                <a:cs typeface="Levenim MT" panose="02010502060101010101" pitchFamily="2" charset="-79"/>
              </a:rPr>
              <a:t> </a:t>
            </a:r>
            <a:r>
              <a:rPr lang="he-IL" sz="900" dirty="0" err="1">
                <a:solidFill>
                  <a:srgbClr val="5E4D36"/>
                </a:solidFill>
                <a:latin typeface="Levenim MT" panose="02010502060101010101" pitchFamily="2" charset="-79"/>
                <a:cs typeface="Levenim MT" panose="02010502060101010101" pitchFamily="2" charset="-79"/>
              </a:rPr>
              <a:t>הָאֱמֹרִי</a:t>
            </a:r>
            <a:r>
              <a:rPr lang="he-IL" sz="900" dirty="0">
                <a:solidFill>
                  <a:srgbClr val="5E4D36"/>
                </a:solidFill>
                <a:latin typeface="Levenim MT" panose="02010502060101010101" pitchFamily="2" charset="-79"/>
                <a:cs typeface="Levenim MT" panose="02010502060101010101" pitchFamily="2" charset="-79"/>
              </a:rPr>
              <a:t> עַד הֵנָּה:  וַיְהִי הַשֶּׁמֶשׁ בָּאָה וַעֲלָטָה הָיָה וְהִנֵּה תַנּוּר עָשָׁן וְלַפִּיד אֵשׁ אֲשֶׁר עָבַר בֵּין הַגְּזָרִים הָאֵלֶּה:  בַּיּוֹם הַהוּא כָּרַת ה' אֶת אַבְרָם בְּרִית </a:t>
            </a:r>
            <a:r>
              <a:rPr lang="he-IL" sz="900" dirty="0" err="1">
                <a:solidFill>
                  <a:srgbClr val="5E4D36"/>
                </a:solidFill>
                <a:latin typeface="Levenim MT" panose="02010502060101010101" pitchFamily="2" charset="-79"/>
                <a:cs typeface="Levenim MT" panose="02010502060101010101" pitchFamily="2" charset="-79"/>
              </a:rPr>
              <a:t>לֵאמֹר</a:t>
            </a:r>
            <a:r>
              <a:rPr lang="he-IL" sz="900" dirty="0">
                <a:solidFill>
                  <a:srgbClr val="5E4D36"/>
                </a:solidFill>
                <a:latin typeface="Levenim MT" panose="02010502060101010101" pitchFamily="2" charset="-79"/>
                <a:cs typeface="Levenim MT" panose="02010502060101010101" pitchFamily="2" charset="-79"/>
              </a:rPr>
              <a:t> לְזַרְעֲךָ נָתַתִּי אֶת הָאָרֶץ הַזֹּאת מִנְּהַר מִצְרַיִם עַד הַנָּהָר הַגָּדֹל נְהַר פְּרָת: </a:t>
            </a:r>
          </a:p>
          <a:p>
            <a:pPr lvl="0" algn="l">
              <a:lnSpc>
                <a:spcPts val="1000"/>
              </a:lnSpc>
            </a:pPr>
            <a:r>
              <a:rPr lang="he-IL" sz="600" dirty="0">
                <a:solidFill>
                  <a:srgbClr val="5E4D36"/>
                </a:solidFill>
                <a:latin typeface="Levenim MT" panose="02010502060101010101" pitchFamily="2" charset="-79"/>
                <a:cs typeface="Levenim MT" panose="02010502060101010101" pitchFamily="2" charset="-79"/>
              </a:rPr>
              <a:t>בראשית פרק טו, ח-</a:t>
            </a:r>
            <a:r>
              <a:rPr lang="he-IL" sz="600" dirty="0" err="1">
                <a:solidFill>
                  <a:srgbClr val="5E4D36"/>
                </a:solidFill>
                <a:latin typeface="Levenim MT" panose="02010502060101010101" pitchFamily="2" charset="-79"/>
                <a:cs typeface="Levenim MT" panose="02010502060101010101" pitchFamily="2" charset="-79"/>
              </a:rPr>
              <a:t>יח</a:t>
            </a:r>
            <a:r>
              <a:rPr lang="he-IL" sz="600" dirty="0">
                <a:solidFill>
                  <a:srgbClr val="5E4D36"/>
                </a:solidFill>
                <a:latin typeface="Levenim MT" panose="02010502060101010101" pitchFamily="2" charset="-79"/>
                <a:cs typeface="Levenim MT" panose="02010502060101010101" pitchFamily="2" charset="-79"/>
              </a:rPr>
              <a:t> </a:t>
            </a:r>
            <a:endParaRPr lang="he-IL" sz="600"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900" dirty="0" err="1">
                <a:solidFill>
                  <a:srgbClr val="5E4D36"/>
                </a:solidFill>
                <a:latin typeface="Levenim MT" panose="02010502060101010101" pitchFamily="2" charset="-79"/>
                <a:cs typeface="Levenim MT" panose="02010502060101010101" pitchFamily="2" charset="-79"/>
              </a:rPr>
              <a:t>וַיִּסַּע</a:t>
            </a:r>
            <a:r>
              <a:rPr lang="he-IL" sz="900" dirty="0">
                <a:solidFill>
                  <a:srgbClr val="5E4D36"/>
                </a:solidFill>
                <a:latin typeface="Levenim MT" panose="02010502060101010101" pitchFamily="2" charset="-79"/>
                <a:cs typeface="Levenim MT" panose="02010502060101010101" pitchFamily="2" charset="-79"/>
              </a:rPr>
              <a:t> יִשְׂרָאֵל וְכָל אֲשֶׁר לוֹ וַיָּבֹא בְּאֵרָה שָּׁבַע וַיִּזְבַּח זְבָחִים </a:t>
            </a:r>
            <a:r>
              <a:rPr lang="he-IL" sz="900" dirty="0" err="1">
                <a:solidFill>
                  <a:srgbClr val="5E4D36"/>
                </a:solidFill>
                <a:latin typeface="Levenim MT" panose="02010502060101010101" pitchFamily="2" charset="-79"/>
                <a:cs typeface="Levenim MT" panose="02010502060101010101" pitchFamily="2" charset="-79"/>
              </a:rPr>
              <a:t>לֵאלֹהֵי</a:t>
            </a:r>
            <a:r>
              <a:rPr lang="he-IL" sz="900" dirty="0">
                <a:solidFill>
                  <a:srgbClr val="5E4D36"/>
                </a:solidFill>
                <a:latin typeface="Levenim MT" panose="02010502060101010101" pitchFamily="2" charset="-79"/>
                <a:cs typeface="Levenim MT" panose="02010502060101010101" pitchFamily="2" charset="-79"/>
              </a:rPr>
              <a:t> אָבִיו יִצְחָק:  וַיֹּאמֶר אֱלֹ-הִים לְיִשְׂרָאֵל בְּמַרְאֹת הַלַּיְלָה וַיֹּאמֶר יַעֲקֹב </a:t>
            </a:r>
            <a:r>
              <a:rPr lang="he-IL" sz="900" dirty="0" err="1">
                <a:solidFill>
                  <a:srgbClr val="5E4D36"/>
                </a:solidFill>
                <a:latin typeface="Levenim MT" panose="02010502060101010101" pitchFamily="2" charset="-79"/>
                <a:cs typeface="Levenim MT" panose="02010502060101010101" pitchFamily="2" charset="-79"/>
              </a:rPr>
              <a:t>יַעֲקֹב</a:t>
            </a:r>
            <a:r>
              <a:rPr lang="he-IL" sz="900" dirty="0">
                <a:solidFill>
                  <a:srgbClr val="5E4D36"/>
                </a:solidFill>
                <a:latin typeface="Levenim MT" panose="02010502060101010101" pitchFamily="2" charset="-79"/>
                <a:cs typeface="Levenim MT" panose="02010502060101010101" pitchFamily="2" charset="-79"/>
              </a:rPr>
              <a:t> וַיֹּאמֶר הִנֵּנִי:  וַיֹּאמֶר אָנֹכִי הָאֵ-ל אֱל-ֹהֵי אָבִיךָ </a:t>
            </a:r>
            <a:r>
              <a:rPr lang="he-IL" sz="900" b="1" dirty="0">
                <a:solidFill>
                  <a:srgbClr val="5E4D36"/>
                </a:solidFill>
                <a:latin typeface="Levenim MT" panose="02010502060101010101" pitchFamily="2" charset="-79"/>
                <a:cs typeface="Levenim MT" panose="02010502060101010101" pitchFamily="2" charset="-79"/>
              </a:rPr>
              <a:t>אַל תִּירָא מֵרְדָה מִצְרַיְמָה </a:t>
            </a:r>
            <a:r>
              <a:rPr lang="he-IL" sz="900" dirty="0">
                <a:solidFill>
                  <a:srgbClr val="5E4D36"/>
                </a:solidFill>
                <a:latin typeface="Levenim MT" panose="02010502060101010101" pitchFamily="2" charset="-79"/>
                <a:cs typeface="Levenim MT" panose="02010502060101010101" pitchFamily="2" charset="-79"/>
              </a:rPr>
              <a:t>כִּי לְגוֹי גָּדוֹל </a:t>
            </a:r>
            <a:r>
              <a:rPr lang="he-IL" sz="900" dirty="0" err="1">
                <a:solidFill>
                  <a:srgbClr val="5E4D36"/>
                </a:solidFill>
                <a:latin typeface="Levenim MT" panose="02010502060101010101" pitchFamily="2" charset="-79"/>
                <a:cs typeface="Levenim MT" panose="02010502060101010101" pitchFamily="2" charset="-79"/>
              </a:rPr>
              <a:t>אֲשִׂימְך</a:t>
            </a:r>
            <a:r>
              <a:rPr lang="he-IL" sz="900" dirty="0">
                <a:solidFill>
                  <a:srgbClr val="5E4D36"/>
                </a:solidFill>
                <a:latin typeface="Levenim MT" panose="02010502060101010101" pitchFamily="2" charset="-79"/>
                <a:cs typeface="Levenim MT" panose="02010502060101010101" pitchFamily="2" charset="-79"/>
              </a:rPr>
              <a:t>ָ שָׁם:  אָנֹכִי אֵרֵד עִמְּךָ מִצְרַיְמָה וְאָנֹכִי אַעַלְךָ גַם עָלֹה וְיוֹסֵף יָשִׁית יָדוֹ עַל עֵינֶיךָ:  </a:t>
            </a:r>
            <a:r>
              <a:rPr lang="he-IL" sz="900" dirty="0" err="1">
                <a:solidFill>
                  <a:srgbClr val="5E4D36"/>
                </a:solidFill>
                <a:latin typeface="Levenim MT" panose="02010502060101010101" pitchFamily="2" charset="-79"/>
                <a:cs typeface="Levenim MT" panose="02010502060101010101" pitchFamily="2" charset="-79"/>
              </a:rPr>
              <a:t>וַיָּקָם</a:t>
            </a:r>
            <a:r>
              <a:rPr lang="he-IL" sz="900" dirty="0">
                <a:solidFill>
                  <a:srgbClr val="5E4D36"/>
                </a:solidFill>
                <a:latin typeface="Levenim MT" panose="02010502060101010101" pitchFamily="2" charset="-79"/>
                <a:cs typeface="Levenim MT" panose="02010502060101010101" pitchFamily="2" charset="-79"/>
              </a:rPr>
              <a:t> יַעֲקֹב מִבְּאֵר שָׁבַע </a:t>
            </a:r>
            <a:r>
              <a:rPr lang="he-IL" sz="900" dirty="0" err="1">
                <a:solidFill>
                  <a:srgbClr val="5E4D36"/>
                </a:solidFill>
                <a:latin typeface="Levenim MT" panose="02010502060101010101" pitchFamily="2" charset="-79"/>
                <a:cs typeface="Levenim MT" panose="02010502060101010101" pitchFamily="2" charset="-79"/>
              </a:rPr>
              <a:t>וַיִּשְׂאו</a:t>
            </a:r>
            <a:r>
              <a:rPr lang="he-IL" sz="900" dirty="0">
                <a:solidFill>
                  <a:srgbClr val="5E4D36"/>
                </a:solidFill>
                <a:latin typeface="Levenim MT" panose="02010502060101010101" pitchFamily="2" charset="-79"/>
                <a:cs typeface="Levenim MT" panose="02010502060101010101" pitchFamily="2" charset="-79"/>
              </a:rPr>
              <a:t>ּ בְנֵי יִשְׂרָאֵל אֶת יַעֲקֹב אֲבִיהֶם וְאֶת </a:t>
            </a:r>
            <a:r>
              <a:rPr lang="he-IL" sz="900" dirty="0" err="1">
                <a:solidFill>
                  <a:srgbClr val="5E4D36"/>
                </a:solidFill>
                <a:latin typeface="Levenim MT" panose="02010502060101010101" pitchFamily="2" charset="-79"/>
                <a:cs typeface="Levenim MT" panose="02010502060101010101" pitchFamily="2" charset="-79"/>
              </a:rPr>
              <a:t>טַפָּם</a:t>
            </a:r>
            <a:r>
              <a:rPr lang="he-IL" sz="900" dirty="0">
                <a:solidFill>
                  <a:srgbClr val="5E4D36"/>
                </a:solidFill>
                <a:latin typeface="Levenim MT" panose="02010502060101010101" pitchFamily="2" charset="-79"/>
                <a:cs typeface="Levenim MT" panose="02010502060101010101" pitchFamily="2" charset="-79"/>
              </a:rPr>
              <a:t> וְאֶת נְשֵׁיהֶם בָּעֲגָלוֹת אֲשֶׁר שָׁלַח פַּרְעֹה לָשֵׂאת אֹתוֹ:  </a:t>
            </a:r>
            <a:r>
              <a:rPr lang="he-IL" sz="900" dirty="0" err="1">
                <a:solidFill>
                  <a:srgbClr val="5E4D36"/>
                </a:solidFill>
                <a:latin typeface="Levenim MT" panose="02010502060101010101" pitchFamily="2" charset="-79"/>
                <a:cs typeface="Levenim MT" panose="02010502060101010101" pitchFamily="2" charset="-79"/>
              </a:rPr>
              <a:t>וַיִּקְחו</a:t>
            </a:r>
            <a:r>
              <a:rPr lang="he-IL" sz="900" dirty="0">
                <a:solidFill>
                  <a:srgbClr val="5E4D36"/>
                </a:solidFill>
                <a:latin typeface="Levenim MT" panose="02010502060101010101" pitchFamily="2" charset="-79"/>
                <a:cs typeface="Levenim MT" panose="02010502060101010101" pitchFamily="2" charset="-79"/>
              </a:rPr>
              <a:t>ּ אֶת מִקְנֵיהֶם וְאֶת רְכוּשָׁם אֲשֶׁר רָכְשׁוּ בְּאֶרֶץ כְּנַעַן </a:t>
            </a:r>
            <a:r>
              <a:rPr lang="he-IL" sz="900" b="1" dirty="0">
                <a:solidFill>
                  <a:srgbClr val="5E4D36"/>
                </a:solidFill>
                <a:latin typeface="Levenim MT" panose="02010502060101010101" pitchFamily="2" charset="-79"/>
                <a:cs typeface="Levenim MT" panose="02010502060101010101" pitchFamily="2" charset="-79"/>
              </a:rPr>
              <a:t>וַיָּבֹאוּ מִצְרָיְמָה </a:t>
            </a:r>
            <a:r>
              <a:rPr lang="he-IL" sz="900" dirty="0">
                <a:solidFill>
                  <a:srgbClr val="5E4D36"/>
                </a:solidFill>
                <a:latin typeface="Levenim MT" panose="02010502060101010101" pitchFamily="2" charset="-79"/>
                <a:cs typeface="Levenim MT" panose="02010502060101010101" pitchFamily="2" charset="-79"/>
              </a:rPr>
              <a:t>יַעֲקֹב וְכָל זַרְעוֹ אִתּוֹ</a:t>
            </a:r>
            <a:r>
              <a:rPr lang="he-IL" sz="800" dirty="0">
                <a:solidFill>
                  <a:srgbClr val="5E4D36"/>
                </a:solidFill>
                <a:latin typeface="Levenim MT" panose="02010502060101010101" pitchFamily="2" charset="-79"/>
                <a:cs typeface="Levenim MT" panose="02010502060101010101" pitchFamily="2" charset="-79"/>
              </a:rPr>
              <a:t>: </a:t>
            </a:r>
          </a:p>
          <a:p>
            <a:pPr lvl="0" algn="l">
              <a:lnSpc>
                <a:spcPts val="1000"/>
              </a:lnSpc>
            </a:pPr>
            <a:r>
              <a:rPr lang="he-IL" sz="600" dirty="0">
                <a:solidFill>
                  <a:srgbClr val="5E4D36"/>
                </a:solidFill>
                <a:latin typeface="Levenim MT" panose="02010502060101010101" pitchFamily="2" charset="-79"/>
                <a:cs typeface="Levenim MT" panose="02010502060101010101" pitchFamily="2" charset="-79"/>
              </a:rPr>
              <a:t>בראשית פרק מו, א-ו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בכמה </a:t>
            </a:r>
            <a:r>
              <a:rPr lang="he-IL" sz="950" b="1" dirty="0">
                <a:solidFill>
                  <a:srgbClr val="5E4D36"/>
                </a:solidFill>
                <a:latin typeface="Levenim MT" panose="02010502060101010101" pitchFamily="2" charset="-79"/>
                <a:cs typeface="Levenim MT" panose="02010502060101010101" pitchFamily="2" charset="-79"/>
              </a:rPr>
              <a:t>מילים</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זה פשוט מדהים לעקוב אחרי הסיפור שלנו כעם. חוט של מוטיב מרכזי עובר לאורך הסיפור הזה. מוטיב לא טבעי בסיפור של עם. בניגוד גמור לאינסטינקט הטבעי.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אנחנו מדברים על מוטיב הגלות. מוטיב שמנוגד לגמרי לסיפור הילידי של עם הנולד מהארץ.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אברהם בא מאור כשדים. פתיחת הסיפור שלנו כעם היא במילים 'לך </a:t>
            </a:r>
            <a:r>
              <a:rPr lang="he-IL" sz="700" dirty="0" err="1" smtClean="0">
                <a:solidFill>
                  <a:srgbClr val="5E4D36"/>
                </a:solidFill>
                <a:latin typeface="Levenim MT" panose="02010502060101010101" pitchFamily="2" charset="-79"/>
                <a:cs typeface="Levenim MT" panose="02010502060101010101" pitchFamily="2" charset="-79"/>
              </a:rPr>
              <a:t>לך</a:t>
            </a:r>
            <a:r>
              <a:rPr lang="he-IL" sz="700" dirty="0" smtClean="0">
                <a:solidFill>
                  <a:srgbClr val="5E4D36"/>
                </a:solidFill>
                <a:latin typeface="Levenim MT" panose="02010502060101010101" pitchFamily="2" charset="-79"/>
                <a:cs typeface="Levenim MT" panose="02010502060101010101" pitchFamily="2" charset="-79"/>
              </a:rPr>
              <a:t>'. אח"כ מיד כשהוא מגיע ויש רעב בארץ, אברהם יורד למצרים. בהבטחה של א-</a:t>
            </a:r>
            <a:r>
              <a:rPr lang="he-IL" sz="700" dirty="0" err="1" smtClean="0">
                <a:solidFill>
                  <a:srgbClr val="5E4D36"/>
                </a:solidFill>
                <a:latin typeface="Levenim MT" panose="02010502060101010101" pitchFamily="2" charset="-79"/>
                <a:cs typeface="Levenim MT" panose="02010502060101010101" pitchFamily="2" charset="-79"/>
              </a:rPr>
              <a:t>לוהים</a:t>
            </a:r>
            <a:r>
              <a:rPr lang="he-IL" sz="700" dirty="0" smtClean="0">
                <a:solidFill>
                  <a:srgbClr val="5E4D36"/>
                </a:solidFill>
                <a:latin typeface="Levenim MT" panose="02010502060101010101" pitchFamily="2" charset="-79"/>
                <a:cs typeface="Levenim MT" panose="02010502060101010101" pitchFamily="2" charset="-79"/>
              </a:rPr>
              <a:t> לאברהם שיירש את הארץ יש פרק של גלות שוב במצרים, וההבטחה הזו מתקיימת אצל הנכד יעקב והנינים בניו שיורדים למצרים.</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בתורה כולה וחלק גדול של החגים המוטיב המרכזי שלהם הוא 'יציאת מצרים'. לעמן תזכור את יום צאתך מארץ מצרים – ליל הסדר, פסח, סוכות </a:t>
            </a:r>
            <a:r>
              <a:rPr lang="he-IL" sz="700" dirty="0" err="1" smtClean="0">
                <a:solidFill>
                  <a:srgbClr val="5E4D36"/>
                </a:solidFill>
                <a:latin typeface="Levenim MT" panose="02010502060101010101" pitchFamily="2" charset="-79"/>
                <a:cs typeface="Levenim MT" panose="02010502060101010101" pitchFamily="2" charset="-79"/>
              </a:rPr>
              <a:t>וכו</a:t>
            </a:r>
            <a:r>
              <a:rPr lang="he-IL" sz="700" dirty="0" smtClean="0">
                <a:solidFill>
                  <a:srgbClr val="5E4D36"/>
                </a:solidFill>
                <a:latin typeface="Levenim MT" panose="02010502060101010101" pitchFamily="2" charset="-79"/>
                <a:cs typeface="Levenim MT" panose="02010502060101010101" pitchFamily="2" charset="-79"/>
              </a:rPr>
              <a:t>'.</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אח"כ ההיסטוריה מזמנת לנו את חורבן ממלכת ישראל וגולת עשרת השבטים, חורבן ממלכת יהודה וירושלים, ושוב חורבן בית שני.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השאלה שאנחנו מבקשים לבחון היא מדוע מוטיב הגלות בסיפור הלאומי שלנו כ"כ מרכזי? מה אנחנו יכולים ללמוד ממנו?</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בימים האחרונים הסוגיה הזו עלתה לשיח התקשורתי. במשרד החינוך הכריזו על שנת איחוד ירושלים. בתגובה לכך חברת הכנסת סתיו שפיר תקפה את בנט והזכירה לו כי את התורה קיבלנו בסיני, ולא בירושלים. טענה חרדית מפורסמת.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האם סתיו שפיר צודקת? או שהיא סתם מציקה? האם בנט צודק, או שהוא בעניין של תעמולה?</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בשיעורים הבאים ננסה להבין לעומק. </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15" name="מציין מיקום של תמונה 1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3098" b="3098"/>
          <a:stretch>
            <a:fillRect/>
          </a:stretch>
        </p:blipFill>
        <p:spPr>
          <a:xfrm>
            <a:off x="66583" y="5279372"/>
            <a:ext cx="2330016" cy="1136530"/>
          </a:xfr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4096</TotalTime>
  <Words>728</Words>
  <Application>Microsoft Office PowerPoint</Application>
  <PresentationFormat>A4 Paper (210x297 mm)</PresentationFormat>
  <Paragraphs>34</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מה נסגר עם העם שנולד בגלות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74</cp:revision>
  <cp:lastPrinted>2016-01-02T09:56:53Z</cp:lastPrinted>
  <dcterms:created xsi:type="dcterms:W3CDTF">2016-01-01T12:13:36Z</dcterms:created>
  <dcterms:modified xsi:type="dcterms:W3CDTF">2016-02-23T07:44:26Z</dcterms:modified>
</cp:coreProperties>
</file>