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
  </p:notesMasterIdLst>
  <p:sldIdLst>
    <p:sldId id="257" r:id="rId2"/>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1" d="100"/>
          <a:sy n="71" d="100"/>
        </p:scale>
        <p:origin x="-126" y="-14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E75D86F8-4E26-4821-8D8A-C65744373F4B}" type="datetimeFigureOut">
              <a:rPr lang="he-IL" smtClean="0"/>
              <a:pPr/>
              <a:t>כ"ט/תמוז/תשע"ח</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F11B70F3-CFD3-4227-927E-1C16A1CE0729}" type="slidenum">
              <a:rPr lang="he-IL" smtClean="0"/>
              <a:pPr/>
              <a:t>‹#›</a:t>
            </a:fld>
            <a:endParaRPr lang="he-IL"/>
          </a:p>
        </p:txBody>
      </p:sp>
    </p:spTree>
    <p:extLst>
      <p:ext uri="{BB962C8B-B14F-4D97-AF65-F5344CB8AC3E}">
        <p14:creationId xmlns:p14="http://schemas.microsoft.com/office/powerpoint/2010/main" xmlns="" val="353159791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B7B1D9-327B-46A1-BB1A-22D3C2227CCD}" type="slidenum">
              <a:rPr lang="he-IL" altLang="he-IL">
                <a:solidFill>
                  <a:srgbClr val="000000"/>
                </a:solidFill>
              </a:rPr>
              <a:pPr/>
              <a:t>1</a:t>
            </a:fld>
            <a:endParaRPr lang="en-US" altLang="he-IL">
              <a:solidFill>
                <a:srgbClr val="000000"/>
              </a:solidFill>
            </a:endParaRPr>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n-US" altLang="he-IL"/>
          </a:p>
        </p:txBody>
      </p:sp>
    </p:spTree>
    <p:extLst>
      <p:ext uri="{BB962C8B-B14F-4D97-AF65-F5344CB8AC3E}">
        <p14:creationId xmlns:p14="http://schemas.microsoft.com/office/powerpoint/2010/main" xmlns="" val="768061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C6FD637E-A1D9-49D3-986C-9832E2C7B78E}"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393206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7AAA4D0A-4E58-4251-ADEE-41B8DA3B9C98}"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3222401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839200" y="274639"/>
            <a:ext cx="27432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609600" y="274639"/>
            <a:ext cx="80264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7301B2CA-4258-474C-A874-0BBA4877A754}"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2629653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C9961FF5-4FF0-435E-9088-08F72526B948}"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3260340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1" y="1709739"/>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1256E9ED-ECEB-4192-A6B6-E3BC69C39247}"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4109969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609600" y="1600201"/>
            <a:ext cx="5384800" cy="4525963"/>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97600" y="1600201"/>
            <a:ext cx="5384800" cy="4525963"/>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62464209-29B5-499D-B7A5-9A91813F9117}"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3880928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40317" y="365126"/>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40318" y="2505075"/>
            <a:ext cx="5158316"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71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lvl1pPr>
              <a:defRPr/>
            </a:lvl1pPr>
          </a:lstStyle>
          <a:p>
            <a:endParaRPr lang="en-US" altLang="he-IL">
              <a:solidFill>
                <a:srgbClr val="000000"/>
              </a:solidFill>
            </a:endParaRPr>
          </a:p>
        </p:txBody>
      </p:sp>
      <p:sp>
        <p:nvSpPr>
          <p:cNvPr id="8" name="מציין מיקום של כותרת תחתונה 7"/>
          <p:cNvSpPr>
            <a:spLocks noGrp="1"/>
          </p:cNvSpPr>
          <p:nvPr>
            <p:ph type="ftr" sz="quarter" idx="11"/>
          </p:nvPr>
        </p:nvSpPr>
        <p:spPr/>
        <p:txBody>
          <a:bodyPr/>
          <a:lstStyle>
            <a:lvl1pPr>
              <a:defRPr/>
            </a:lvl1pPr>
          </a:lstStyle>
          <a:p>
            <a:endParaRPr lang="en-US" altLang="he-IL">
              <a:solidFill>
                <a:srgbClr val="000000"/>
              </a:solidFill>
            </a:endParaRPr>
          </a:p>
        </p:txBody>
      </p:sp>
      <p:sp>
        <p:nvSpPr>
          <p:cNvPr id="9" name="מציין מיקום של מספר שקופית 8"/>
          <p:cNvSpPr>
            <a:spLocks noGrp="1"/>
          </p:cNvSpPr>
          <p:nvPr>
            <p:ph type="sldNum" sz="quarter" idx="12"/>
          </p:nvPr>
        </p:nvSpPr>
        <p:spPr/>
        <p:txBody>
          <a:bodyPr/>
          <a:lstStyle>
            <a:lvl1pPr>
              <a:defRPr/>
            </a:lvl1pPr>
          </a:lstStyle>
          <a:p>
            <a:fld id="{2098FF9A-AB5D-4298-89AE-365D17834919}"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821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lvl1pPr>
              <a:defRPr/>
            </a:lvl1pPr>
          </a:lstStyle>
          <a:p>
            <a:endParaRPr lang="en-US" altLang="he-IL">
              <a:solidFill>
                <a:srgbClr val="000000"/>
              </a:solidFill>
            </a:endParaRPr>
          </a:p>
        </p:txBody>
      </p:sp>
      <p:sp>
        <p:nvSpPr>
          <p:cNvPr id="4" name="מציין מיקום של כותרת תחתונה 3"/>
          <p:cNvSpPr>
            <a:spLocks noGrp="1"/>
          </p:cNvSpPr>
          <p:nvPr>
            <p:ph type="ftr" sz="quarter" idx="11"/>
          </p:nvPr>
        </p:nvSpPr>
        <p:spPr/>
        <p:txBody>
          <a:bodyPr/>
          <a:lstStyle>
            <a:lvl1pPr>
              <a:defRPr/>
            </a:lvl1pPr>
          </a:lstStyle>
          <a:p>
            <a:endParaRPr lang="en-US" altLang="he-IL">
              <a:solidFill>
                <a:srgbClr val="000000"/>
              </a:solidFill>
            </a:endParaRPr>
          </a:p>
        </p:txBody>
      </p:sp>
      <p:sp>
        <p:nvSpPr>
          <p:cNvPr id="5" name="מציין מיקום של מספר שקופית 4"/>
          <p:cNvSpPr>
            <a:spLocks noGrp="1"/>
          </p:cNvSpPr>
          <p:nvPr>
            <p:ph type="sldNum" sz="quarter" idx="12"/>
          </p:nvPr>
        </p:nvSpPr>
        <p:spPr/>
        <p:txBody>
          <a:bodyPr/>
          <a:lstStyle>
            <a:lvl1pPr>
              <a:defRPr/>
            </a:lvl1pPr>
          </a:lstStyle>
          <a:p>
            <a:fld id="{4768317B-6F1D-432F-B55A-32A50EBE1B44}"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1659859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lvl1pPr>
              <a:defRPr/>
            </a:lvl1pPr>
          </a:lstStyle>
          <a:p>
            <a:endParaRPr lang="en-US" altLang="he-IL">
              <a:solidFill>
                <a:srgbClr val="000000"/>
              </a:solidFill>
            </a:endParaRPr>
          </a:p>
        </p:txBody>
      </p:sp>
      <p:sp>
        <p:nvSpPr>
          <p:cNvPr id="3" name="מציין מיקום של כותרת תחתונה 2"/>
          <p:cNvSpPr>
            <a:spLocks noGrp="1"/>
          </p:cNvSpPr>
          <p:nvPr>
            <p:ph type="ftr" sz="quarter" idx="11"/>
          </p:nvPr>
        </p:nvSpPr>
        <p:spPr/>
        <p:txBody>
          <a:bodyPr/>
          <a:lstStyle>
            <a:lvl1pPr>
              <a:defRPr/>
            </a:lvl1pPr>
          </a:lstStyle>
          <a:p>
            <a:endParaRPr lang="en-US" altLang="he-IL">
              <a:solidFill>
                <a:srgbClr val="000000"/>
              </a:solidFill>
            </a:endParaRPr>
          </a:p>
        </p:txBody>
      </p:sp>
      <p:sp>
        <p:nvSpPr>
          <p:cNvPr id="4" name="מציין מיקום של מספר שקופית 3"/>
          <p:cNvSpPr>
            <a:spLocks noGrp="1"/>
          </p:cNvSpPr>
          <p:nvPr>
            <p:ph type="sldNum" sz="quarter" idx="12"/>
          </p:nvPr>
        </p:nvSpPr>
        <p:spPr/>
        <p:txBody>
          <a:bodyPr/>
          <a:lstStyle>
            <a:lvl1pPr>
              <a:defRPr/>
            </a:lvl1pPr>
          </a:lstStyle>
          <a:p>
            <a:fld id="{9F3D3AB4-AA7B-426C-900B-9BD5284E6274}"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2241706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40318" y="457200"/>
            <a:ext cx="393276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3705BD83-041D-401F-A5A1-54E664347887}"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1108553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40318" y="457200"/>
            <a:ext cx="393276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D326469A-2C67-4A70-8B16-3898EE7D3B92}"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3219249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he-IL" altLang="he-IL" smtClean="0"/>
              <a:t>לחץ כדי לערוך סגנון כותרת של תבנית בסיס</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e-IL" altLang="he-IL" smtClean="0"/>
              <a:t>לחץ כדי לערוך סגנונות טקסט של תבנית בסיס</a:t>
            </a:r>
          </a:p>
          <a:p>
            <a:pPr lvl="1"/>
            <a:r>
              <a:rPr lang="he-IL" altLang="he-IL" smtClean="0"/>
              <a:t>רמה שנייה</a:t>
            </a:r>
          </a:p>
          <a:p>
            <a:pPr lvl="2"/>
            <a:r>
              <a:rPr lang="he-IL" altLang="he-IL" smtClean="0"/>
              <a:t>רמה שלישית</a:t>
            </a:r>
          </a:p>
          <a:p>
            <a:pPr lvl="3"/>
            <a:r>
              <a:rPr lang="he-IL" altLang="he-IL" smtClean="0"/>
              <a:t>רמה רביעית</a:t>
            </a:r>
          </a:p>
          <a:p>
            <a:pPr lvl="4"/>
            <a:r>
              <a:rPr lang="he-IL" altLang="he-IL" smtClean="0"/>
              <a:t>רמה חמישית</a:t>
            </a:r>
          </a:p>
        </p:txBody>
      </p:sp>
      <p:sp>
        <p:nvSpPr>
          <p:cNvPr id="1028" name="Rectangle 4"/>
          <p:cNvSpPr>
            <a:spLocks noGrp="1" noChangeArrowheads="1"/>
          </p:cNvSpPr>
          <p:nvPr>
            <p:ph type="dt" sz="half" idx="2"/>
          </p:nvPr>
        </p:nvSpPr>
        <p:spPr bwMode="auto">
          <a:xfrm>
            <a:off x="8737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he-IL">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he-IL">
              <a:solidFill>
                <a:srgbClr val="000000"/>
              </a:solidFill>
            </a:endParaRPr>
          </a:p>
        </p:txBody>
      </p:sp>
      <p:sp>
        <p:nvSpPr>
          <p:cNvPr id="1030" name="Rectangle 6"/>
          <p:cNvSpPr>
            <a:spLocks noGrp="1" noChangeArrowheads="1"/>
          </p:cNvSpPr>
          <p:nvPr>
            <p:ph type="sldNum" sz="quarter" idx="4"/>
          </p:nvPr>
        </p:nvSpPr>
        <p:spPr bwMode="auto">
          <a:xfrm>
            <a:off x="609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pPr fontAlgn="base">
              <a:spcBef>
                <a:spcPct val="0"/>
              </a:spcBef>
              <a:spcAft>
                <a:spcPct val="0"/>
              </a:spcAft>
            </a:pPr>
            <a:fld id="{1CB489EE-0922-4910-833C-1EB9DB022A72}" type="slidenum">
              <a:rPr lang="he-IL" altLang="he-IL">
                <a:solidFill>
                  <a:srgbClr val="000000"/>
                </a:solidFill>
              </a:rPr>
              <a:pPr fontAlgn="base">
                <a:spcBef>
                  <a:spcPct val="0"/>
                </a:spcBef>
                <a:spcAft>
                  <a:spcPct val="0"/>
                </a:spcAft>
              </a:pPr>
              <a:t>‹#›</a:t>
            </a:fld>
            <a:endParaRPr lang="en-US" altLang="he-IL">
              <a:solidFill>
                <a:srgbClr val="000000"/>
              </a:solidFill>
            </a:endParaRPr>
          </a:p>
        </p:txBody>
      </p:sp>
    </p:spTree>
    <p:extLst>
      <p:ext uri="{BB962C8B-B14F-4D97-AF65-F5344CB8AC3E}">
        <p14:creationId xmlns:p14="http://schemas.microsoft.com/office/powerpoint/2010/main" xmlns="" val="17837183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fontAlgn="base">
        <a:spcBef>
          <a:spcPct val="0"/>
        </a:spcBef>
        <a:spcAft>
          <a:spcPct val="0"/>
        </a:spcAft>
        <a:defRPr sz="4400" kern="1200">
          <a:solidFill>
            <a:schemeClr val="tx2"/>
          </a:solidFill>
          <a:latin typeface="+mj-lt"/>
          <a:ea typeface="+mj-ea"/>
          <a:cs typeface="+mj-cs"/>
        </a:defRPr>
      </a:lvl1pPr>
      <a:lvl2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r" rtl="1" fontAlgn="base">
        <a:spcBef>
          <a:spcPct val="20000"/>
        </a:spcBef>
        <a:spcAft>
          <a:spcPct val="0"/>
        </a:spcAft>
        <a:buChar char="•"/>
        <a:defRPr sz="3200" kern="1200">
          <a:solidFill>
            <a:schemeClr val="tx1"/>
          </a:solidFill>
          <a:latin typeface="+mn-lt"/>
          <a:ea typeface="+mn-ea"/>
          <a:cs typeface="+mn-cs"/>
        </a:defRPr>
      </a:lvl1pPr>
      <a:lvl2pPr marL="742950" indent="-285750" algn="r" rtl="1" fontAlgn="base">
        <a:spcBef>
          <a:spcPct val="20000"/>
        </a:spcBef>
        <a:spcAft>
          <a:spcPct val="0"/>
        </a:spcAft>
        <a:buChar char="–"/>
        <a:defRPr sz="2800" kern="1200">
          <a:solidFill>
            <a:schemeClr val="tx1"/>
          </a:solidFill>
          <a:latin typeface="+mn-lt"/>
          <a:ea typeface="+mn-ea"/>
          <a:cs typeface="+mn-cs"/>
        </a:defRPr>
      </a:lvl2pPr>
      <a:lvl3pPr marL="1143000" indent="-228600" algn="r" rtl="1" fontAlgn="base">
        <a:spcBef>
          <a:spcPct val="20000"/>
        </a:spcBef>
        <a:spcAft>
          <a:spcPct val="0"/>
        </a:spcAft>
        <a:buChar char="•"/>
        <a:defRPr sz="2400" kern="1200">
          <a:solidFill>
            <a:schemeClr val="tx1"/>
          </a:solidFill>
          <a:latin typeface="+mn-lt"/>
          <a:ea typeface="+mn-ea"/>
          <a:cs typeface="+mn-cs"/>
        </a:defRPr>
      </a:lvl3pPr>
      <a:lvl4pPr marL="1600200" indent="-228600" algn="r" rtl="1" fontAlgn="base">
        <a:spcBef>
          <a:spcPct val="20000"/>
        </a:spcBef>
        <a:spcAft>
          <a:spcPct val="0"/>
        </a:spcAft>
        <a:buChar char="–"/>
        <a:defRPr sz="2000" kern="1200">
          <a:solidFill>
            <a:schemeClr val="tx1"/>
          </a:solidFill>
          <a:latin typeface="+mn-lt"/>
          <a:ea typeface="+mn-ea"/>
          <a:cs typeface="+mn-cs"/>
        </a:defRPr>
      </a:lvl4pPr>
      <a:lvl5pPr marL="2057400" indent="-228600" algn="r" rtl="1" fontAlgn="base">
        <a:spcBef>
          <a:spcPct val="20000"/>
        </a:spcBef>
        <a:spcAft>
          <a:spcPct val="0"/>
        </a:spcAft>
        <a:buChar char="»"/>
        <a:defRPr sz="20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8859" name="Group 11"/>
          <p:cNvGrpSpPr>
            <a:grpSpLocks/>
          </p:cNvGrpSpPr>
          <p:nvPr/>
        </p:nvGrpSpPr>
        <p:grpSpPr bwMode="auto">
          <a:xfrm>
            <a:off x="1703389" y="188913"/>
            <a:ext cx="8497887" cy="6553200"/>
            <a:chOff x="113" y="119"/>
            <a:chExt cx="5353" cy="4128"/>
          </a:xfrm>
        </p:grpSpPr>
        <p:sp>
          <p:nvSpPr>
            <p:cNvPr id="78860" name="Text Box 12"/>
            <p:cNvSpPr txBox="1">
              <a:spLocks noChangeArrowheads="1"/>
            </p:cNvSpPr>
            <p:nvPr/>
          </p:nvSpPr>
          <p:spPr bwMode="auto">
            <a:xfrm>
              <a:off x="113" y="119"/>
              <a:ext cx="1043" cy="15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he-IL" altLang="he-IL" sz="900" b="1">
                  <a:solidFill>
                    <a:srgbClr val="000000"/>
                  </a:solidFill>
                </a:rPr>
                <a:t>חוברת מקורות – השומר החדש</a:t>
              </a:r>
              <a:endParaRPr lang="en-US" altLang="he-IL" sz="900" b="1">
                <a:solidFill>
                  <a:srgbClr val="000000"/>
                </a:solidFill>
              </a:endParaRPr>
            </a:p>
          </p:txBody>
        </p:sp>
        <p:pic>
          <p:nvPicPr>
            <p:cNvPr id="78861" name="Picture 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699" y="3712"/>
              <a:ext cx="2767" cy="5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78850" name="Rectangle 2"/>
          <p:cNvSpPr>
            <a:spLocks noGrp="1" noChangeArrowheads="1"/>
          </p:cNvSpPr>
          <p:nvPr>
            <p:ph type="title"/>
          </p:nvPr>
        </p:nvSpPr>
        <p:spPr>
          <a:xfrm>
            <a:off x="4656139" y="333376"/>
            <a:ext cx="2890837" cy="561975"/>
          </a:xfrm>
        </p:spPr>
        <p:txBody>
          <a:bodyPr/>
          <a:lstStyle/>
          <a:p>
            <a:r>
              <a:rPr lang="he-IL" altLang="he-IL" sz="2400" b="1" dirty="0"/>
              <a:t>קשר משפחתי</a:t>
            </a:r>
            <a:endParaRPr lang="en-US" altLang="he-IL" sz="2400" b="1" dirty="0"/>
          </a:p>
        </p:txBody>
      </p:sp>
      <p:sp>
        <p:nvSpPr>
          <p:cNvPr id="78852" name="Rectangle 4"/>
          <p:cNvSpPr>
            <a:spLocks noChangeArrowheads="1"/>
          </p:cNvSpPr>
          <p:nvPr/>
        </p:nvSpPr>
        <p:spPr bwMode="auto">
          <a:xfrm>
            <a:off x="2135189" y="2422525"/>
            <a:ext cx="8137525" cy="3022600"/>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just" fontAlgn="base">
              <a:spcBef>
                <a:spcPct val="0"/>
              </a:spcBef>
              <a:spcAft>
                <a:spcPct val="0"/>
              </a:spcAft>
            </a:pPr>
            <a:r>
              <a:rPr lang="he-IL" altLang="he-IL" sz="1400">
                <a:solidFill>
                  <a:srgbClr val="000000"/>
                </a:solidFill>
              </a:rPr>
              <a:t>החיים הקיבוציים הטבעיים מתחילים מהמשפחה.  פה ישנם בעין כל הקשרים הטבעיים, הגופניים והנפשיים, החומריים והרוחניים, הנחוצים לחיים קיבוציים שלמים.  פה ישנם קשרים חיים לא רק בין פרטים בני דור אחד, בני הדור החי, כי אם גם בין הדור החי ובין דורות העבר, מצד אחד, ובין דורות העתיד, מצד שני.  מכאן צריכה בעצם להתחיל ההתחדשות האנושית... חינוך הדור החדש, כלומר קודם כל הבראת הדור החדש, צריך להתחיל מחינוכם העצמי של ההורים, וקודם כל מצד חייהם המשפחתיים.  היה זמן, ולא רחוק הוא, שהיו מדברים הרבה ומצלצלים הרבה ברעיון האדם העליון.  אולם אם כל הרעיון אינו פרזה ריקה, ואם האדם העליון, שרוצים בו, הוא באמת עליון, לא עליון על אחרים, על קטנים, שליט, כי אם עליון מצד עצמו, מצד הגיעו למדרגה העליונה של התפתחות הטבע האנושי, או פשוט, אם רוצים אנו, כי כל בני הציבור ידעו להעלות את עצמותם למעלתה העליונה, הרי צריך להתחיל מהנהגה עליונה של ההורים בכיוון זה... יחסים רצויים בין הגבר והאשה וגם בין כל אחד מהם לבין עצמו מצד זה, יחסים מתאימים לתעודתם האנושית-הקוסמית העליונה יכולים להיות מושגים רק כשגם הגבר גם האשה ידעו לחיות את כל עצמם, כשכל אחד מהם ידע לראות חיים בעולמו העצמי המיוחד.  ומכאן יֵדע להעמיק ולהעשיר את עצמותו על ידי עצמות שותפו בחיים המשפחתיים.  הן זה בעצם סוד האהבה העליונה בין גבר לאשה, סוד המשיכה ההדדית בין שני עולמות כל כך שונים זה מזה וכל כך משלימים ומחדשים זה את זה.... </a:t>
            </a:r>
          </a:p>
          <a:p>
            <a:pPr algn="just" fontAlgn="base">
              <a:spcBef>
                <a:spcPct val="0"/>
              </a:spcBef>
              <a:spcAft>
                <a:spcPct val="0"/>
              </a:spcAft>
            </a:pPr>
            <a:r>
              <a:rPr lang="he-IL" altLang="he-IL" sz="1000">
                <a:solidFill>
                  <a:srgbClr val="000000"/>
                </a:solidFill>
              </a:rPr>
              <a:t>(א.ד גורדון, מתוך המאמר: "לבירור רעיוננו מיסודו")</a:t>
            </a:r>
          </a:p>
        </p:txBody>
      </p:sp>
      <p:sp>
        <p:nvSpPr>
          <p:cNvPr id="78857" name="Text Box 9"/>
          <p:cNvSpPr txBox="1">
            <a:spLocks noChangeArrowheads="1"/>
          </p:cNvSpPr>
          <p:nvPr/>
        </p:nvSpPr>
        <p:spPr bwMode="auto">
          <a:xfrm>
            <a:off x="2279650" y="5341938"/>
            <a:ext cx="4248150" cy="1111250"/>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he-IL" altLang="he-IL" sz="1200" b="1">
                <a:solidFill>
                  <a:srgbClr val="000000"/>
                </a:solidFill>
              </a:rPr>
              <a:t>שאלות למחשבה:</a:t>
            </a:r>
          </a:p>
          <a:p>
            <a:pPr fontAlgn="base">
              <a:spcBef>
                <a:spcPct val="50000"/>
              </a:spcBef>
              <a:spcAft>
                <a:spcPct val="0"/>
              </a:spcAft>
            </a:pPr>
            <a:r>
              <a:rPr lang="he-IL" altLang="he-IL" sz="1200">
                <a:solidFill>
                  <a:srgbClr val="000000"/>
                </a:solidFill>
              </a:rPr>
              <a:t>מה מקום המשפחה בחיים לפי גורדון? האם אתם מסכימים איתו? </a:t>
            </a:r>
          </a:p>
          <a:p>
            <a:pPr fontAlgn="base">
              <a:spcBef>
                <a:spcPct val="50000"/>
              </a:spcBef>
              <a:spcAft>
                <a:spcPct val="0"/>
              </a:spcAft>
            </a:pPr>
            <a:r>
              <a:rPr lang="he-IL" altLang="he-IL" sz="1200">
                <a:solidFill>
                  <a:srgbClr val="000000"/>
                </a:solidFill>
              </a:rPr>
              <a:t>איך מתאר גורדון התפתחות תקינה של הבראת האומה?</a:t>
            </a:r>
          </a:p>
          <a:p>
            <a:pPr fontAlgn="base">
              <a:spcBef>
                <a:spcPct val="50000"/>
              </a:spcBef>
              <a:spcAft>
                <a:spcPct val="0"/>
              </a:spcAft>
            </a:pPr>
            <a:r>
              <a:rPr lang="he-IL" altLang="he-IL" sz="1200">
                <a:solidFill>
                  <a:srgbClr val="000000"/>
                </a:solidFill>
              </a:rPr>
              <a:t>מה נדרש מהאדם לשאוף בחייו הזוגיים - המשפחתיים?</a:t>
            </a:r>
          </a:p>
        </p:txBody>
      </p:sp>
      <p:sp>
        <p:nvSpPr>
          <p:cNvPr id="78858" name="Rectangle 10"/>
          <p:cNvSpPr>
            <a:spLocks noChangeArrowheads="1"/>
          </p:cNvSpPr>
          <p:nvPr/>
        </p:nvSpPr>
        <p:spPr bwMode="auto">
          <a:xfrm>
            <a:off x="2135188" y="839788"/>
            <a:ext cx="8208962" cy="1600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just" fontAlgn="base">
              <a:spcBef>
                <a:spcPct val="0"/>
              </a:spcBef>
              <a:spcAft>
                <a:spcPct val="0"/>
              </a:spcAft>
            </a:pPr>
            <a:r>
              <a:rPr lang="he-IL" altLang="he-IL" sz="1400" dirty="0">
                <a:solidFill>
                  <a:srgbClr val="000000"/>
                </a:solidFill>
                <a:latin typeface="Times New Roman" panose="02020603050405020304" pitchFamily="18" charset="0"/>
                <a:cs typeface="Times New Roman" panose="02020603050405020304" pitchFamily="18" charset="0"/>
              </a:rPr>
              <a:t>במאמר ׳לבירור רעיוננו מיסודו׳, הקצה גורדון מקום לשאלת ערכה של המשפחתיות וקבע: ׳ביסוד החיים הקיבוציים של האדם - כמו של יתר החי – הונחה על פי עצם הטבע המשפחה, ומשם מהמשפחה המצומצמת, התפתחה המשפחה הגדולה - האומה, העם. </a:t>
            </a:r>
            <a:r>
              <a:rPr lang="he-IL" altLang="he-IL" sz="1400" dirty="0">
                <a:solidFill>
                  <a:srgbClr val="000000"/>
                </a:solidFill>
                <a:cs typeface="Times New Roman" panose="02020603050405020304" pitchFamily="18" charset="0"/>
              </a:rPr>
              <a:t>האדם מתייחד מכל שאר בעלי חיים ביציבות חייו המשפחתיים, שהם לא רק מסגרת לגידול פיזיולוגי אלא גם מערכת של שותפות נפשית ־ רגשית ומסגרת חינוכית ־ לימודית, שבתוכה נוצרת ומונחלת תרבות. </a:t>
            </a:r>
            <a:r>
              <a:rPr lang="he-IL" altLang="he-IL" sz="1400" dirty="0">
                <a:solidFill>
                  <a:srgbClr val="000000"/>
                </a:solidFill>
                <a:latin typeface="Times New Roman" panose="02020603050405020304" pitchFamily="18" charset="0"/>
                <a:cs typeface="Times New Roman" panose="02020603050405020304" pitchFamily="18" charset="0"/>
              </a:rPr>
              <a:t>המשפחה היא חוליית מעבר הכרחית מהיחיד, שהוא התא הראשוני של כל חברה אנושית, אל המעגלים המתרחבים והולכים: האומה וכלל האנושות. יתר־על־כן, המשפחה היא התשתית ליצירת תרבות אנושית. בתוכה נרקמים הכישורים החיוניים לבניין קשרים בין־אישיים. אין היא י ח י ד שחייו תחומים בין לידה למוות, אלא היא שלשלת רצופה של דורות המעבירים לבאים אחריהם מסורת של </a:t>
            </a:r>
            <a:r>
              <a:rPr lang="he-IL" altLang="he-IL" sz="1400" dirty="0" err="1">
                <a:solidFill>
                  <a:srgbClr val="000000"/>
                </a:solidFill>
                <a:latin typeface="Times New Roman" panose="02020603050405020304" pitchFamily="18" charset="0"/>
                <a:cs typeface="Times New Roman" panose="02020603050405020304" pitchFamily="18" charset="0"/>
              </a:rPr>
              <a:t>זכרון</a:t>
            </a:r>
            <a:r>
              <a:rPr lang="he-IL" altLang="he-IL" sz="1400" dirty="0">
                <a:solidFill>
                  <a:srgbClr val="000000"/>
                </a:solidFill>
                <a:latin typeface="Times New Roman" panose="02020603050405020304" pitchFamily="18" charset="0"/>
                <a:cs typeface="Times New Roman" panose="02020603050405020304" pitchFamily="18" charset="0"/>
              </a:rPr>
              <a:t> עבר, שהוא תשתית לכל תרבות אנושית.</a:t>
            </a:r>
            <a:endParaRPr lang="en-US" altLang="he-IL" sz="14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709667426"/>
      </p:ext>
    </p:extLst>
  </p:cSld>
  <p:clrMapOvr>
    <a:masterClrMapping/>
  </p:clrMapOvr>
</p:sld>
</file>

<file path=ppt/theme/theme1.xml><?xml version="1.0" encoding="utf-8"?>
<a:theme xmlns:a="http://schemas.openxmlformats.org/drawingml/2006/main" name="עיצוב ברירת מחדל">
  <a:themeElements>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עיצוב ברירת מחדל">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עיצוב ברירת מחדל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עיצוב ברירת מחדל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עיצוב ברירת מחדל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עיצוב ברירת מחדל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עיצוב ברירת מחדל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עיצוב ברירת מחדל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עיצוב ברירת מחדל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עיצוב ברירת מחדל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עיצוב ברירת מחדל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עיצוב ברירת מחדל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עיצוב ברירת מחדל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200</Words>
  <Application>Microsoft Office PowerPoint</Application>
  <PresentationFormat>מותאם אישית</PresentationFormat>
  <Paragraphs>10</Paragraphs>
  <Slides>1</Slides>
  <Notes>1</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עיצוב ברירת מחדל</vt:lpstr>
      <vt:lpstr>קשר משפחתי</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קשר משפחתי</dc:title>
  <dc:creator>עמית</dc:creator>
  <cp:lastModifiedBy>home</cp:lastModifiedBy>
  <cp:revision>1</cp:revision>
  <dcterms:created xsi:type="dcterms:W3CDTF">2014-11-04T13:49:21Z</dcterms:created>
  <dcterms:modified xsi:type="dcterms:W3CDTF">2018-07-12T07:46:39Z</dcterms:modified>
</cp:coreProperties>
</file>