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2" r:id="rId3"/>
    <p:sldId id="263" r:id="rId4"/>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005" autoAdjust="0"/>
    <p:restoredTop sz="94628" autoAdjust="0"/>
  </p:normalViewPr>
  <p:slideViewPr>
    <p:cSldViewPr snapToGrid="0">
      <p:cViewPr varScale="1">
        <p:scale>
          <a:sx n="68" d="100"/>
          <a:sy n="68" d="100"/>
        </p:scale>
        <p:origin x="1146" y="10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lib.cet.ac.il/pages/item.asp?item=2942"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eyarok.org.il/article.aspx?id=1856"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prstGeom prst="rect">
            <a:avLst/>
          </a:prstGeom>
        </p:spPr>
        <p:txBody>
          <a:bodyPr/>
          <a:lstStyle/>
          <a:p>
            <a:r>
              <a:rPr lang="he-IL" dirty="0"/>
              <a:t>נפילת לכיש בידי סנחריב מלך אשור</a:t>
            </a:r>
          </a:p>
        </p:txBody>
      </p:sp>
      <p:sp>
        <p:nvSpPr>
          <p:cNvPr id="12" name="מלבן 11"/>
          <p:cNvSpPr/>
          <p:nvPr/>
        </p:nvSpPr>
        <p:spPr>
          <a:xfrm>
            <a:off x="6779895" y="1002683"/>
            <a:ext cx="2699385" cy="31379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chemeClr val="bg1"/>
                </a:solidFill>
                <a:latin typeface="Levenim MT" panose="02010502060101010101" pitchFamily="2" charset="-79"/>
                <a:cs typeface="Levenim MT" panose="02010502060101010101" pitchFamily="2" charset="-79"/>
              </a:rPr>
              <a:t>רקע: </a:t>
            </a:r>
            <a:r>
              <a:rPr lang="he-IL" sz="900" dirty="0"/>
              <a:t>ממלכת אשור שכנה באזור עיראק של ימינו. במאה ה-8 לפני הספירה בימי ישעיהו היא כבשה את רוב מדינות האזור והפכה למעצמת על. במסעות הכיבושים שלה היא שעבדה והגלתה את תושבי הארצות שנכבשו. בשנת 705 לפני הספירה, בימי המלך האשורי סנחריב פרץ מרד רב ממדים באימפריה האשורית שלובה ע"י המצרים ובא לידי ביטוי בהפסקת תשלום מיסים. בשנת 701 לפנה"ס יצא סנחריב בראש </a:t>
            </a:r>
            <a:r>
              <a:rPr lang="he-IL" sz="900" dirty="0" err="1"/>
              <a:t>כח</a:t>
            </a:r>
            <a:r>
              <a:rPr lang="he-IL" sz="900" dirty="0"/>
              <a:t> של 200,000 לוחמים למסע של דיכוי מרידות וכיבושי ערים. בשלב ראשון חזקיהו מלך יהודה סירב להיכנע לאשור ובטח בביצורים, בעזרה שתבוא ממצרים ובאלוהי ישראל. אך סנחריב ניצח את בני הברית המצריים ומשם המשיך אל שפלת יהודה. במהלך המסע הוא כבש 46 ערים בצורות ביניהן את עזקה, את גת ואת לכיש. לכיש הייתה העיר החשובה ביותר שבשפלת יהודה ונחשבה שנייה לירושלים, סנחריב הטיל מצור על עיר המבצר החזקה, ולאחר זמן כבש אותה והפכה למפקדתו הקדמית. על המלחמה הקשה ועל לכידתה של לכיש אנו לומדים מ"תבליטי סנחריב" שנתגלו בנינווה. גדודי אשור המשיכו דרומה עד אזור באר שבע, את ירושלים השאיר סנחריב ל"מנה אחרונה". </a:t>
            </a:r>
            <a:endParaRPr lang="he-IL" sz="900" dirty="0">
              <a:solidFill>
                <a:schemeClr val="bg1"/>
              </a:solidFill>
            </a:endParaRPr>
          </a:p>
          <a:p>
            <a:pPr>
              <a:spcAft>
                <a:spcPts val="600"/>
              </a:spcAft>
            </a:pPr>
            <a:r>
              <a:rPr lang="he-IL" sz="900" dirty="0">
                <a:solidFill>
                  <a:schemeClr val="bg1"/>
                </a:solidFill>
                <a:hlinkClick r:id="rId2"/>
              </a:rPr>
              <a:t>לחצו כאן על מנת לקרוא עוד על כיבוש לכיש בידי סנחריב</a:t>
            </a:r>
            <a:endParaRPr lang="en-US" sz="900" dirty="0">
              <a:solidFill>
                <a:schemeClr val="bg1"/>
              </a:solidFill>
            </a:endParaRPr>
          </a:p>
          <a:p>
            <a:pPr>
              <a:lnSpc>
                <a:spcPct val="150000"/>
              </a:lnSpc>
            </a:pPr>
            <a:r>
              <a:rPr lang="he-IL" sz="800" dirty="0">
                <a:solidFill>
                  <a:schemeClr val="bg1"/>
                </a:solidFill>
                <a:latin typeface="Levenim MT" panose="02010502060101010101" pitchFamily="2" charset="-79"/>
                <a:cs typeface="Levenim MT" panose="02010502060101010101" pitchFamily="2" charset="-79"/>
              </a:rPr>
              <a:t> </a:t>
            </a:r>
          </a:p>
        </p:txBody>
      </p:sp>
      <p:sp>
        <p:nvSpPr>
          <p:cNvPr id="13" name="מלבן 12"/>
          <p:cNvSpPr/>
          <p:nvPr/>
        </p:nvSpPr>
        <p:spPr>
          <a:xfrm>
            <a:off x="6779894" y="4140623"/>
            <a:ext cx="2699386" cy="1615861"/>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dirty="0">
                <a:solidFill>
                  <a:srgbClr val="5E4D36"/>
                </a:solidFill>
                <a:latin typeface="Levenim MT" panose="02010502060101010101" pitchFamily="2" charset="-79"/>
                <a:cs typeface="Levenim MT" panose="02010502060101010101" pitchFamily="2" charset="-79"/>
              </a:rPr>
              <a:t>שאלות לעיון והעמקה:</a:t>
            </a:r>
          </a:p>
          <a:p>
            <a:pPr marL="171450" indent="-171450">
              <a:spcAft>
                <a:spcPts val="600"/>
              </a:spcAft>
              <a:buFont typeface="Arial" panose="020B0604020202020204" pitchFamily="34" charset="0"/>
              <a:buChar char="•"/>
            </a:pPr>
            <a:r>
              <a:rPr lang="he-IL" sz="900" dirty="0">
                <a:solidFill>
                  <a:srgbClr val="5E4D36"/>
                </a:solidFill>
                <a:latin typeface="Levenim MT" panose="02010502060101010101" pitchFamily="2" charset="-79"/>
                <a:cs typeface="Levenim MT" panose="02010502060101010101" pitchFamily="2" charset="-79"/>
              </a:rPr>
              <a:t>כיצד באה לידי ביטוי הגאווה של מלך אשור על כיבושיו?</a:t>
            </a:r>
          </a:p>
          <a:p>
            <a:pPr marL="171450" indent="-171450">
              <a:spcAft>
                <a:spcPts val="600"/>
              </a:spcAft>
              <a:buFont typeface="Arial" panose="020B0604020202020204" pitchFamily="34" charset="0"/>
              <a:buChar char="•"/>
            </a:pPr>
            <a:r>
              <a:rPr lang="he-IL" sz="900" dirty="0">
                <a:solidFill>
                  <a:srgbClr val="5E4D36"/>
                </a:solidFill>
                <a:latin typeface="Levenim MT" panose="02010502060101010101" pitchFamily="2" charset="-79"/>
                <a:cs typeface="Levenim MT" panose="02010502060101010101" pitchFamily="2" charset="-79"/>
              </a:rPr>
              <a:t>מדוע לדעתכם/ן מתפאר סנחריב באופן כזה?</a:t>
            </a:r>
          </a:p>
          <a:p>
            <a:pPr marL="171450" indent="-171450">
              <a:spcAft>
                <a:spcPts val="600"/>
              </a:spcAft>
              <a:buFont typeface="Arial" panose="020B0604020202020204" pitchFamily="34" charset="0"/>
              <a:buChar char="•"/>
            </a:pPr>
            <a:r>
              <a:rPr lang="he-IL" sz="900" dirty="0">
                <a:solidFill>
                  <a:srgbClr val="5E4D36"/>
                </a:solidFill>
                <a:latin typeface="Levenim MT" panose="02010502060101010101" pitchFamily="2" charset="-79"/>
                <a:cs typeface="Levenim MT" panose="02010502060101010101" pitchFamily="2" charset="-79"/>
              </a:rPr>
              <a:t>מה החשיבות של לימוד וזכירת סיפור זה?</a:t>
            </a:r>
          </a:p>
          <a:p>
            <a:pPr marL="171450" indent="-171450">
              <a:spcAft>
                <a:spcPts val="600"/>
              </a:spcAft>
              <a:buFont typeface="Arial" panose="020B0604020202020204" pitchFamily="34" charset="0"/>
              <a:buChar char="•"/>
            </a:pPr>
            <a:r>
              <a:rPr lang="he-IL" sz="900" dirty="0">
                <a:solidFill>
                  <a:srgbClr val="5E4D36"/>
                </a:solidFill>
                <a:latin typeface="Levenim MT" panose="02010502060101010101" pitchFamily="2" charset="-79"/>
                <a:cs typeface="Levenim MT" panose="02010502060101010101" pitchFamily="2" charset="-79"/>
              </a:rPr>
              <a:t>באיזה אופן קשור סיפור זה לימינו?</a:t>
            </a:r>
          </a:p>
          <a:p>
            <a:pPr marL="171450" indent="-171450">
              <a:spcAft>
                <a:spcPts val="600"/>
              </a:spcAft>
              <a:buFont typeface="Arial" panose="020B0604020202020204" pitchFamily="34" charset="0"/>
              <a:buChar char="•"/>
            </a:pPr>
            <a:r>
              <a:rPr lang="he-IL" sz="900" dirty="0">
                <a:solidFill>
                  <a:srgbClr val="5E4D36"/>
                </a:solidFill>
                <a:latin typeface="Levenim MT" panose="02010502060101010101" pitchFamily="2" charset="-79"/>
                <a:cs typeface="Levenim MT" panose="02010502060101010101" pitchFamily="2" charset="-79"/>
              </a:rPr>
              <a:t>כשומרים באזור היסטורי זה- אילו מחשבות ותחושות מעלה בכם הסיפור?</a:t>
            </a:r>
          </a:p>
          <a:p>
            <a:pPr marL="171450" indent="-171450">
              <a:spcAft>
                <a:spcPts val="600"/>
              </a:spcAft>
              <a:buFont typeface="Arial" panose="020B0604020202020204" pitchFamily="34" charset="0"/>
              <a:buChar char="•"/>
            </a:pPr>
            <a:endParaRPr lang="he-IL" sz="900" b="1"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3343275" y="1002684"/>
            <a:ext cx="3177081" cy="58553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ct val="150000"/>
              </a:lnSpc>
            </a:pPr>
            <a:r>
              <a:rPr lang="he-IL" sz="1000" b="1" dirty="0">
                <a:solidFill>
                  <a:schemeClr val="accent2">
                    <a:lumMod val="50000"/>
                  </a:schemeClr>
                </a:solidFill>
              </a:rPr>
              <a:t>כיבוש לכיש על ידי סנחריב על פי ישעיה פרק א'</a:t>
            </a:r>
          </a:p>
          <a:p>
            <a:pPr algn="just">
              <a:lnSpc>
                <a:spcPct val="150000"/>
              </a:lnSpc>
            </a:pPr>
            <a:r>
              <a:rPr lang="he-IL" sz="1000" b="1" dirty="0">
                <a:solidFill>
                  <a:schemeClr val="accent2">
                    <a:lumMod val="50000"/>
                  </a:schemeClr>
                </a:solidFill>
              </a:rPr>
              <a:t>א</a:t>
            </a:r>
            <a:r>
              <a:rPr lang="he-IL" sz="1000" dirty="0">
                <a:solidFill>
                  <a:schemeClr val="accent2">
                    <a:lumMod val="50000"/>
                  </a:schemeClr>
                </a:solidFill>
              </a:rPr>
              <a:t> וַיְהִי בְּאַרְבַּע עֶשְׂרֵה שָׁנָה לַמֶּלֶךְ חִזְקִיָּהוּ, עָלָה סַנְחֵרִיב מֶלֶךְ-אַשּׁוּר עַל כָּל-עָרֵי יְהוּדָה </a:t>
            </a:r>
            <a:r>
              <a:rPr lang="he-IL" sz="1000" dirty="0" err="1">
                <a:solidFill>
                  <a:schemeClr val="accent2">
                    <a:lumMod val="50000"/>
                  </a:schemeClr>
                </a:solidFill>
              </a:rPr>
              <a:t>הַבְּצֻרוֹת</a:t>
            </a:r>
            <a:r>
              <a:rPr lang="he-IL" sz="1000" dirty="0">
                <a:solidFill>
                  <a:schemeClr val="accent2">
                    <a:lumMod val="50000"/>
                  </a:schemeClr>
                </a:solidFill>
              </a:rPr>
              <a:t>--</a:t>
            </a:r>
            <a:r>
              <a:rPr lang="he-IL" sz="1000" dirty="0" err="1">
                <a:solidFill>
                  <a:schemeClr val="accent2">
                    <a:lumMod val="50000"/>
                  </a:schemeClr>
                </a:solidFill>
              </a:rPr>
              <a:t>וַיִּתְפְּשֵׂם</a:t>
            </a:r>
            <a:r>
              <a:rPr lang="he-IL" sz="1000" dirty="0">
                <a:solidFill>
                  <a:schemeClr val="accent2">
                    <a:lumMod val="50000"/>
                  </a:schemeClr>
                </a:solidFill>
              </a:rPr>
              <a:t>.  </a:t>
            </a:r>
            <a:r>
              <a:rPr lang="he-IL" sz="1000" b="1" dirty="0">
                <a:solidFill>
                  <a:schemeClr val="accent2">
                    <a:lumMod val="50000"/>
                  </a:schemeClr>
                </a:solidFill>
              </a:rPr>
              <a:t>ב</a:t>
            </a:r>
            <a:r>
              <a:rPr lang="he-IL" sz="1000" dirty="0">
                <a:solidFill>
                  <a:schemeClr val="accent2">
                    <a:lumMod val="50000"/>
                  </a:schemeClr>
                </a:solidFill>
              </a:rPr>
              <a:t> וַיִּשְׁלַח מֶלֶךְ-אַשּׁוּר </a:t>
            </a:r>
            <a:r>
              <a:rPr lang="he-IL" sz="1000" dirty="0" err="1">
                <a:solidFill>
                  <a:schemeClr val="accent2">
                    <a:lumMod val="50000"/>
                  </a:schemeClr>
                </a:solidFill>
              </a:rPr>
              <a:t>אֶת-רַבְשָׁקֵה</a:t>
            </a:r>
            <a:r>
              <a:rPr lang="he-IL" sz="1000" dirty="0">
                <a:solidFill>
                  <a:schemeClr val="accent2">
                    <a:lumMod val="50000"/>
                  </a:schemeClr>
                </a:solidFill>
              </a:rPr>
              <a:t> מִלָּכִישׁ </a:t>
            </a:r>
            <a:r>
              <a:rPr lang="he-IL" sz="1000" dirty="0" err="1">
                <a:solidFill>
                  <a:schemeClr val="accent2">
                    <a:lumMod val="50000"/>
                  </a:schemeClr>
                </a:solidFill>
              </a:rPr>
              <a:t>יְרוּשָׁלְַמָה</a:t>
            </a:r>
            <a:r>
              <a:rPr lang="he-IL" sz="1000" dirty="0">
                <a:solidFill>
                  <a:schemeClr val="accent2">
                    <a:lumMod val="50000"/>
                  </a:schemeClr>
                </a:solidFill>
              </a:rPr>
              <a:t> אֶל-הַמֶּלֶךְ חִזְקִיָּהוּ, בְּחֵיל כָּבֵד;</a:t>
            </a:r>
            <a:endParaRPr lang="he-IL" sz="950" dirty="0">
              <a:solidFill>
                <a:schemeClr val="accent2">
                  <a:lumMod val="50000"/>
                </a:schemeClr>
              </a:solidFill>
              <a:latin typeface="Levenim MT" panose="02010502060101010101" pitchFamily="2" charset="-79"/>
              <a:cs typeface="Levenim MT" panose="02010502060101010101" pitchFamily="2" charset="-79"/>
            </a:endParaRPr>
          </a:p>
          <a:p>
            <a:pPr algn="just">
              <a:lnSpc>
                <a:spcPct val="150000"/>
              </a:lnSpc>
            </a:pPr>
            <a:endParaRPr lang="he-IL" sz="95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00" b="1" dirty="0">
                <a:solidFill>
                  <a:schemeClr val="accent2">
                    <a:lumMod val="50000"/>
                  </a:schemeClr>
                </a:solidFill>
              </a:rPr>
              <a:t>כיבוש לכיש על ידי סנחריב על פי מנסרת סנחריב (שנת 691 </a:t>
            </a:r>
            <a:r>
              <a:rPr lang="he-IL" sz="1000" b="1" dirty="0" err="1">
                <a:solidFill>
                  <a:schemeClr val="accent2">
                    <a:lumMod val="50000"/>
                  </a:schemeClr>
                </a:solidFill>
              </a:rPr>
              <a:t>לפנסה"נ</a:t>
            </a:r>
            <a:r>
              <a:rPr lang="he-IL" sz="1000" b="1" dirty="0">
                <a:solidFill>
                  <a:schemeClr val="accent2">
                    <a:lumMod val="50000"/>
                  </a:schemeClr>
                </a:solidFill>
              </a:rPr>
              <a:t>, עיראק)</a:t>
            </a:r>
          </a:p>
          <a:p>
            <a:pPr algn="just">
              <a:lnSpc>
                <a:spcPct val="150000"/>
              </a:lnSpc>
            </a:pPr>
            <a:r>
              <a:rPr lang="he-IL" sz="1000" i="1" dirty="0">
                <a:solidFill>
                  <a:schemeClr val="accent2">
                    <a:lumMod val="50000"/>
                  </a:schemeClr>
                </a:solidFill>
                <a:latin typeface="Levenim MT" panose="02010502060101010101" pitchFamily="2" charset="-79"/>
              </a:rPr>
              <a:t>ואשר לחזקיהו היהודי</a:t>
            </a:r>
          </a:p>
          <a:p>
            <a:pPr algn="just">
              <a:lnSpc>
                <a:spcPct val="150000"/>
              </a:lnSpc>
            </a:pPr>
            <a:r>
              <a:rPr lang="he-IL" sz="1000" i="1" dirty="0">
                <a:solidFill>
                  <a:schemeClr val="accent2">
                    <a:lumMod val="50000"/>
                  </a:schemeClr>
                </a:solidFill>
                <a:latin typeface="Levenim MT" panose="02010502060101010101" pitchFamily="2" charset="-79"/>
              </a:rPr>
              <a:t>שלא נכנע לעולי: 46 ערים בצורות,</a:t>
            </a:r>
          </a:p>
          <a:p>
            <a:pPr algn="just">
              <a:lnSpc>
                <a:spcPct val="150000"/>
              </a:lnSpc>
            </a:pPr>
            <a:r>
              <a:rPr lang="he-IL" sz="1000" i="1" dirty="0">
                <a:solidFill>
                  <a:schemeClr val="accent2">
                    <a:lumMod val="50000"/>
                  </a:schemeClr>
                </a:solidFill>
                <a:latin typeface="Levenim MT" panose="02010502060101010101" pitchFamily="2" charset="-79"/>
              </a:rPr>
              <a:t>והערים הקטנות</a:t>
            </a:r>
          </a:p>
          <a:p>
            <a:pPr algn="just">
              <a:lnSpc>
                <a:spcPct val="150000"/>
              </a:lnSpc>
            </a:pPr>
            <a:r>
              <a:rPr lang="he-IL" sz="1000" i="1" dirty="0">
                <a:solidFill>
                  <a:schemeClr val="accent2">
                    <a:lumMod val="50000"/>
                  </a:schemeClr>
                </a:solidFill>
                <a:latin typeface="Levenim MT" panose="02010502060101010101" pitchFamily="2" charset="-79"/>
              </a:rPr>
              <a:t>שהיו רבות באזור, בהרסם עם אילי ניגוח,</a:t>
            </a:r>
          </a:p>
          <a:p>
            <a:pPr algn="just">
              <a:lnSpc>
                <a:spcPct val="150000"/>
              </a:lnSpc>
            </a:pPr>
            <a:r>
              <a:rPr lang="he-IL" sz="1000" i="1" dirty="0">
                <a:solidFill>
                  <a:schemeClr val="accent2">
                    <a:lumMod val="50000"/>
                  </a:schemeClr>
                </a:solidFill>
                <a:latin typeface="Levenim MT" panose="02010502060101010101" pitchFamily="2" charset="-79"/>
              </a:rPr>
              <a:t>על ידי הבאת כלי מצור ובהתקפות רגלים,</a:t>
            </a:r>
          </a:p>
          <a:p>
            <a:pPr algn="just">
              <a:lnSpc>
                <a:spcPct val="150000"/>
              </a:lnSpc>
            </a:pPr>
            <a:r>
              <a:rPr lang="he-IL" sz="1000" i="1" dirty="0">
                <a:solidFill>
                  <a:schemeClr val="accent2">
                    <a:lumMod val="50000"/>
                  </a:schemeClr>
                </a:solidFill>
                <a:latin typeface="Levenim MT" panose="02010502060101010101" pitchFamily="2" charset="-79"/>
              </a:rPr>
              <a:t>ועל ידי חפירות וחורים תחת לחומה,  צרתי עליהן </a:t>
            </a:r>
            <a:r>
              <a:rPr lang="he-IL" sz="1000" i="1" dirty="0" err="1">
                <a:solidFill>
                  <a:schemeClr val="accent2">
                    <a:lumMod val="50000"/>
                  </a:schemeClr>
                </a:solidFill>
                <a:latin typeface="Levenim MT" panose="02010502060101010101" pitchFamily="2" charset="-79"/>
              </a:rPr>
              <a:t>ולקחתיהן</a:t>
            </a:r>
            <a:r>
              <a:rPr lang="he-IL" sz="1000" i="1" dirty="0">
                <a:solidFill>
                  <a:schemeClr val="accent2">
                    <a:lumMod val="50000"/>
                  </a:schemeClr>
                </a:solidFill>
                <a:latin typeface="Levenim MT" panose="02010502060101010101" pitchFamily="2" charset="-79"/>
              </a:rPr>
              <a:t>.</a:t>
            </a:r>
          </a:p>
          <a:p>
            <a:pPr algn="just">
              <a:lnSpc>
                <a:spcPct val="150000"/>
              </a:lnSpc>
            </a:pPr>
            <a:r>
              <a:rPr lang="he-IL" sz="1000" i="1" dirty="0">
                <a:solidFill>
                  <a:schemeClr val="accent2">
                    <a:lumMod val="50000"/>
                  </a:schemeClr>
                </a:solidFill>
                <a:latin typeface="Levenim MT" panose="02010502060101010101" pitchFamily="2" charset="-79"/>
              </a:rPr>
              <a:t>150, 200 אנשים, גדולים וקטנים, נשים וגברים,</a:t>
            </a:r>
          </a:p>
          <a:p>
            <a:pPr algn="just">
              <a:lnSpc>
                <a:spcPct val="150000"/>
              </a:lnSpc>
            </a:pPr>
            <a:r>
              <a:rPr lang="he-IL" sz="1000" i="1" dirty="0">
                <a:solidFill>
                  <a:schemeClr val="accent2">
                    <a:lumMod val="50000"/>
                  </a:schemeClr>
                </a:solidFill>
                <a:latin typeface="Levenim MT" panose="02010502060101010101" pitchFamily="2" charset="-79"/>
              </a:rPr>
              <a:t>סוסים, פרדים, חמורים, גמלים</a:t>
            </a:r>
          </a:p>
          <a:p>
            <a:pPr algn="just">
              <a:lnSpc>
                <a:spcPct val="150000"/>
              </a:lnSpc>
            </a:pPr>
            <a:r>
              <a:rPr lang="he-IL" sz="1000" i="1" dirty="0">
                <a:solidFill>
                  <a:schemeClr val="accent2">
                    <a:lumMod val="50000"/>
                  </a:schemeClr>
                </a:solidFill>
                <a:latin typeface="Levenim MT" panose="02010502060101010101" pitchFamily="2" charset="-79"/>
              </a:rPr>
              <a:t>בקר וכבשים ללא מספר, הבאתי משם</a:t>
            </a:r>
          </a:p>
          <a:p>
            <a:pPr algn="just">
              <a:lnSpc>
                <a:spcPct val="150000"/>
              </a:lnSpc>
            </a:pPr>
            <a:r>
              <a:rPr lang="he-IL" sz="1000" i="1" dirty="0">
                <a:solidFill>
                  <a:schemeClr val="accent2">
                    <a:lumMod val="50000"/>
                  </a:schemeClr>
                </a:solidFill>
                <a:latin typeface="Levenim MT" panose="02010502060101010101" pitchFamily="2" charset="-79"/>
              </a:rPr>
              <a:t>וספרתי כשלל. חזקיהו עצמו, כציפור בכלוב</a:t>
            </a:r>
          </a:p>
          <a:p>
            <a:pPr algn="just">
              <a:lnSpc>
                <a:spcPct val="150000"/>
              </a:lnSpc>
            </a:pPr>
            <a:r>
              <a:rPr lang="he-IL" sz="1000" i="1" dirty="0">
                <a:solidFill>
                  <a:schemeClr val="accent2">
                    <a:lumMod val="50000"/>
                  </a:schemeClr>
                </a:solidFill>
                <a:latin typeface="Levenim MT" panose="02010502060101010101" pitchFamily="2" charset="-79"/>
              </a:rPr>
              <a:t>סגרתיו בירושלים, עיר מלכותו.</a:t>
            </a:r>
          </a:p>
          <a:p>
            <a:pPr algn="just">
              <a:lnSpc>
                <a:spcPct val="150000"/>
              </a:lnSpc>
            </a:pPr>
            <a:r>
              <a:rPr lang="he-IL" sz="1000" i="1" dirty="0">
                <a:solidFill>
                  <a:schemeClr val="accent2">
                    <a:lumMod val="50000"/>
                  </a:schemeClr>
                </a:solidFill>
                <a:latin typeface="Levenim MT" panose="02010502060101010101" pitchFamily="2" charset="-79"/>
              </a:rPr>
              <a:t>בניתי סוללה נגדו</a:t>
            </a:r>
          </a:p>
          <a:p>
            <a:pPr algn="just">
              <a:lnSpc>
                <a:spcPct val="150000"/>
              </a:lnSpc>
            </a:pPr>
            <a:r>
              <a:rPr lang="he-IL" sz="1000" i="1" dirty="0">
                <a:solidFill>
                  <a:schemeClr val="accent2">
                    <a:lumMod val="50000"/>
                  </a:schemeClr>
                </a:solidFill>
                <a:latin typeface="Levenim MT" panose="02010502060101010101" pitchFamily="2" charset="-79"/>
              </a:rPr>
              <a:t>כל אשר שיצא משערי העיר, החזרתי לצערו.</a:t>
            </a:r>
          </a:p>
          <a:p>
            <a:pPr algn="just">
              <a:lnSpc>
                <a:spcPct val="150000"/>
              </a:lnSpc>
            </a:pPr>
            <a:r>
              <a:rPr lang="he-IL" sz="1000" i="1" dirty="0">
                <a:solidFill>
                  <a:schemeClr val="accent2">
                    <a:lumMod val="50000"/>
                  </a:schemeClr>
                </a:solidFill>
                <a:latin typeface="Levenim MT" panose="02010502060101010101" pitchFamily="2" charset="-79"/>
              </a:rPr>
              <a:t>את עריו, אשר בזזתי, קרעתי מאדמתו, ו</a:t>
            </a:r>
          </a:p>
          <a:p>
            <a:pPr algn="just">
              <a:lnSpc>
                <a:spcPct val="150000"/>
              </a:lnSpc>
            </a:pPr>
            <a:r>
              <a:rPr lang="he-IL" sz="1000" i="1" dirty="0" err="1">
                <a:solidFill>
                  <a:schemeClr val="accent2">
                    <a:lumMod val="50000"/>
                  </a:schemeClr>
                </a:solidFill>
                <a:latin typeface="Levenim MT" panose="02010502060101010101" pitchFamily="2" charset="-79"/>
              </a:rPr>
              <a:t>למיתינתי</a:t>
            </a:r>
            <a:r>
              <a:rPr lang="he-IL" sz="1000" i="1" dirty="0">
                <a:solidFill>
                  <a:schemeClr val="accent2">
                    <a:lumMod val="50000"/>
                  </a:schemeClr>
                </a:solidFill>
                <a:latin typeface="Levenim MT" panose="02010502060101010101" pitchFamily="2" charset="-79"/>
              </a:rPr>
              <a:t>, מלך אשדוד</a:t>
            </a:r>
          </a:p>
          <a:p>
            <a:pPr algn="just">
              <a:lnSpc>
                <a:spcPct val="150000"/>
              </a:lnSpc>
            </a:pPr>
            <a:r>
              <a:rPr lang="he-IL" sz="1000" i="1" dirty="0" err="1">
                <a:solidFill>
                  <a:schemeClr val="accent2">
                    <a:lumMod val="50000"/>
                  </a:schemeClr>
                </a:solidFill>
                <a:latin typeface="Levenim MT" panose="02010502060101010101" pitchFamily="2" charset="-79"/>
              </a:rPr>
              <a:t>פאדי</a:t>
            </a:r>
            <a:r>
              <a:rPr lang="he-IL" sz="1000" i="1" dirty="0">
                <a:solidFill>
                  <a:schemeClr val="accent2">
                    <a:lumMod val="50000"/>
                  </a:schemeClr>
                </a:solidFill>
                <a:latin typeface="Levenim MT" panose="02010502060101010101" pitchFamily="2" charset="-79"/>
              </a:rPr>
              <a:t>, מלך עקרון, </a:t>
            </a:r>
            <a:r>
              <a:rPr lang="he-IL" sz="1000" i="1" dirty="0" err="1">
                <a:solidFill>
                  <a:schemeClr val="accent2">
                    <a:lumMod val="50000"/>
                  </a:schemeClr>
                </a:solidFill>
                <a:latin typeface="Levenim MT" panose="02010502060101010101" pitchFamily="2" charset="-79"/>
              </a:rPr>
              <a:t>וסילי</a:t>
            </a:r>
            <a:r>
              <a:rPr lang="he-IL" sz="1000" i="1" dirty="0">
                <a:solidFill>
                  <a:schemeClr val="accent2">
                    <a:lumMod val="50000"/>
                  </a:schemeClr>
                </a:solidFill>
                <a:latin typeface="Levenim MT" panose="02010502060101010101" pitchFamily="2" charset="-79"/>
              </a:rPr>
              <a:t>-בל,</a:t>
            </a:r>
          </a:p>
          <a:p>
            <a:pPr algn="just">
              <a:lnSpc>
                <a:spcPct val="150000"/>
              </a:lnSpc>
            </a:pPr>
            <a:r>
              <a:rPr lang="he-IL" sz="1000" i="1" dirty="0">
                <a:solidFill>
                  <a:schemeClr val="accent2">
                    <a:lumMod val="50000"/>
                  </a:schemeClr>
                </a:solidFill>
                <a:latin typeface="Levenim MT" panose="02010502060101010101" pitchFamily="2" charset="-79"/>
              </a:rPr>
              <a:t>מלך עזה, נתתי אותן. וכך הקטנתי את אדמתו</a:t>
            </a:r>
          </a:p>
          <a:p>
            <a:pPr algn="just">
              <a:lnSpc>
                <a:spcPct val="150000"/>
              </a:lnSpc>
            </a:pPr>
            <a:endParaRPr lang="he-IL" sz="950" dirty="0">
              <a:solidFill>
                <a:srgbClr val="5E4D36"/>
              </a:solidFill>
              <a:latin typeface="Levenim MT" panose="02010502060101010101" pitchFamily="2" charset="-79"/>
              <a:cs typeface="Levenim MT" panose="02010502060101010101" pitchFamily="2" charset="-79"/>
            </a:endParaRPr>
          </a:p>
          <a:p>
            <a:pPr algn="just">
              <a:lnSpc>
                <a:spcPct val="150000"/>
              </a:lnSpc>
            </a:pPr>
            <a:endParaRPr lang="he-IL" sz="950" dirty="0">
              <a:solidFill>
                <a:srgbClr val="5E4D36"/>
              </a:solidFill>
              <a:latin typeface="Levenim MT" panose="02010502060101010101" pitchFamily="2" charset="-79"/>
              <a:cs typeface="Levenim MT" panose="02010502060101010101" pitchFamily="2" charset="-79"/>
            </a:endParaRPr>
          </a:p>
          <a:p>
            <a:pPr algn="just">
              <a:lnSpc>
                <a:spcPct val="150000"/>
              </a:lnSpc>
            </a:pPr>
            <a:endParaRPr lang="he-IL" sz="950" dirty="0">
              <a:solidFill>
                <a:srgbClr val="5E4D36"/>
              </a:solidFill>
              <a:latin typeface="Levenim MT" panose="02010502060101010101" pitchFamily="2" charset="-79"/>
              <a:cs typeface="Levenim MT" panose="02010502060101010101" pitchFamily="2" charset="-79"/>
            </a:endParaRPr>
          </a:p>
          <a:p>
            <a:pPr algn="just">
              <a:lnSpc>
                <a:spcPct val="150000"/>
              </a:lnSpc>
            </a:pPr>
            <a:endParaRPr lang="he-IL" sz="950" dirty="0">
              <a:solidFill>
                <a:srgbClr val="5E4D36"/>
              </a:solidFill>
              <a:latin typeface="Levenim MT" panose="02010502060101010101" pitchFamily="2" charset="-79"/>
              <a:cs typeface="Levenim MT" panose="02010502060101010101" pitchFamily="2" charset="-79"/>
            </a:endParaRPr>
          </a:p>
          <a:p>
            <a:pPr algn="just">
              <a:lnSpc>
                <a:spcPct val="150000"/>
              </a:lnSpc>
            </a:pPr>
            <a:endParaRPr lang="he-IL" sz="950" dirty="0">
              <a:solidFill>
                <a:srgbClr val="5E4D36"/>
              </a:solidFill>
              <a:latin typeface="Levenim MT" panose="02010502060101010101" pitchFamily="2" charset="-79"/>
              <a:cs typeface="Levenim MT" panose="02010502060101010101" pitchFamily="2" charset="-79"/>
            </a:endParaRPr>
          </a:p>
          <a:p>
            <a:pPr algn="just">
              <a:lnSpc>
                <a:spcPct val="150000"/>
              </a:lnSpc>
            </a:pPr>
            <a:endParaRPr lang="he-IL" sz="950" dirty="0">
              <a:solidFill>
                <a:srgbClr val="5E4D36"/>
              </a:solidFill>
              <a:latin typeface="Levenim MT" panose="02010502060101010101" pitchFamily="2" charset="-79"/>
              <a:cs typeface="Levenim MT" panose="02010502060101010101" pitchFamily="2" charset="-79"/>
            </a:endParaRPr>
          </a:p>
          <a:p>
            <a:pPr algn="just">
              <a:lnSpc>
                <a:spcPct val="150000"/>
              </a:lnSpc>
            </a:pPr>
            <a:endParaRPr lang="he-IL" sz="950" b="1"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0" y="990600"/>
            <a:ext cx="2797419"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ct val="150000"/>
              </a:lnSpc>
            </a:pPr>
            <a:endParaRPr lang="he-IL" sz="800" dirty="0">
              <a:solidFill>
                <a:srgbClr val="5E4D36"/>
              </a:solidFill>
              <a:latin typeface="Levenim MT" panose="02010502060101010101" pitchFamily="2" charset="-79"/>
              <a:cs typeface="Levenim MT" panose="02010502060101010101" pitchFamily="2" charset="-79"/>
            </a:endParaRPr>
          </a:p>
        </p:txBody>
      </p:sp>
      <p:sp>
        <p:nvSpPr>
          <p:cNvPr id="3" name="AutoShape 2" descr="תוצאת תמונה עבור סנחריב"/>
          <p:cNvSpPr>
            <a:spLocks noChangeAspect="1" noChangeArrowheads="1"/>
          </p:cNvSpPr>
          <p:nvPr/>
        </p:nvSpPr>
        <p:spPr bwMode="auto">
          <a:xfrm>
            <a:off x="9685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299" y="1076050"/>
            <a:ext cx="272415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10789" y="5800719"/>
            <a:ext cx="1992292" cy="928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מלבן 4"/>
          <p:cNvSpPr/>
          <p:nvPr/>
        </p:nvSpPr>
        <p:spPr>
          <a:xfrm>
            <a:off x="495300" y="3203139"/>
            <a:ext cx="2724150" cy="3543278"/>
          </a:xfrm>
          <a:prstGeom prst="rect">
            <a:avLst/>
          </a:prstGeom>
        </p:spPr>
        <p:txBody>
          <a:bodyPr wrap="square">
            <a:spAutoFit/>
          </a:bodyPr>
          <a:lstStyle/>
          <a:p>
            <a:pPr algn="just">
              <a:lnSpc>
                <a:spcPct val="150000"/>
              </a:lnSpc>
            </a:pPr>
            <a:r>
              <a:rPr lang="he-IL" sz="1000" i="1" dirty="0">
                <a:solidFill>
                  <a:schemeClr val="accent2">
                    <a:lumMod val="50000"/>
                  </a:schemeClr>
                </a:solidFill>
                <a:latin typeface="Levenim MT" panose="02010502060101010101" pitchFamily="2" charset="-79"/>
              </a:rPr>
              <a:t>ואשר לחזקיהו</a:t>
            </a:r>
          </a:p>
          <a:p>
            <a:pPr algn="just">
              <a:lnSpc>
                <a:spcPct val="150000"/>
              </a:lnSpc>
            </a:pPr>
            <a:r>
              <a:rPr lang="he-IL" sz="1000" i="1" dirty="0">
                <a:solidFill>
                  <a:schemeClr val="accent2">
                    <a:lumMod val="50000"/>
                  </a:schemeClr>
                </a:solidFill>
                <a:latin typeface="Levenim MT" panose="02010502060101010101" pitchFamily="2" charset="-79"/>
              </a:rPr>
              <a:t>תפארת מלכותי המאיימת ניצחה אותו, ו</a:t>
            </a:r>
          </a:p>
          <a:p>
            <a:pPr algn="just">
              <a:lnSpc>
                <a:spcPct val="150000"/>
              </a:lnSpc>
            </a:pPr>
            <a:r>
              <a:rPr lang="he-IL" sz="1000" i="1" dirty="0">
                <a:solidFill>
                  <a:schemeClr val="accent2">
                    <a:lumMod val="50000"/>
                  </a:schemeClr>
                </a:solidFill>
                <a:latin typeface="Levenim MT" panose="02010502060101010101" pitchFamily="2" charset="-79"/>
              </a:rPr>
              <a:t>הערבים ושכירי חרבו, שהוא הביא כדי לחזק</a:t>
            </a:r>
          </a:p>
          <a:p>
            <a:pPr algn="just">
              <a:lnSpc>
                <a:spcPct val="150000"/>
              </a:lnSpc>
            </a:pPr>
            <a:r>
              <a:rPr lang="he-IL" sz="1000" i="1" dirty="0">
                <a:solidFill>
                  <a:schemeClr val="accent2">
                    <a:lumMod val="50000"/>
                  </a:schemeClr>
                </a:solidFill>
                <a:latin typeface="Levenim MT" panose="02010502060101010101" pitchFamily="2" charset="-79"/>
              </a:rPr>
              <a:t>את ירושלים, עיר מלכותו,</a:t>
            </a:r>
          </a:p>
          <a:p>
            <a:pPr algn="just">
              <a:lnSpc>
                <a:spcPct val="150000"/>
              </a:lnSpc>
            </a:pPr>
            <a:r>
              <a:rPr lang="he-IL" sz="1000" i="1" dirty="0">
                <a:solidFill>
                  <a:schemeClr val="accent2">
                    <a:lumMod val="50000"/>
                  </a:schemeClr>
                </a:solidFill>
                <a:latin typeface="Levenim MT" panose="02010502060101010101" pitchFamily="2" charset="-79"/>
              </a:rPr>
              <a:t>נטשו אותו. </a:t>
            </a:r>
          </a:p>
          <a:p>
            <a:pPr algn="just">
              <a:lnSpc>
                <a:spcPct val="150000"/>
              </a:lnSpc>
            </a:pPr>
            <a:r>
              <a:rPr lang="he-IL" sz="1000" i="1" dirty="0">
                <a:solidFill>
                  <a:schemeClr val="accent2">
                    <a:lumMod val="50000"/>
                  </a:schemeClr>
                </a:solidFill>
                <a:latin typeface="Levenim MT" panose="02010502060101010101" pitchFamily="2" charset="-79"/>
              </a:rPr>
              <a:t>בתוספת לשלושים ככרות הזהב ו</a:t>
            </a:r>
          </a:p>
          <a:p>
            <a:pPr algn="just">
              <a:lnSpc>
                <a:spcPct val="150000"/>
              </a:lnSpc>
            </a:pPr>
            <a:r>
              <a:rPr lang="he-IL" sz="1000" i="1" dirty="0">
                <a:solidFill>
                  <a:schemeClr val="accent2">
                    <a:lumMod val="50000"/>
                  </a:schemeClr>
                </a:solidFill>
                <a:latin typeface="Levenim MT" panose="02010502060101010101" pitchFamily="2" charset="-79"/>
              </a:rPr>
              <a:t>שמונה מאות ככרות כסף, אבנים יפות, פוך מובחר,</a:t>
            </a:r>
          </a:p>
          <a:p>
            <a:pPr algn="just">
              <a:lnSpc>
                <a:spcPct val="150000"/>
              </a:lnSpc>
            </a:pPr>
            <a:r>
              <a:rPr lang="he-IL" sz="1000" i="1" dirty="0">
                <a:solidFill>
                  <a:schemeClr val="accent2">
                    <a:lumMod val="50000"/>
                  </a:schemeClr>
                </a:solidFill>
                <a:latin typeface="Levenim MT" panose="02010502060101010101" pitchFamily="2" charset="-79"/>
              </a:rPr>
              <a:t>יהלומים, אבני אודם גדולות, מיטות שנהב,</a:t>
            </a:r>
          </a:p>
          <a:p>
            <a:pPr algn="just">
              <a:lnSpc>
                <a:spcPct val="150000"/>
              </a:lnSpc>
            </a:pPr>
            <a:r>
              <a:rPr lang="he-IL" sz="1000" i="1" dirty="0">
                <a:solidFill>
                  <a:schemeClr val="accent2">
                    <a:lumMod val="50000"/>
                  </a:schemeClr>
                </a:solidFill>
                <a:latin typeface="Levenim MT" panose="02010502060101010101" pitchFamily="2" charset="-79"/>
              </a:rPr>
              <a:t>כיסאות שנהב, עור פילים, שנהב,</a:t>
            </a:r>
          </a:p>
          <a:p>
            <a:pPr algn="just">
              <a:lnSpc>
                <a:spcPct val="150000"/>
              </a:lnSpc>
            </a:pPr>
            <a:r>
              <a:rPr lang="he-IL" sz="1000" i="1" dirty="0">
                <a:solidFill>
                  <a:schemeClr val="accent2">
                    <a:lumMod val="50000"/>
                  </a:schemeClr>
                </a:solidFill>
                <a:latin typeface="Levenim MT" panose="02010502060101010101" pitchFamily="2" charset="-79"/>
              </a:rPr>
              <a:t>הובנה, תאשור, מיני סוגים של אוצרות,</a:t>
            </a:r>
          </a:p>
          <a:p>
            <a:pPr algn="just">
              <a:lnSpc>
                <a:spcPct val="150000"/>
              </a:lnSpc>
            </a:pPr>
            <a:r>
              <a:rPr lang="he-IL" sz="1000" i="1" dirty="0">
                <a:solidFill>
                  <a:schemeClr val="accent2">
                    <a:lumMod val="50000"/>
                  </a:schemeClr>
                </a:solidFill>
                <a:latin typeface="Levenim MT" panose="02010502060101010101" pitchFamily="2" charset="-79"/>
              </a:rPr>
              <a:t>וכמו כן בנותיו, הרמונו, נשותיו </a:t>
            </a:r>
            <a:r>
              <a:rPr lang="he-IL" sz="1000" i="1" dirty="0" err="1">
                <a:solidFill>
                  <a:schemeClr val="accent2">
                    <a:lumMod val="50000"/>
                  </a:schemeClr>
                </a:solidFill>
                <a:latin typeface="Levenim MT" panose="02010502060101010101" pitchFamily="2" charset="-79"/>
              </a:rPr>
              <a:t>וגבריו</a:t>
            </a:r>
            <a:endParaRPr lang="he-IL" sz="1000" i="1" dirty="0">
              <a:solidFill>
                <a:schemeClr val="accent2">
                  <a:lumMod val="50000"/>
                </a:schemeClr>
              </a:solidFill>
              <a:latin typeface="Levenim MT" panose="02010502060101010101" pitchFamily="2" charset="-79"/>
            </a:endParaRPr>
          </a:p>
          <a:p>
            <a:pPr algn="just">
              <a:lnSpc>
                <a:spcPct val="150000"/>
              </a:lnSpc>
            </a:pPr>
            <a:r>
              <a:rPr lang="he-IL" sz="1000" i="1" dirty="0">
                <a:solidFill>
                  <a:schemeClr val="accent2">
                    <a:lumMod val="50000"/>
                  </a:schemeClr>
                </a:solidFill>
                <a:latin typeface="Levenim MT" panose="02010502060101010101" pitchFamily="2" charset="-79"/>
              </a:rPr>
              <a:t>נגנים, ששלח אחריי</a:t>
            </a:r>
          </a:p>
          <a:p>
            <a:pPr algn="just">
              <a:lnSpc>
                <a:spcPct val="150000"/>
              </a:lnSpc>
            </a:pPr>
            <a:r>
              <a:rPr lang="he-IL" sz="1000" i="1" dirty="0" err="1">
                <a:solidFill>
                  <a:schemeClr val="accent2">
                    <a:lumMod val="50000"/>
                  </a:schemeClr>
                </a:solidFill>
                <a:latin typeface="Levenim MT" panose="02010502060101010101" pitchFamily="2" charset="-79"/>
              </a:rPr>
              <a:t>לנינוה</a:t>
            </a:r>
            <a:r>
              <a:rPr lang="he-IL" sz="1000" i="1" dirty="0">
                <a:solidFill>
                  <a:schemeClr val="accent2">
                    <a:lumMod val="50000"/>
                  </a:schemeClr>
                </a:solidFill>
                <a:latin typeface="Levenim MT" panose="02010502060101010101" pitchFamily="2" charset="-79"/>
              </a:rPr>
              <a:t>, עיר מלכותי. לשלם לי מס</a:t>
            </a:r>
          </a:p>
          <a:p>
            <a:pPr algn="just">
              <a:lnSpc>
                <a:spcPct val="150000"/>
              </a:lnSpc>
            </a:pPr>
            <a:r>
              <a:rPr lang="he-IL" sz="1000" i="1" dirty="0">
                <a:solidFill>
                  <a:schemeClr val="accent2">
                    <a:lumMod val="50000"/>
                  </a:schemeClr>
                </a:solidFill>
                <a:latin typeface="Levenim MT" panose="02010502060101010101" pitchFamily="2" charset="-79"/>
              </a:rPr>
              <a:t>ולקבל את </a:t>
            </a:r>
            <a:r>
              <a:rPr lang="he-IL" sz="1000" i="1" dirty="0" err="1">
                <a:solidFill>
                  <a:schemeClr val="accent2">
                    <a:lumMod val="50000"/>
                  </a:schemeClr>
                </a:solidFill>
                <a:latin typeface="Levenim MT" panose="02010502060101010101" pitchFamily="2" charset="-79"/>
              </a:rPr>
              <a:t>שיעבודו</a:t>
            </a:r>
            <a:r>
              <a:rPr lang="he-IL" sz="1000" i="1" dirty="0">
                <a:solidFill>
                  <a:schemeClr val="accent2">
                    <a:lumMod val="50000"/>
                  </a:schemeClr>
                </a:solidFill>
                <a:latin typeface="Levenim MT" panose="02010502060101010101" pitchFamily="2" charset="-79"/>
              </a:rPr>
              <a:t>, הוא שלח את שליחיו.</a:t>
            </a:r>
          </a:p>
          <a:p>
            <a:pPr algn="just">
              <a:lnSpc>
                <a:spcPct val="150000"/>
              </a:lnSpc>
            </a:pPr>
            <a:endParaRPr lang="he-IL" sz="95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prstGeom prst="rect">
            <a:avLst/>
          </a:prstGeom>
        </p:spPr>
        <p:txBody>
          <a:bodyPr/>
          <a:lstStyle/>
          <a:p>
            <a:r>
              <a:rPr lang="he-IL" dirty="0"/>
              <a:t>מרחב לכיש במלחמת העצמאות</a:t>
            </a:r>
          </a:p>
        </p:txBody>
      </p:sp>
      <p:sp>
        <p:nvSpPr>
          <p:cNvPr id="12" name="מלבן 11"/>
          <p:cNvSpPr/>
          <p:nvPr/>
        </p:nvSpPr>
        <p:spPr>
          <a:xfrm>
            <a:off x="6779895" y="1002683"/>
            <a:ext cx="2699385" cy="3064492"/>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a:solidFill>
                  <a:schemeClr val="bg1"/>
                </a:solidFill>
                <a:latin typeface="Levenim MT" panose="02010502060101010101" pitchFamily="2" charset="-79"/>
              </a:rPr>
              <a:t>רקע: </a:t>
            </a:r>
            <a:r>
              <a:rPr lang="he-IL" sz="900" dirty="0"/>
              <a:t>מרחב נחל לכיש שבצפון הנגב מילא תפקיד חשוב במלחמת העצמאות. הצבא המצרי השתלט אז על חלק גדול מהשטח, וכוחות גבעתי נאלצו לנהל כאן קרבות מכפר לכפר ומגבעה לגבעה. גשר פָּרִיזֶר נטוי על נחל גוברין, כשלושה ק"מ לפני </a:t>
            </a:r>
            <a:r>
              <a:rPr lang="he-IL" sz="900" dirty="0" err="1"/>
              <a:t>הישפכו</a:t>
            </a:r>
            <a:r>
              <a:rPr lang="he-IL" sz="900" dirty="0"/>
              <a:t> לנחל לכיש. הגשר נקרא על שמו של זאב פריזר, מומחה לבניית גשרים שעבד בשירות מחלקת עבודות ציבוריות של המנדט הבריטי. הגשר נבנה בסביבות שנת 1933 ומילא את תפקידו נאמנה עד שנת 1992.</a:t>
            </a:r>
          </a:p>
          <a:p>
            <a:pPr>
              <a:spcAft>
                <a:spcPts val="600"/>
              </a:spcAft>
            </a:pPr>
            <a:r>
              <a:rPr lang="he-IL" sz="900" dirty="0"/>
              <a:t>עודד נגבי, מפקד מחלקת החבלה של גדוד 53 של חטיבת גבעתי למד חבלה בצבא הבריטי ושם גם ספג את המשמעת, הסדר והערכים שליוו אותו בהמשך דרכו בצה"ל. נגבי הוא האיש שהטמין במשך 59 ימים כ-2,200 מוקשים מסביב לנגבה. המוקשים האלה גבו מחיר דמים כבד מהמצרים. עוד לפני שהגיעו לגדר הם איבדו ארבע שריוניות, שלושה טנקים ו-400 מלוחמיהם.</a:t>
            </a:r>
            <a:br>
              <a:rPr lang="he-IL" sz="900" dirty="0"/>
            </a:br>
            <a:r>
              <a:rPr lang="he-IL" sz="900" dirty="0"/>
              <a:t>נגבי איבד את ידו בשנת 1957 כשפירק שתי פצצות שהוטלו ממטוס והיו מוטלות זו בקרבת זו. עזר ויצמן, מפקד חיל האוויר בשעתו, העניק לו צל"ש אלוף על תושייתו ופועלו בצה"ל.</a:t>
            </a:r>
            <a:br>
              <a:rPr lang="he-IL" sz="900" dirty="0"/>
            </a:br>
            <a:r>
              <a:rPr lang="he-IL" sz="900" dirty="0">
                <a:solidFill>
                  <a:schemeClr val="bg1"/>
                </a:solidFill>
                <a:latin typeface="Levenim MT" panose="02010502060101010101" pitchFamily="2" charset="-79"/>
                <a:hlinkClick r:id="rId2"/>
              </a:rPr>
              <a:t>לחצו כאן  על מנת לקרוא עוד על מרחב לכיש בתש"ח</a:t>
            </a:r>
            <a:endParaRPr lang="he-IL" sz="900" dirty="0">
              <a:solidFill>
                <a:schemeClr val="bg1"/>
              </a:solidFill>
              <a:latin typeface="Levenim MT" panose="02010502060101010101" pitchFamily="2" charset="-79"/>
            </a:endParaRPr>
          </a:p>
        </p:txBody>
      </p:sp>
      <p:sp>
        <p:nvSpPr>
          <p:cNvPr id="13" name="מלבן 12"/>
          <p:cNvSpPr/>
          <p:nvPr/>
        </p:nvSpPr>
        <p:spPr>
          <a:xfrm>
            <a:off x="6779894" y="4140623"/>
            <a:ext cx="2699386" cy="1615861"/>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dirty="0">
                <a:solidFill>
                  <a:srgbClr val="5E4D36"/>
                </a:solidFill>
                <a:latin typeface="Levenim MT" panose="02010502060101010101" pitchFamily="2" charset="-79"/>
                <a:cs typeface="Levenim MT" panose="02010502060101010101" pitchFamily="2" charset="-79"/>
              </a:rPr>
              <a:t>שאלות לעיון והעמקה:</a:t>
            </a:r>
          </a:p>
          <a:p>
            <a:pPr marL="171450" indent="-171450">
              <a:spcAft>
                <a:spcPts val="600"/>
              </a:spcAft>
              <a:buFont typeface="Arial" panose="020B0604020202020204" pitchFamily="34" charset="0"/>
              <a:buChar char="•"/>
            </a:pPr>
            <a:r>
              <a:rPr lang="he-IL" sz="900" dirty="0">
                <a:solidFill>
                  <a:srgbClr val="5E4D36"/>
                </a:solidFill>
                <a:latin typeface="Levenim MT" panose="02010502060101010101" pitchFamily="2" charset="-79"/>
                <a:cs typeface="Levenim MT" panose="02010502060101010101" pitchFamily="2" charset="-79"/>
              </a:rPr>
              <a:t>מה דעתכם/ן על האמון שנתן עודד נגבי בקצינים המצרים, בעיצומה של מלחמה ואירועים יום יומיים קשים?</a:t>
            </a:r>
          </a:p>
          <a:p>
            <a:pPr marL="171450" indent="-171450">
              <a:spcAft>
                <a:spcPts val="600"/>
              </a:spcAft>
              <a:buFont typeface="Arial" panose="020B0604020202020204" pitchFamily="34" charset="0"/>
              <a:buChar char="•"/>
            </a:pPr>
            <a:r>
              <a:rPr lang="he-IL" sz="900" dirty="0">
                <a:solidFill>
                  <a:srgbClr val="5E4D36"/>
                </a:solidFill>
                <a:latin typeface="Levenim MT" panose="02010502060101010101" pitchFamily="2" charset="-79"/>
                <a:cs typeface="Levenim MT" panose="02010502060101010101" pitchFamily="2" charset="-79"/>
              </a:rPr>
              <a:t>עודד נגבי בחר לקחת סיכון ולפעול על פי חוקי המלחמה. באילו דילמות אתם נתקלים כשומרים? ומה הערכים שמנחים אתכם בקבלת ההחלטות שלכם?</a:t>
            </a:r>
          </a:p>
          <a:p>
            <a:pPr marL="171450" indent="-171450">
              <a:spcAft>
                <a:spcPts val="600"/>
              </a:spcAft>
              <a:buFont typeface="Arial" panose="020B0604020202020204" pitchFamily="34" charset="0"/>
              <a:buChar char="•"/>
            </a:pPr>
            <a:r>
              <a:rPr lang="he-IL" sz="900" dirty="0">
                <a:solidFill>
                  <a:srgbClr val="5E4D36"/>
                </a:solidFill>
                <a:latin typeface="Levenim MT" panose="02010502060101010101" pitchFamily="2" charset="-79"/>
                <a:cs typeface="Levenim MT" panose="02010502060101010101" pitchFamily="2" charset="-79"/>
              </a:rPr>
              <a:t>מה החשיבות של לימוד וזכירת סיפור זה?</a:t>
            </a:r>
            <a:endParaRPr lang="he-IL" sz="900" b="1"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3343275" y="1002684"/>
            <a:ext cx="3177081" cy="58553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nSpc>
                <a:spcPct val="150000"/>
              </a:lnSpc>
            </a:pPr>
            <a:r>
              <a:rPr lang="he-IL" sz="1000" b="1" dirty="0">
                <a:solidFill>
                  <a:schemeClr val="accent2">
                    <a:lumMod val="50000"/>
                  </a:schemeClr>
                </a:solidFill>
              </a:rPr>
              <a:t>אירוע גשר פריזר כפי שסופר על ידי עודד נגבי</a:t>
            </a:r>
          </a:p>
          <a:p>
            <a:pPr>
              <a:lnSpc>
                <a:spcPct val="150000"/>
              </a:lnSpc>
            </a:pPr>
            <a:r>
              <a:rPr lang="he-IL" sz="1000" dirty="0">
                <a:solidFill>
                  <a:schemeClr val="accent2">
                    <a:lumMod val="50000"/>
                  </a:schemeClr>
                </a:solidFill>
              </a:rPr>
              <a:t>ליד גשר פריזר התרחש אחד האירועים המוזרים והנפלאים ביותר בתולדות מלחמת העצמאות. גם לאירוע הזה היה עודד נגבי אחראי, וזה סיפורו: "</a:t>
            </a:r>
            <a:r>
              <a:rPr lang="he-IL" sz="1000" i="1" dirty="0">
                <a:solidFill>
                  <a:schemeClr val="accent2">
                    <a:lumMod val="50000"/>
                  </a:schemeClr>
                </a:solidFill>
              </a:rPr>
              <a:t>יומיים אחרי אירוע ילדי נגבה, לאור היום, אני מבחין בשיירה ובה 11 קומנדקרים מצריים מתקרבת לגשר. למראה השלט המזהיר מפני מוקשים השיירה נעצרה. שלחתי שלושה חיילים שיאגפו את השיירה ויחסמו את דרכה מאחור.</a:t>
            </a:r>
            <a:br>
              <a:rPr lang="he-IL" sz="1000" i="1" dirty="0">
                <a:solidFill>
                  <a:schemeClr val="accent2">
                    <a:lumMod val="50000"/>
                  </a:schemeClr>
                </a:solidFill>
              </a:rPr>
            </a:br>
            <a:r>
              <a:rPr lang="he-IL" sz="1000" i="1" dirty="0">
                <a:solidFill>
                  <a:schemeClr val="accent2">
                    <a:lumMod val="50000"/>
                  </a:schemeClr>
                </a:solidFill>
              </a:rPr>
              <a:t>"שני קצינים יצאו מכלי הרכב. אחד מהם היה רב סרן והשני היה קצין לבוש חלוק לבן. הצדעתי לקצין, כמיטב המסורת שרכשתי כאשר שירתּי בצבא הבריטי. השניים השיבו לי בהצדעה חדה ומהוקצעת, רחוקה מההצדעה הישראלית המרושלת. </a:t>
            </a:r>
            <a:br>
              <a:rPr lang="he-IL" sz="1000" i="1" dirty="0">
                <a:solidFill>
                  <a:schemeClr val="accent2">
                    <a:lumMod val="50000"/>
                  </a:schemeClr>
                </a:solidFill>
              </a:rPr>
            </a:br>
            <a:r>
              <a:rPr lang="he-IL" sz="1000" i="1" dirty="0">
                <a:solidFill>
                  <a:schemeClr val="accent2">
                    <a:lumMod val="50000"/>
                  </a:schemeClr>
                </a:solidFill>
              </a:rPr>
              <a:t>- מה אתם עושים כאן? שאלתי.</a:t>
            </a:r>
            <a:br>
              <a:rPr lang="he-IL" sz="1000" i="1" dirty="0">
                <a:solidFill>
                  <a:schemeClr val="accent2">
                    <a:lumMod val="50000"/>
                  </a:schemeClr>
                </a:solidFill>
              </a:rPr>
            </a:br>
            <a:r>
              <a:rPr lang="he-IL" sz="1000" i="1" dirty="0">
                <a:solidFill>
                  <a:schemeClr val="accent2">
                    <a:lumMod val="50000"/>
                  </a:schemeClr>
                </a:solidFill>
              </a:rPr>
              <a:t>- טעינו בדרך, השיבו השניים, רצינו להגיע </a:t>
            </a:r>
            <a:r>
              <a:rPr lang="he-IL" sz="1000" i="1" dirty="0" err="1">
                <a:solidFill>
                  <a:schemeClr val="accent2">
                    <a:lumMod val="50000"/>
                  </a:schemeClr>
                </a:solidFill>
              </a:rPr>
              <a:t>לפלוג'ה</a:t>
            </a:r>
            <a:r>
              <a:rPr lang="he-IL" sz="1000" i="1" dirty="0">
                <a:solidFill>
                  <a:schemeClr val="accent2">
                    <a:lumMod val="50000"/>
                  </a:schemeClr>
                </a:solidFill>
              </a:rPr>
              <a:t>. האם אנחנו עצורים?</a:t>
            </a:r>
            <a:br>
              <a:rPr lang="he-IL" sz="1000" i="1" dirty="0">
                <a:solidFill>
                  <a:schemeClr val="accent2">
                    <a:lumMod val="50000"/>
                  </a:schemeClr>
                </a:solidFill>
              </a:rPr>
            </a:br>
            <a:r>
              <a:rPr lang="he-IL" sz="1000" i="1" dirty="0">
                <a:solidFill>
                  <a:schemeClr val="accent2">
                    <a:lumMod val="50000"/>
                  </a:schemeClr>
                </a:solidFill>
              </a:rPr>
              <a:t>- אתם רחוקים </a:t>
            </a:r>
            <a:r>
              <a:rPr lang="he-IL" sz="1000" i="1" dirty="0" err="1">
                <a:solidFill>
                  <a:schemeClr val="accent2">
                    <a:lumMod val="50000"/>
                  </a:schemeClr>
                </a:solidFill>
              </a:rPr>
              <a:t>מפלוג'ה</a:t>
            </a:r>
            <a:r>
              <a:rPr lang="he-IL" sz="1000" i="1" dirty="0">
                <a:solidFill>
                  <a:schemeClr val="accent2">
                    <a:lumMod val="50000"/>
                  </a:schemeClr>
                </a:solidFill>
              </a:rPr>
              <a:t>, אמרתי, מתעלם משאלתם באשר למעצרם.</a:t>
            </a:r>
            <a:br>
              <a:rPr lang="he-IL" sz="1000" i="1" dirty="0">
                <a:solidFill>
                  <a:schemeClr val="accent2">
                    <a:lumMod val="50000"/>
                  </a:schemeClr>
                </a:solidFill>
              </a:rPr>
            </a:br>
            <a:r>
              <a:rPr lang="he-IL" sz="1000" i="1" dirty="0">
                <a:solidFill>
                  <a:schemeClr val="accent2">
                    <a:lumMod val="50000"/>
                  </a:schemeClr>
                </a:solidFill>
              </a:rPr>
              <a:t>"מלבד שני חיילים, כל השאר היו אנשי רפואה. האיש בחלוק הלבן היה רופא מנתח. לקחנו את שני האקדחים של הקצינים וביקשתי מהרב-סמל שיאסוף את הנשק מהחיילים המצרים. אחר כך ערכנו חיפוש בשיירה. כלי הרכב היו עמוסים בציוד רפואה, אלא שבאחד מכלי הרכב מצאנו שני רובים אנגליים ואלף כדורים. ניכר היה שהקצינים מתפלאים באמת על הימצאותם של הרובים ושהם לא ידעו על קיומם.</a:t>
            </a:r>
            <a:br>
              <a:rPr lang="he-IL" sz="1000" dirty="0">
                <a:solidFill>
                  <a:schemeClr val="accent2">
                    <a:lumMod val="50000"/>
                  </a:schemeClr>
                </a:solidFill>
              </a:rPr>
            </a:br>
            <a:endParaRPr lang="he-IL" sz="950" dirty="0">
              <a:solidFill>
                <a:schemeClr val="accent2">
                  <a:lumMod val="50000"/>
                </a:schemeClr>
              </a:solidFill>
              <a:latin typeface="Levenim MT" panose="02010502060101010101" pitchFamily="2" charset="-79"/>
              <a:cs typeface="Levenim MT" panose="02010502060101010101" pitchFamily="2" charset="-79"/>
            </a:endParaRPr>
          </a:p>
          <a:p>
            <a:pPr>
              <a:lnSpc>
                <a:spcPct val="150000"/>
              </a:lnSpc>
            </a:pPr>
            <a:endParaRPr lang="he-IL" sz="950" dirty="0">
              <a:solidFill>
                <a:schemeClr val="accent2">
                  <a:lumMod val="50000"/>
                </a:schemeClr>
              </a:solidFill>
              <a:latin typeface="Levenim MT" panose="02010502060101010101" pitchFamily="2" charset="-79"/>
              <a:cs typeface="Levenim MT" panose="02010502060101010101" pitchFamily="2" charset="-79"/>
            </a:endParaRPr>
          </a:p>
          <a:p>
            <a:pPr>
              <a:lnSpc>
                <a:spcPct val="150000"/>
              </a:lnSpc>
            </a:pPr>
            <a:endParaRPr lang="he-IL" sz="950" dirty="0">
              <a:solidFill>
                <a:schemeClr val="accent2">
                  <a:lumMod val="50000"/>
                </a:schemeClr>
              </a:solidFill>
              <a:latin typeface="Levenim MT" panose="02010502060101010101" pitchFamily="2" charset="-79"/>
              <a:cs typeface="Levenim MT" panose="02010502060101010101" pitchFamily="2" charset="-79"/>
            </a:endParaRPr>
          </a:p>
          <a:p>
            <a:pPr>
              <a:lnSpc>
                <a:spcPct val="150000"/>
              </a:lnSpc>
            </a:pPr>
            <a:endParaRPr lang="he-IL" sz="950" dirty="0">
              <a:solidFill>
                <a:schemeClr val="accent2">
                  <a:lumMod val="50000"/>
                </a:schemeClr>
              </a:solidFill>
              <a:latin typeface="Levenim MT" panose="02010502060101010101" pitchFamily="2" charset="-79"/>
              <a:cs typeface="Levenim MT" panose="02010502060101010101" pitchFamily="2" charset="-79"/>
            </a:endParaRPr>
          </a:p>
          <a:p>
            <a:pPr>
              <a:lnSpc>
                <a:spcPct val="150000"/>
              </a:lnSpc>
            </a:pPr>
            <a:endParaRPr lang="he-IL" sz="950" dirty="0">
              <a:solidFill>
                <a:schemeClr val="accent2">
                  <a:lumMod val="50000"/>
                </a:schemeClr>
              </a:solidFill>
              <a:latin typeface="Levenim MT" panose="02010502060101010101" pitchFamily="2" charset="-79"/>
              <a:cs typeface="Levenim MT" panose="02010502060101010101" pitchFamily="2" charset="-79"/>
            </a:endParaRPr>
          </a:p>
          <a:p>
            <a:pPr>
              <a:lnSpc>
                <a:spcPct val="150000"/>
              </a:lnSpc>
            </a:pPr>
            <a:endParaRPr lang="he-IL" sz="950" dirty="0">
              <a:solidFill>
                <a:schemeClr val="accent2">
                  <a:lumMod val="50000"/>
                </a:schemeClr>
              </a:solidFill>
              <a:latin typeface="Levenim MT" panose="02010502060101010101" pitchFamily="2" charset="-79"/>
              <a:cs typeface="Levenim MT" panose="02010502060101010101" pitchFamily="2" charset="-79"/>
            </a:endParaRPr>
          </a:p>
          <a:p>
            <a:pPr>
              <a:lnSpc>
                <a:spcPct val="150000"/>
              </a:lnSpc>
            </a:pPr>
            <a:endParaRPr lang="he-IL" sz="950" b="1" dirty="0">
              <a:solidFill>
                <a:schemeClr val="accent2">
                  <a:lumMod val="50000"/>
                </a:schemeClr>
              </a:solidFill>
              <a:latin typeface="Levenim MT" panose="02010502060101010101" pitchFamily="2" charset="-79"/>
              <a:cs typeface="Levenim MT" panose="02010502060101010101" pitchFamily="2" charset="-79"/>
            </a:endParaRPr>
          </a:p>
        </p:txBody>
      </p:sp>
      <p:sp>
        <p:nvSpPr>
          <p:cNvPr id="16" name="מלבן 15"/>
          <p:cNvSpPr/>
          <p:nvPr/>
        </p:nvSpPr>
        <p:spPr>
          <a:xfrm>
            <a:off x="422030" y="990600"/>
            <a:ext cx="2797419"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ct val="150000"/>
              </a:lnSpc>
            </a:pPr>
            <a:endParaRPr lang="he-IL" sz="800" dirty="0">
              <a:solidFill>
                <a:srgbClr val="5E4D36"/>
              </a:solidFill>
              <a:latin typeface="Levenim MT" panose="02010502060101010101" pitchFamily="2" charset="-79"/>
              <a:cs typeface="Levenim MT" panose="02010502060101010101" pitchFamily="2" charset="-79"/>
            </a:endParaRPr>
          </a:p>
        </p:txBody>
      </p:sp>
      <p:sp>
        <p:nvSpPr>
          <p:cNvPr id="3" name="AutoShape 2" descr="תוצאת תמונה עבור סנחריב"/>
          <p:cNvSpPr>
            <a:spLocks noChangeAspect="1" noChangeArrowheads="1"/>
          </p:cNvSpPr>
          <p:nvPr/>
        </p:nvSpPr>
        <p:spPr bwMode="auto">
          <a:xfrm>
            <a:off x="9685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0789" y="5800719"/>
            <a:ext cx="1992292" cy="928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מלבן 4"/>
          <p:cNvSpPr/>
          <p:nvPr/>
        </p:nvSpPr>
        <p:spPr>
          <a:xfrm>
            <a:off x="495300" y="3203139"/>
            <a:ext cx="2724150" cy="3294172"/>
          </a:xfrm>
          <a:prstGeom prst="rect">
            <a:avLst/>
          </a:prstGeom>
        </p:spPr>
        <p:txBody>
          <a:bodyPr wrap="square">
            <a:spAutoFit/>
          </a:bodyPr>
          <a:lstStyle/>
          <a:p>
            <a:pPr>
              <a:lnSpc>
                <a:spcPct val="150000"/>
              </a:lnSpc>
            </a:pPr>
            <a:r>
              <a:rPr lang="he-IL" sz="1000" i="1" dirty="0">
                <a:solidFill>
                  <a:schemeClr val="accent2">
                    <a:lumMod val="50000"/>
                  </a:schemeClr>
                </a:solidFill>
              </a:rPr>
              <a:t>- אני משחרר את השיירה, הודעתי לשרגא.</a:t>
            </a:r>
            <a:br>
              <a:rPr lang="he-IL" sz="1000" i="1" dirty="0">
                <a:solidFill>
                  <a:schemeClr val="accent2">
                    <a:lumMod val="50000"/>
                  </a:schemeClr>
                </a:solidFill>
              </a:rPr>
            </a:br>
            <a:r>
              <a:rPr lang="he-IL" sz="1000" i="1" dirty="0">
                <a:solidFill>
                  <a:schemeClr val="accent2">
                    <a:lumMod val="50000"/>
                  </a:schemeClr>
                </a:solidFill>
              </a:rPr>
              <a:t>- למה? שרגא התפלץ.</a:t>
            </a:r>
            <a:br>
              <a:rPr lang="he-IL" sz="1000" i="1" dirty="0">
                <a:solidFill>
                  <a:schemeClr val="accent2">
                    <a:lumMod val="50000"/>
                  </a:schemeClr>
                </a:solidFill>
              </a:rPr>
            </a:br>
            <a:r>
              <a:rPr lang="he-IL" sz="1000" i="1" dirty="0">
                <a:solidFill>
                  <a:schemeClr val="accent2">
                    <a:lumMod val="50000"/>
                  </a:schemeClr>
                </a:solidFill>
              </a:rPr>
              <a:t>- אנשי רפואה מטפלים בנפגעים משני הצדדים, השבתי לו. על פי חוקי המלחמה, לא לוקחים בשבי רופאי שדה.</a:t>
            </a:r>
            <a:br>
              <a:rPr lang="he-IL" sz="1000" i="1" dirty="0">
                <a:solidFill>
                  <a:schemeClr val="accent2">
                    <a:lumMod val="50000"/>
                  </a:schemeClr>
                </a:solidFill>
              </a:rPr>
            </a:br>
            <a:r>
              <a:rPr lang="he-IL" sz="1000" i="1" dirty="0">
                <a:solidFill>
                  <a:schemeClr val="accent2">
                    <a:lumMod val="50000"/>
                  </a:schemeClr>
                </a:solidFill>
              </a:rPr>
              <a:t>"החרמתי את שני הקומנדקרים שבהם נמצאו הרובים והחזרתי לקצינים המצרים ההמומים את האקדחים שלהם.</a:t>
            </a:r>
            <a:br>
              <a:rPr lang="he-IL" sz="1000" i="1" dirty="0">
                <a:solidFill>
                  <a:schemeClr val="accent2">
                    <a:lumMod val="50000"/>
                  </a:schemeClr>
                </a:solidFill>
              </a:rPr>
            </a:br>
            <a:r>
              <a:rPr lang="he-IL" sz="1000" i="1" dirty="0">
                <a:solidFill>
                  <a:schemeClr val="accent2">
                    <a:lumMod val="50000"/>
                  </a:schemeClr>
                </a:solidFill>
              </a:rPr>
              <a:t>- אתם רשאים להסתובב ולנסוע מכאן, אמרתי להם.</a:t>
            </a:r>
            <a:br>
              <a:rPr lang="he-IL" sz="1000" i="1" dirty="0">
                <a:solidFill>
                  <a:schemeClr val="accent2">
                    <a:lumMod val="50000"/>
                  </a:schemeClr>
                </a:solidFill>
              </a:rPr>
            </a:br>
            <a:r>
              <a:rPr lang="he-IL" sz="1000" i="1" dirty="0">
                <a:solidFill>
                  <a:schemeClr val="accent2">
                    <a:lumMod val="50000"/>
                  </a:schemeClr>
                </a:solidFill>
              </a:rPr>
              <a:t>- לא תירו בנו כשנסתובב? שאלו המצרים.</a:t>
            </a:r>
            <a:br>
              <a:rPr lang="he-IL" sz="1000" i="1" dirty="0">
                <a:solidFill>
                  <a:schemeClr val="accent2">
                    <a:lumMod val="50000"/>
                  </a:schemeClr>
                </a:solidFill>
              </a:rPr>
            </a:br>
            <a:r>
              <a:rPr lang="he-IL" sz="1000" i="1" dirty="0">
                <a:solidFill>
                  <a:schemeClr val="accent2">
                    <a:lumMod val="50000"/>
                  </a:schemeClr>
                </a:solidFill>
              </a:rPr>
              <a:t>- לא, זה בסדר.</a:t>
            </a:r>
            <a:br>
              <a:rPr lang="he-IL" sz="1000" i="1" dirty="0">
                <a:solidFill>
                  <a:schemeClr val="accent2">
                    <a:lumMod val="50000"/>
                  </a:schemeClr>
                </a:solidFill>
              </a:rPr>
            </a:br>
            <a:r>
              <a:rPr lang="he-IL" sz="1000" i="1" dirty="0">
                <a:solidFill>
                  <a:schemeClr val="accent2">
                    <a:lumMod val="50000"/>
                  </a:schemeClr>
                </a:solidFill>
              </a:rPr>
              <a:t>"תשעה קומנדקרים מצריים שבו על עקבותיהם. יומיים אחר כך החלו המצרים לתקוף את נגבה...".</a:t>
            </a:r>
            <a:r>
              <a:rPr lang="he-IL" sz="1000" dirty="0">
                <a:solidFill>
                  <a:schemeClr val="accent2">
                    <a:lumMod val="50000"/>
                  </a:schemeClr>
                </a:solidFill>
              </a:rPr>
              <a:t> </a:t>
            </a:r>
            <a:endParaRPr lang="he-IL" sz="1000" i="1" dirty="0">
              <a:solidFill>
                <a:schemeClr val="accent2">
                  <a:lumMod val="50000"/>
                </a:schemeClr>
              </a:solidFill>
              <a:latin typeface="Levenim MT" panose="02010502060101010101" pitchFamily="2" charset="-79"/>
            </a:endParaRPr>
          </a:p>
          <a:p>
            <a:pPr>
              <a:lnSpc>
                <a:spcPct val="150000"/>
              </a:lnSpc>
            </a:pPr>
            <a:endParaRPr lang="he-IL" sz="950" dirty="0">
              <a:solidFill>
                <a:srgbClr val="5E4D36"/>
              </a:solidFill>
              <a:latin typeface="Levenim MT" panose="02010502060101010101" pitchFamily="2" charset="-79"/>
              <a:cs typeface="Levenim MT" panose="02010502060101010101" pitchFamily="2" charset="-79"/>
            </a:endParaRPr>
          </a:p>
        </p:txBody>
      </p:sp>
      <p:pic>
        <p:nvPicPr>
          <p:cNvPr id="1026" name="Picture 2" descr="תוצאת תמונה עבור גשר פריזר מלחמת העצמאות"/>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2742" y="1207176"/>
            <a:ext cx="2515993" cy="1686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7862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prstGeom prst="rect">
            <a:avLst/>
          </a:prstGeom>
        </p:spPr>
        <p:txBody>
          <a:bodyPr/>
          <a:lstStyle/>
          <a:p>
            <a:r>
              <a:rPr lang="he-IL" dirty="0"/>
              <a:t>נחל לכיש בימינו</a:t>
            </a:r>
          </a:p>
        </p:txBody>
      </p:sp>
      <p:sp>
        <p:nvSpPr>
          <p:cNvPr id="12" name="מלבן 11"/>
          <p:cNvSpPr/>
          <p:nvPr/>
        </p:nvSpPr>
        <p:spPr>
          <a:xfrm>
            <a:off x="6779895" y="1002683"/>
            <a:ext cx="2699385" cy="3064492"/>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r>
              <a:rPr lang="he-IL" sz="1100" b="1" dirty="0">
                <a:solidFill>
                  <a:schemeClr val="bg1"/>
                </a:solidFill>
                <a:latin typeface="Levenim MT" panose="02010502060101010101" pitchFamily="2" charset="-79"/>
              </a:rPr>
              <a:t>רקע: </a:t>
            </a:r>
            <a:r>
              <a:rPr lang="he-IL" sz="1100" dirty="0"/>
              <a:t>נחל לכיש, הקרוי על שם העיר הקדומה לכיש, הוא אחד הדרומיים בנחלי החוף בארץ.</a:t>
            </a:r>
          </a:p>
          <a:p>
            <a:r>
              <a:rPr lang="he-IL" sz="1100" dirty="0"/>
              <a:t>אורכו של נחל לכיש 72 ק"מ וראשיתו במספר ערוצים תלולים היורדים מאזור העיירה </a:t>
            </a:r>
            <a:r>
              <a:rPr lang="he-IL" sz="1100" dirty="0" err="1"/>
              <a:t>דורא</a:t>
            </a:r>
            <a:r>
              <a:rPr lang="he-IL" sz="1100" dirty="0"/>
              <a:t> מערבה. בדרכו הוא קולט שני יובלים גדולים, נחל גוברין ונחל האלה.</a:t>
            </a:r>
          </a:p>
          <a:p>
            <a:r>
              <a:rPr lang="he-IL" sz="1100" dirty="0"/>
              <a:t>בתחילת ההתיישבות עוד שחו ושטו בנחל, אך אחר כך הוא זוהם ונזנח במשך שנים רבות. בראשית ימיה של אשדוד היה נחל לכיש אתר משמעותי בחיי התושבים. הוא שימש כמקום בילוי, שייט, דיג ורחצה. מאז, מפעלי תעשייה רבים החלו בהזרמה לא מבוקרת של שפכים תעשייתיים לאפיק הנחל, שהזדהם והידרדר עד ששוב לא ניתן </a:t>
            </a:r>
            <a:r>
              <a:rPr lang="he-IL" sz="1100" dirty="0" err="1"/>
              <a:t>להינות</a:t>
            </a:r>
            <a:r>
              <a:rPr lang="he-IL" sz="1100" dirty="0"/>
              <a:t> ממנו. למרות כתבי אישום, עבודות ניקיון ופיתוח, השקעה של מיליוני שקלים והרבה כוונות טובות, הסירות היחידות ששטות בנחל הן סירות לאיסוף דגים מתים. </a:t>
            </a:r>
            <a:endParaRPr lang="he-IL" sz="900" dirty="0">
              <a:solidFill>
                <a:schemeClr val="bg1"/>
              </a:solidFill>
              <a:latin typeface="Levenim MT" panose="02010502060101010101" pitchFamily="2" charset="-79"/>
            </a:endParaRPr>
          </a:p>
        </p:txBody>
      </p:sp>
      <p:sp>
        <p:nvSpPr>
          <p:cNvPr id="13" name="מלבן 12"/>
          <p:cNvSpPr/>
          <p:nvPr/>
        </p:nvSpPr>
        <p:spPr>
          <a:xfrm>
            <a:off x="6779894" y="4140623"/>
            <a:ext cx="2699386" cy="1615861"/>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dirty="0">
                <a:solidFill>
                  <a:srgbClr val="5E4D36"/>
                </a:solidFill>
                <a:latin typeface="Levenim MT" panose="02010502060101010101" pitchFamily="2" charset="-79"/>
                <a:cs typeface="Levenim MT" panose="02010502060101010101" pitchFamily="2" charset="-79"/>
              </a:rPr>
              <a:t>שאלות לעיון והעמקה:</a:t>
            </a:r>
          </a:p>
          <a:p>
            <a:pPr marL="171450" indent="-171450">
              <a:spcAft>
                <a:spcPts val="600"/>
              </a:spcAft>
              <a:buFont typeface="Arial" panose="020B0604020202020204" pitchFamily="34" charset="0"/>
              <a:buChar char="•"/>
            </a:pPr>
            <a:r>
              <a:rPr lang="he-IL" sz="900" dirty="0">
                <a:solidFill>
                  <a:srgbClr val="5E4D36"/>
                </a:solidFill>
                <a:latin typeface="Levenim MT" panose="02010502060101010101" pitchFamily="2" charset="-79"/>
                <a:cs typeface="Levenim MT" panose="02010502060101010101" pitchFamily="2" charset="-79"/>
              </a:rPr>
              <a:t>לאיזה קלקול לדעתכם מתייחס המקור מקהלת רבא?</a:t>
            </a:r>
          </a:p>
          <a:p>
            <a:pPr marL="171450" indent="-171450">
              <a:spcAft>
                <a:spcPts val="600"/>
              </a:spcAft>
              <a:buFont typeface="Arial" panose="020B0604020202020204" pitchFamily="34" charset="0"/>
              <a:buChar char="•"/>
            </a:pPr>
            <a:r>
              <a:rPr lang="he-IL" sz="900" dirty="0">
                <a:solidFill>
                  <a:srgbClr val="5E4D36"/>
                </a:solidFill>
                <a:latin typeface="Levenim MT" panose="02010502060101010101" pitchFamily="2" charset="-79"/>
                <a:cs typeface="Levenim MT" panose="02010502060101010101" pitchFamily="2" charset="-79"/>
              </a:rPr>
              <a:t>בהגדרת מרחב לכיש כמרחב </a:t>
            </a:r>
            <a:r>
              <a:rPr lang="he-IL" sz="900" dirty="0" err="1">
                <a:solidFill>
                  <a:srgbClr val="5E4D36"/>
                </a:solidFill>
                <a:latin typeface="Levenim MT" panose="02010502060101010101" pitchFamily="2" charset="-79"/>
                <a:cs typeface="Levenim MT" panose="02010502060101010101" pitchFamily="2" charset="-79"/>
              </a:rPr>
              <a:t>ביוספרי</a:t>
            </a:r>
            <a:r>
              <a:rPr lang="he-IL" sz="900" dirty="0">
                <a:solidFill>
                  <a:srgbClr val="5E4D36"/>
                </a:solidFill>
                <a:latin typeface="Levenim MT" panose="02010502060101010101" pitchFamily="2" charset="-79"/>
                <a:cs typeface="Levenim MT" panose="02010502060101010101" pitchFamily="2" charset="-79"/>
              </a:rPr>
              <a:t> מופיעים חיזוק מערך ההתיישבות והאבטחה באזור יחד עם שמירת הטבע באזור. באיזה אופן לדעתכם/ן נושאים אלה מחוברים?</a:t>
            </a:r>
          </a:p>
          <a:p>
            <a:pPr marL="171450" indent="-171450">
              <a:spcAft>
                <a:spcPts val="600"/>
              </a:spcAft>
              <a:buFont typeface="Arial" panose="020B0604020202020204" pitchFamily="34" charset="0"/>
              <a:buChar char="•"/>
            </a:pPr>
            <a:r>
              <a:rPr lang="he-IL" sz="900" dirty="0">
                <a:solidFill>
                  <a:srgbClr val="5E4D36"/>
                </a:solidFill>
                <a:latin typeface="Levenim MT" panose="02010502060101010101" pitchFamily="2" charset="-79"/>
                <a:cs typeface="Levenim MT" panose="02010502060101010101" pitchFamily="2" charset="-79"/>
              </a:rPr>
              <a:t>באילו מישורים אתם מרגישים אחריות לאזור בו אתם שומרים?</a:t>
            </a:r>
          </a:p>
          <a:p>
            <a:pPr marL="171450" indent="-171450">
              <a:spcAft>
                <a:spcPts val="600"/>
              </a:spcAft>
              <a:buFont typeface="Arial" panose="020B0604020202020204" pitchFamily="34" charset="0"/>
              <a:buChar char="•"/>
            </a:pPr>
            <a:endParaRPr lang="he-IL" sz="900" b="1"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3343275" y="1002684"/>
            <a:ext cx="3177081" cy="58553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nSpc>
                <a:spcPct val="150000"/>
              </a:lnSpc>
            </a:pPr>
            <a:r>
              <a:rPr lang="he-IL" sz="1100" b="1" dirty="0">
                <a:solidFill>
                  <a:schemeClr val="accent2">
                    <a:lumMod val="50000"/>
                  </a:schemeClr>
                </a:solidFill>
              </a:rPr>
              <a:t>קראו עוד על זיהום נחל לכיש והמאמצים לשיקומו כאן:</a:t>
            </a:r>
          </a:p>
          <a:p>
            <a:pPr>
              <a:lnSpc>
                <a:spcPct val="150000"/>
              </a:lnSpc>
            </a:pPr>
            <a:endParaRPr lang="he-IL" sz="1000" i="1" dirty="0">
              <a:solidFill>
                <a:schemeClr val="accent2">
                  <a:lumMod val="50000"/>
                </a:schemeClr>
              </a:solidFill>
            </a:endParaRPr>
          </a:p>
          <a:p>
            <a:pPr>
              <a:lnSpc>
                <a:spcPct val="150000"/>
              </a:lnSpc>
            </a:pPr>
            <a:endParaRPr lang="he-IL" sz="1000" i="1" dirty="0">
              <a:solidFill>
                <a:schemeClr val="accent2">
                  <a:lumMod val="50000"/>
                </a:schemeClr>
              </a:solidFill>
            </a:endParaRPr>
          </a:p>
          <a:p>
            <a:pPr>
              <a:lnSpc>
                <a:spcPct val="150000"/>
              </a:lnSpc>
            </a:pPr>
            <a:endParaRPr lang="he-IL" sz="1000" i="1" dirty="0">
              <a:solidFill>
                <a:schemeClr val="accent2">
                  <a:lumMod val="50000"/>
                </a:schemeClr>
              </a:solidFill>
            </a:endParaRPr>
          </a:p>
          <a:p>
            <a:pPr>
              <a:lnSpc>
                <a:spcPct val="150000"/>
              </a:lnSpc>
            </a:pPr>
            <a:endParaRPr lang="he-IL" sz="1000" i="1" dirty="0">
              <a:solidFill>
                <a:schemeClr val="accent2">
                  <a:lumMod val="50000"/>
                </a:schemeClr>
              </a:solidFill>
            </a:endParaRPr>
          </a:p>
          <a:p>
            <a:pPr>
              <a:lnSpc>
                <a:spcPct val="150000"/>
              </a:lnSpc>
            </a:pPr>
            <a:endParaRPr lang="he-IL" sz="1000" i="1" dirty="0">
              <a:solidFill>
                <a:schemeClr val="accent2">
                  <a:lumMod val="50000"/>
                </a:schemeClr>
              </a:solidFill>
            </a:endParaRPr>
          </a:p>
          <a:p>
            <a:pPr>
              <a:lnSpc>
                <a:spcPct val="150000"/>
              </a:lnSpc>
            </a:pPr>
            <a:endParaRPr lang="he-IL" sz="1000" i="1" dirty="0">
              <a:solidFill>
                <a:schemeClr val="accent2">
                  <a:lumMod val="50000"/>
                </a:schemeClr>
              </a:solidFill>
            </a:endParaRPr>
          </a:p>
          <a:p>
            <a:pPr>
              <a:lnSpc>
                <a:spcPct val="150000"/>
              </a:lnSpc>
            </a:pPr>
            <a:endParaRPr lang="he-IL" sz="1000" i="1" dirty="0">
              <a:solidFill>
                <a:schemeClr val="accent2">
                  <a:lumMod val="50000"/>
                </a:schemeClr>
              </a:solidFill>
            </a:endParaRPr>
          </a:p>
          <a:p>
            <a:pPr>
              <a:lnSpc>
                <a:spcPct val="150000"/>
              </a:lnSpc>
            </a:pPr>
            <a:endParaRPr lang="he-IL" sz="1000" i="1" dirty="0">
              <a:solidFill>
                <a:schemeClr val="accent2">
                  <a:lumMod val="50000"/>
                </a:schemeClr>
              </a:solidFill>
            </a:endParaRPr>
          </a:p>
          <a:p>
            <a:pPr>
              <a:lnSpc>
                <a:spcPct val="150000"/>
              </a:lnSpc>
            </a:pPr>
            <a:endParaRPr lang="he-IL" sz="1000" i="1" dirty="0">
              <a:solidFill>
                <a:schemeClr val="accent2">
                  <a:lumMod val="50000"/>
                </a:schemeClr>
              </a:solidFill>
            </a:endParaRPr>
          </a:p>
          <a:p>
            <a:pPr>
              <a:lnSpc>
                <a:spcPct val="150000"/>
              </a:lnSpc>
            </a:pPr>
            <a:endParaRPr lang="he-IL" sz="1000" b="1" dirty="0">
              <a:solidFill>
                <a:schemeClr val="accent2">
                  <a:lumMod val="50000"/>
                </a:schemeClr>
              </a:solidFill>
            </a:endParaRPr>
          </a:p>
          <a:p>
            <a:pPr>
              <a:lnSpc>
                <a:spcPct val="150000"/>
              </a:lnSpc>
            </a:pPr>
            <a:endParaRPr lang="he-IL" sz="1000" b="1" dirty="0">
              <a:solidFill>
                <a:schemeClr val="accent2">
                  <a:lumMod val="50000"/>
                </a:schemeClr>
              </a:solidFill>
            </a:endParaRPr>
          </a:p>
          <a:p>
            <a:pPr>
              <a:lnSpc>
                <a:spcPct val="150000"/>
              </a:lnSpc>
            </a:pPr>
            <a:endParaRPr lang="he-IL" sz="1100" b="1" dirty="0">
              <a:solidFill>
                <a:schemeClr val="accent2">
                  <a:lumMod val="50000"/>
                </a:schemeClr>
              </a:solidFill>
            </a:endParaRPr>
          </a:p>
          <a:p>
            <a:pPr>
              <a:lnSpc>
                <a:spcPct val="150000"/>
              </a:lnSpc>
            </a:pPr>
            <a:endParaRPr lang="he-IL" sz="1100" b="1" dirty="0">
              <a:solidFill>
                <a:schemeClr val="accent2">
                  <a:lumMod val="50000"/>
                </a:schemeClr>
              </a:solidFill>
            </a:endParaRPr>
          </a:p>
          <a:p>
            <a:pPr>
              <a:lnSpc>
                <a:spcPct val="150000"/>
              </a:lnSpc>
            </a:pPr>
            <a:r>
              <a:rPr lang="he-IL" sz="1100" b="1" dirty="0">
                <a:solidFill>
                  <a:schemeClr val="accent2">
                    <a:lumMod val="50000"/>
                  </a:schemeClr>
                </a:solidFill>
              </a:rPr>
              <a:t>קהלת רבא, פרשה ז', א'</a:t>
            </a:r>
          </a:p>
          <a:p>
            <a:pPr>
              <a:lnSpc>
                <a:spcPct val="150000"/>
              </a:lnSpc>
            </a:pPr>
            <a:r>
              <a:rPr lang="he-IL" sz="1100" i="1" dirty="0">
                <a:solidFill>
                  <a:schemeClr val="accent2">
                    <a:lumMod val="50000"/>
                  </a:schemeClr>
                </a:solidFill>
              </a:rPr>
              <a:t>"בשעה שברא הקב"ה את אדם הראשון, נטלוֹ והחזירוֹ על כל אילני גן עדן ואמר לו: ראה מעשי כמה נאים </a:t>
            </a:r>
            <a:r>
              <a:rPr lang="he-IL" sz="1100" i="1" dirty="0" err="1">
                <a:solidFill>
                  <a:schemeClr val="accent2">
                    <a:lumMod val="50000"/>
                  </a:schemeClr>
                </a:solidFill>
              </a:rPr>
              <a:t>ומשובחין</a:t>
            </a:r>
            <a:r>
              <a:rPr lang="he-IL" sz="1100" i="1" dirty="0">
                <a:solidFill>
                  <a:schemeClr val="accent2">
                    <a:lumMod val="50000"/>
                  </a:schemeClr>
                </a:solidFill>
              </a:rPr>
              <a:t> הן וכל מה שבראתי בשבילך בראתי; תן דעתך שלא תקלקל ותחריב את עולמי, שאם קלקלת, אין מי שיתקן אחריך".</a:t>
            </a:r>
            <a:br>
              <a:rPr lang="he-IL" sz="1100" dirty="0">
                <a:solidFill>
                  <a:schemeClr val="accent2">
                    <a:lumMod val="50000"/>
                  </a:schemeClr>
                </a:solidFill>
              </a:rPr>
            </a:br>
            <a:endParaRPr lang="he-IL" sz="1100" dirty="0">
              <a:solidFill>
                <a:schemeClr val="accent2">
                  <a:lumMod val="50000"/>
                </a:schemeClr>
              </a:solidFill>
              <a:latin typeface="Levenim MT" panose="02010502060101010101" pitchFamily="2" charset="-79"/>
              <a:cs typeface="Levenim MT" panose="02010502060101010101" pitchFamily="2" charset="-79"/>
            </a:endParaRPr>
          </a:p>
          <a:p>
            <a:pPr>
              <a:lnSpc>
                <a:spcPct val="150000"/>
              </a:lnSpc>
            </a:pPr>
            <a:endParaRPr lang="he-IL" sz="950" dirty="0">
              <a:solidFill>
                <a:schemeClr val="accent2">
                  <a:lumMod val="50000"/>
                </a:schemeClr>
              </a:solidFill>
              <a:latin typeface="Levenim MT" panose="02010502060101010101" pitchFamily="2" charset="-79"/>
              <a:cs typeface="Levenim MT" panose="02010502060101010101" pitchFamily="2" charset="-79"/>
            </a:endParaRPr>
          </a:p>
          <a:p>
            <a:pPr>
              <a:lnSpc>
                <a:spcPct val="150000"/>
              </a:lnSpc>
            </a:pPr>
            <a:endParaRPr lang="he-IL" sz="950" dirty="0">
              <a:solidFill>
                <a:schemeClr val="accent2">
                  <a:lumMod val="50000"/>
                </a:schemeClr>
              </a:solidFill>
              <a:latin typeface="Levenim MT" panose="02010502060101010101" pitchFamily="2" charset="-79"/>
              <a:cs typeface="Levenim MT" panose="02010502060101010101" pitchFamily="2" charset="-79"/>
            </a:endParaRPr>
          </a:p>
          <a:p>
            <a:pPr>
              <a:lnSpc>
                <a:spcPct val="150000"/>
              </a:lnSpc>
            </a:pPr>
            <a:endParaRPr lang="he-IL" sz="950" dirty="0">
              <a:solidFill>
                <a:schemeClr val="accent2">
                  <a:lumMod val="50000"/>
                </a:schemeClr>
              </a:solidFill>
              <a:latin typeface="Levenim MT" panose="02010502060101010101" pitchFamily="2" charset="-79"/>
              <a:cs typeface="Levenim MT" panose="02010502060101010101" pitchFamily="2" charset="-79"/>
            </a:endParaRPr>
          </a:p>
          <a:p>
            <a:pPr>
              <a:lnSpc>
                <a:spcPct val="150000"/>
              </a:lnSpc>
            </a:pPr>
            <a:endParaRPr lang="he-IL" sz="950" dirty="0">
              <a:solidFill>
                <a:schemeClr val="accent2">
                  <a:lumMod val="50000"/>
                </a:schemeClr>
              </a:solidFill>
              <a:latin typeface="Levenim MT" panose="02010502060101010101" pitchFamily="2" charset="-79"/>
              <a:cs typeface="Levenim MT" panose="02010502060101010101" pitchFamily="2" charset="-79"/>
            </a:endParaRPr>
          </a:p>
          <a:p>
            <a:pPr>
              <a:lnSpc>
                <a:spcPct val="150000"/>
              </a:lnSpc>
            </a:pPr>
            <a:endParaRPr lang="he-IL" sz="950" dirty="0">
              <a:solidFill>
                <a:schemeClr val="accent2">
                  <a:lumMod val="50000"/>
                </a:schemeClr>
              </a:solidFill>
              <a:latin typeface="Levenim MT" panose="02010502060101010101" pitchFamily="2" charset="-79"/>
              <a:cs typeface="Levenim MT" panose="02010502060101010101" pitchFamily="2" charset="-79"/>
            </a:endParaRPr>
          </a:p>
          <a:p>
            <a:pPr>
              <a:lnSpc>
                <a:spcPct val="150000"/>
              </a:lnSpc>
            </a:pPr>
            <a:endParaRPr lang="he-IL" sz="950" b="1" dirty="0">
              <a:solidFill>
                <a:schemeClr val="accent2">
                  <a:lumMod val="50000"/>
                </a:schemeClr>
              </a:solidFill>
              <a:latin typeface="Levenim MT" panose="02010502060101010101" pitchFamily="2" charset="-79"/>
              <a:cs typeface="Levenim MT" panose="02010502060101010101" pitchFamily="2" charset="-79"/>
            </a:endParaRPr>
          </a:p>
        </p:txBody>
      </p:sp>
      <p:sp>
        <p:nvSpPr>
          <p:cNvPr id="16" name="מלבן 15"/>
          <p:cNvSpPr/>
          <p:nvPr/>
        </p:nvSpPr>
        <p:spPr>
          <a:xfrm>
            <a:off x="422030" y="990600"/>
            <a:ext cx="2797419"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ct val="150000"/>
              </a:lnSpc>
            </a:pPr>
            <a:endParaRPr lang="he-IL" sz="800" dirty="0">
              <a:solidFill>
                <a:srgbClr val="5E4D36"/>
              </a:solidFill>
              <a:latin typeface="Levenim MT" panose="02010502060101010101" pitchFamily="2" charset="-79"/>
              <a:cs typeface="Levenim MT" panose="02010502060101010101" pitchFamily="2" charset="-79"/>
            </a:endParaRPr>
          </a:p>
        </p:txBody>
      </p:sp>
      <p:sp>
        <p:nvSpPr>
          <p:cNvPr id="3" name="AutoShape 2" descr="תוצאת תמונה עבור סנחריב"/>
          <p:cNvSpPr>
            <a:spLocks noChangeAspect="1" noChangeArrowheads="1"/>
          </p:cNvSpPr>
          <p:nvPr/>
        </p:nvSpPr>
        <p:spPr bwMode="auto">
          <a:xfrm>
            <a:off x="9685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10789" y="5800719"/>
            <a:ext cx="1992292" cy="928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מלבן 4"/>
          <p:cNvSpPr/>
          <p:nvPr/>
        </p:nvSpPr>
        <p:spPr>
          <a:xfrm>
            <a:off x="495300" y="1012247"/>
            <a:ext cx="2724150" cy="5170646"/>
          </a:xfrm>
          <a:prstGeom prst="rect">
            <a:avLst/>
          </a:prstGeom>
        </p:spPr>
        <p:txBody>
          <a:bodyPr wrap="square">
            <a:spAutoFit/>
          </a:bodyPr>
          <a:lstStyle/>
          <a:p>
            <a:pPr>
              <a:lnSpc>
                <a:spcPct val="150000"/>
              </a:lnSpc>
            </a:pPr>
            <a:r>
              <a:rPr lang="he-IL" sz="1100" b="1" dirty="0">
                <a:solidFill>
                  <a:schemeClr val="accent2">
                    <a:lumMod val="50000"/>
                  </a:schemeClr>
                </a:solidFill>
              </a:rPr>
              <a:t>מזרח לכיש כמרחב </a:t>
            </a:r>
            <a:r>
              <a:rPr lang="he-IL" sz="1100" b="1" dirty="0" err="1">
                <a:solidFill>
                  <a:schemeClr val="accent2">
                    <a:lumMod val="50000"/>
                  </a:schemeClr>
                </a:solidFill>
              </a:rPr>
              <a:t>ביוספרי</a:t>
            </a:r>
            <a:endParaRPr lang="he-IL" sz="1100" b="1" dirty="0">
              <a:solidFill>
                <a:schemeClr val="accent2">
                  <a:lumMod val="50000"/>
                </a:schemeClr>
              </a:solidFill>
            </a:endParaRPr>
          </a:p>
          <a:p>
            <a:pPr>
              <a:lnSpc>
                <a:spcPct val="150000"/>
              </a:lnSpc>
            </a:pPr>
            <a:r>
              <a:rPr lang="he-IL" sz="1100" i="1" dirty="0">
                <a:solidFill>
                  <a:schemeClr val="accent2">
                    <a:lumMod val="50000"/>
                  </a:schemeClr>
                </a:solidFill>
              </a:rPr>
              <a:t>"- במרכז הרעיון של "מרחב </a:t>
            </a:r>
            <a:r>
              <a:rPr lang="he-IL" sz="1100" i="1" dirty="0" err="1">
                <a:solidFill>
                  <a:schemeClr val="accent2">
                    <a:lumMod val="50000"/>
                  </a:schemeClr>
                </a:solidFill>
              </a:rPr>
              <a:t>ביוספרי</a:t>
            </a:r>
            <a:r>
              <a:rPr lang="he-IL" sz="1100" i="1" dirty="0">
                <a:solidFill>
                  <a:schemeClr val="accent2">
                    <a:lumMod val="50000"/>
                  </a:schemeClr>
                </a:solidFill>
              </a:rPr>
              <a:t>" ניצב העיקרון של פיתוח בר-קיימא. לפי עיקרון זה, האדם הוא חלק מהמערכת האקולוגית, בה מתקיים שלוב של שימור משאבי טבע עם פיתוח זהיר ומושכל, אשר אינו מכלה את המשאבים הטבעיים, תוך שימורם ושימוש בהם לטווח ארוך.</a:t>
            </a:r>
          </a:p>
          <a:p>
            <a:pPr>
              <a:lnSpc>
                <a:spcPct val="150000"/>
              </a:lnSpc>
            </a:pPr>
            <a:r>
              <a:rPr lang="he-IL" sz="1100" i="1" dirty="0">
                <a:solidFill>
                  <a:schemeClr val="accent2">
                    <a:lumMod val="50000"/>
                  </a:schemeClr>
                </a:solidFill>
              </a:rPr>
              <a:t>המרחב </a:t>
            </a:r>
            <a:r>
              <a:rPr lang="he-IL" sz="1100" i="1" dirty="0" err="1">
                <a:solidFill>
                  <a:schemeClr val="accent2">
                    <a:lumMod val="50000"/>
                  </a:schemeClr>
                </a:solidFill>
              </a:rPr>
              <a:t>הביוספרי</a:t>
            </a:r>
            <a:r>
              <a:rPr lang="he-IL" sz="1100" i="1" dirty="0">
                <a:solidFill>
                  <a:schemeClr val="accent2">
                    <a:lumMod val="50000"/>
                  </a:schemeClr>
                </a:solidFill>
              </a:rPr>
              <a:t> הוא ישות גיאוגרפית, המכילה מרכיבי נוף טבעי ומרכיבי נוף אנושי, כיחידת התייחסות אחת המחייבת את שני הצדדים...</a:t>
            </a:r>
          </a:p>
          <a:p>
            <a:pPr>
              <a:lnSpc>
                <a:spcPct val="150000"/>
              </a:lnSpc>
            </a:pPr>
            <a:r>
              <a:rPr lang="he-IL" sz="1100" i="1" dirty="0">
                <a:solidFill>
                  <a:schemeClr val="accent2">
                    <a:lumMod val="50000"/>
                  </a:schemeClr>
                </a:solidFill>
              </a:rPr>
              <a:t>מטרות ויעדי התכנון למרחב </a:t>
            </a:r>
            <a:r>
              <a:rPr lang="he-IL" sz="1100" i="1" dirty="0" err="1">
                <a:solidFill>
                  <a:schemeClr val="accent2">
                    <a:lumMod val="50000"/>
                  </a:schemeClr>
                </a:solidFill>
              </a:rPr>
              <a:t>הביוספרי</a:t>
            </a:r>
            <a:r>
              <a:rPr lang="he-IL" sz="1100" i="1" dirty="0">
                <a:solidFill>
                  <a:schemeClr val="accent2">
                    <a:lumMod val="50000"/>
                  </a:schemeClr>
                </a:solidFill>
              </a:rPr>
              <a:t>:</a:t>
            </a:r>
          </a:p>
          <a:p>
            <a:pPr>
              <a:lnSpc>
                <a:spcPct val="150000"/>
              </a:lnSpc>
            </a:pPr>
            <a:r>
              <a:rPr lang="he-IL" sz="1100" i="1" dirty="0">
                <a:solidFill>
                  <a:schemeClr val="accent2">
                    <a:lumMod val="50000"/>
                  </a:schemeClr>
                </a:solidFill>
              </a:rPr>
              <a:t>שמירת המגוון הביולוגי באזור. שמירת דמותו הנופית טבעית של האזור. שמירת דמותו הנופית תרבותית של האזור. חיזוק מערך ההתיישבות במרחב, אבטחה ושיפור החיים בהם. חיזוק תפקודו של האזור כחבל תיירות. פיתוח והטמעה של יחסי אדם וסביבה... ".</a:t>
            </a:r>
          </a:p>
          <a:p>
            <a:pPr>
              <a:lnSpc>
                <a:spcPct val="150000"/>
              </a:lnSpc>
            </a:pPr>
            <a:r>
              <a:rPr lang="he-IL" sz="1100" b="1" dirty="0">
                <a:solidFill>
                  <a:schemeClr val="accent2">
                    <a:lumMod val="50000"/>
                  </a:schemeClr>
                </a:solidFill>
              </a:rPr>
              <a:t>מתוך "מרחב </a:t>
            </a:r>
            <a:r>
              <a:rPr lang="he-IL" sz="1100" b="1" dirty="0" err="1">
                <a:solidFill>
                  <a:schemeClr val="accent2">
                    <a:lumMod val="50000"/>
                  </a:schemeClr>
                </a:solidFill>
              </a:rPr>
              <a:t>ביוספרי</a:t>
            </a:r>
            <a:r>
              <a:rPr lang="he-IL" sz="1100" b="1" dirty="0">
                <a:solidFill>
                  <a:schemeClr val="accent2">
                    <a:lumMod val="50000"/>
                  </a:schemeClr>
                </a:solidFill>
              </a:rPr>
              <a:t> בשפלת יהודה, הנחיות תכנון", עמוד 6</a:t>
            </a: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666" y="1425906"/>
            <a:ext cx="2218046" cy="22180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8388428"/>
      </p:ext>
    </p:extLst>
  </p:cSld>
  <p:clrMapOvr>
    <a:masterClrMapping/>
  </p:clrMapOvr>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3719</TotalTime>
  <Words>877</Words>
  <Application>Microsoft Office PowerPoint</Application>
  <PresentationFormat>נייר A4 ‏(210x297 מ"מ)</PresentationFormat>
  <Paragraphs>98</Paragraphs>
  <Slides>3</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3</vt:i4>
      </vt:variant>
    </vt:vector>
  </HeadingPairs>
  <TitlesOfParts>
    <vt:vector size="7" baseType="lpstr">
      <vt:lpstr>Arial</vt:lpstr>
      <vt:lpstr>Calibri</vt:lpstr>
      <vt:lpstr>Levenim MT</vt:lpstr>
      <vt:lpstr>1_ערכת נושא Office</vt:lpstr>
      <vt:lpstr>נפילת לכיש בידי סנחריב מלך אשור</vt:lpstr>
      <vt:lpstr>מרחב לכיש במלחמת העצמאות</vt:lpstr>
      <vt:lpstr>נחל לכיש בימינו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אביעד פינטו</cp:lastModifiedBy>
  <cp:revision>72</cp:revision>
  <cp:lastPrinted>2016-01-02T09:56:53Z</cp:lastPrinted>
  <dcterms:created xsi:type="dcterms:W3CDTF">2016-01-01T12:13:36Z</dcterms:created>
  <dcterms:modified xsi:type="dcterms:W3CDTF">2017-11-27T11:39:48Z</dcterms:modified>
</cp:coreProperties>
</file>