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1" d="100"/>
          <a:sy n="71" d="100"/>
        </p:scale>
        <p:origin x="-126" y="-14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EFF80AD-6814-4CCE-8BFC-DCF927218198}" type="datetimeFigureOut">
              <a:rPr lang="he-IL" smtClean="0"/>
              <a:pPr/>
              <a:t>כ"ט/תמוז/תשע"ח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858E617-38F1-4355-AA65-F12B2243A2F4}" type="slidenum">
              <a:rPr lang="he-IL" smtClean="0"/>
              <a:pPr/>
              <a:t>‹#›</a:t>
            </a:fld>
            <a:endParaRPr lang="he-IL"/>
          </a:p>
        </p:txBody>
      </p:sp>
    </p:spTree>
    <p:extLst>
      <p:ext uri="{BB962C8B-B14F-4D97-AF65-F5344CB8AC3E}">
        <p14:creationId xmlns:p14="http://schemas.microsoft.com/office/powerpoint/2010/main" xmlns="" val="1289360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86E90A-0395-41B1-82E8-BF350D299427}" type="slidenum">
              <a:rPr lang="he-IL" altLang="he-IL">
                <a:solidFill>
                  <a:srgbClr val="000000"/>
                </a:solidFill>
              </a:rPr>
              <a:pPr/>
              <a:t>1</a:t>
            </a:fld>
            <a:endParaRPr lang="en-US" altLang="he-IL">
              <a:solidFill>
                <a:srgbClr val="000000"/>
              </a:solidFill>
            </a:endParaRP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3038225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6FD637E-A1D9-49D3-986C-9832E2C7B78E}"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376082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AAA4D0A-4E58-4251-ADEE-41B8DA3B9C9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9793204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7301B2CA-4258-474C-A874-0BBA4877A75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806091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C9961FF5-4FF0-435E-9088-08F72526B94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04819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1256E9ED-ECEB-4192-A6B6-E3BC69C3924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29685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2464209-29B5-499D-B7A5-9A91813F911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135567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2098FF9A-AB5D-4298-89AE-365D1783491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70325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4768317B-6F1D-432F-B55A-32A50EBE1B4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549249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9F3D3AB4-AA7B-426C-900B-9BD5284E627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109374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3705BD83-041D-401F-A5A1-54E664347887}"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658633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D326469A-2C67-4A70-8B16-3898EE7D3B92}"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9873900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1CB489EE-0922-4910-833C-1EB9DB022A72}"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242146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4041" name="Group 9"/>
          <p:cNvGrpSpPr>
            <a:grpSpLocks/>
          </p:cNvGrpSpPr>
          <p:nvPr/>
        </p:nvGrpSpPr>
        <p:grpSpPr bwMode="auto">
          <a:xfrm>
            <a:off x="1703389" y="188913"/>
            <a:ext cx="8497887" cy="6553200"/>
            <a:chOff x="113" y="119"/>
            <a:chExt cx="5353" cy="4128"/>
          </a:xfrm>
        </p:grpSpPr>
        <p:sp>
          <p:nvSpPr>
            <p:cNvPr id="44042"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44043"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44037" name="Text Box 5"/>
          <p:cNvSpPr txBox="1">
            <a:spLocks noChangeArrowheads="1"/>
          </p:cNvSpPr>
          <p:nvPr/>
        </p:nvSpPr>
        <p:spPr bwMode="auto">
          <a:xfrm>
            <a:off x="2135189" y="2133600"/>
            <a:ext cx="8137525" cy="3240088"/>
          </a:xfrm>
          <a:prstGeom prst="rect">
            <a:avLst/>
          </a:prstGeom>
          <a:noFill/>
          <a:ln w="1587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fontAlgn="base">
              <a:spcBef>
                <a:spcPct val="50000"/>
              </a:spcBef>
              <a:spcAft>
                <a:spcPct val="0"/>
              </a:spcAft>
            </a:pPr>
            <a:r>
              <a:rPr lang="he-IL" altLang="he-IL" sz="1400" b="1">
                <a:solidFill>
                  <a:srgbClr val="000000"/>
                </a:solidFill>
              </a:rPr>
              <a:t>"יד</a:t>
            </a:r>
            <a:r>
              <a:rPr lang="en-US" altLang="he-IL" sz="1400">
                <a:solidFill>
                  <a:srgbClr val="000000"/>
                </a:solidFill>
              </a:rPr>
              <a:t> </a:t>
            </a:r>
            <a:r>
              <a:rPr lang="he-IL" altLang="he-IL" sz="1400">
                <a:solidFill>
                  <a:srgbClr val="000000"/>
                </a:solidFill>
              </a:rPr>
              <a:t>וַתָּסַר בִּגְדֵי אַלְמְנוּתָהּ מֵעָלֶיהָ, וַתְּכַס בַּצָּעִיף וַתִּתְעַלָּף, וַתֵּשֶׁב בְּפֶתַח עֵינַיִם, אֲשֶׁר עַל-דֶּרֶךְ תִּמְנָתָה:  כִּי רָאֲתָה, כִּי-גָדַל שֵׁלָה, וְהִוא, לֹא-נִתְּנָה לוֹ לְאִשָּׁה.</a:t>
            </a:r>
            <a:r>
              <a:rPr lang="en-US" altLang="he-IL" sz="1400">
                <a:solidFill>
                  <a:srgbClr val="000000"/>
                </a:solidFill>
              </a:rPr>
              <a:t> </a:t>
            </a:r>
            <a:endParaRPr lang="he-IL" altLang="he-IL" sz="1400">
              <a:solidFill>
                <a:srgbClr val="000000"/>
              </a:solidFill>
            </a:endParaRPr>
          </a:p>
          <a:p>
            <a:pPr algn="just" fontAlgn="base">
              <a:spcBef>
                <a:spcPct val="50000"/>
              </a:spcBef>
              <a:spcAft>
                <a:spcPct val="0"/>
              </a:spcAft>
            </a:pPr>
            <a:r>
              <a:rPr lang="he-IL" altLang="he-IL" sz="1400" b="1">
                <a:solidFill>
                  <a:srgbClr val="000000"/>
                </a:solidFill>
              </a:rPr>
              <a:t>טו</a:t>
            </a:r>
            <a:r>
              <a:rPr lang="en-US" altLang="he-IL" sz="1400">
                <a:solidFill>
                  <a:srgbClr val="000000"/>
                </a:solidFill>
              </a:rPr>
              <a:t> </a:t>
            </a:r>
            <a:r>
              <a:rPr lang="he-IL" altLang="he-IL" sz="1400">
                <a:solidFill>
                  <a:srgbClr val="000000"/>
                </a:solidFill>
              </a:rPr>
              <a:t>וַיִּרְאֶהָ יְהוּדָה, וַיַּחְשְׁבֶהָ לְזוֹנָה:  כִּי כִסְּתָה, פָּנֶיהָ.</a:t>
            </a:r>
            <a:r>
              <a:rPr lang="en-US" altLang="he-IL" sz="1400">
                <a:solidFill>
                  <a:srgbClr val="000000"/>
                </a:solidFill>
              </a:rPr>
              <a:t> </a:t>
            </a:r>
            <a:r>
              <a:rPr lang="he-IL" altLang="he-IL" sz="1400" b="1">
                <a:solidFill>
                  <a:srgbClr val="000000"/>
                </a:solidFill>
              </a:rPr>
              <a:t>טז</a:t>
            </a:r>
            <a:r>
              <a:rPr lang="en-US" altLang="he-IL" sz="1400">
                <a:solidFill>
                  <a:srgbClr val="000000"/>
                </a:solidFill>
              </a:rPr>
              <a:t> </a:t>
            </a:r>
            <a:r>
              <a:rPr lang="he-IL" altLang="he-IL" sz="1400">
                <a:solidFill>
                  <a:srgbClr val="000000"/>
                </a:solidFill>
              </a:rPr>
              <a:t>וַיֵּט אֵלֶיהָ אֶל-הַדֶּרֶךְ, וַיֹּאמֶר הָבָה-נָּא אָבוֹא אֵלַיִךְ, כִּי לֹא יָדַע, כִּי כַלָּתוֹ הִוא; וַתֹּאמֶר, מַה-תִּתֶּן-לִי, כִּי תָבוֹא, אֵלָי. </a:t>
            </a:r>
            <a:r>
              <a:rPr lang="he-IL" altLang="he-IL" sz="1400" b="1">
                <a:solidFill>
                  <a:srgbClr val="000000"/>
                </a:solidFill>
              </a:rPr>
              <a:t>יז</a:t>
            </a:r>
            <a:r>
              <a:rPr lang="en-US" altLang="he-IL" sz="1400">
                <a:solidFill>
                  <a:srgbClr val="000000"/>
                </a:solidFill>
              </a:rPr>
              <a:t> </a:t>
            </a:r>
            <a:r>
              <a:rPr lang="he-IL" altLang="he-IL" sz="1400">
                <a:solidFill>
                  <a:srgbClr val="000000"/>
                </a:solidFill>
              </a:rPr>
              <a:t>וַיֹּאמֶר, אָנֹכִי אֲשַׁלַּח גְּדִי-עִזִּים מִן-הַצֹּאן; וַתֹּאמֶר, אִם-תִּתֵּן </a:t>
            </a:r>
            <a:r>
              <a:rPr lang="he-IL" altLang="he-IL" sz="1400" u="sng">
                <a:solidFill>
                  <a:srgbClr val="000000"/>
                </a:solidFill>
              </a:rPr>
              <a:t>עֵרָבוֹן</a:t>
            </a:r>
            <a:r>
              <a:rPr lang="he-IL" altLang="he-IL" sz="1400">
                <a:solidFill>
                  <a:srgbClr val="000000"/>
                </a:solidFill>
              </a:rPr>
              <a:t>עַד שָׁלְחֶךָ.</a:t>
            </a:r>
            <a:r>
              <a:rPr lang="en-US" altLang="he-IL" sz="1400">
                <a:solidFill>
                  <a:srgbClr val="000000"/>
                </a:solidFill>
              </a:rPr>
              <a:t> </a:t>
            </a:r>
            <a:r>
              <a:rPr lang="he-IL" altLang="he-IL" sz="1400" b="1">
                <a:solidFill>
                  <a:srgbClr val="000000"/>
                </a:solidFill>
              </a:rPr>
              <a:t>יח</a:t>
            </a:r>
            <a:r>
              <a:rPr lang="en-US" altLang="he-IL" sz="1400">
                <a:solidFill>
                  <a:srgbClr val="000000"/>
                </a:solidFill>
              </a:rPr>
              <a:t> </a:t>
            </a:r>
            <a:r>
              <a:rPr lang="he-IL" altLang="he-IL" sz="1400">
                <a:solidFill>
                  <a:srgbClr val="000000"/>
                </a:solidFill>
              </a:rPr>
              <a:t>וַיֹּאמֶר, </a:t>
            </a:r>
            <a:r>
              <a:rPr lang="he-IL" altLang="he-IL" sz="1400" u="sng">
                <a:solidFill>
                  <a:srgbClr val="000000"/>
                </a:solidFill>
              </a:rPr>
              <a:t>מָה הָעֵרָבוֹן אֲשֶׁר אֶתֶּן-לָךְ</a:t>
            </a:r>
            <a:r>
              <a:rPr lang="he-IL" altLang="he-IL" sz="1400">
                <a:solidFill>
                  <a:srgbClr val="000000"/>
                </a:solidFill>
              </a:rPr>
              <a:t>, וַתֹּאמֶר חֹתָמְךָ וּפְתִילֶךָ, וּמַטְּךָ אֲשֶׁר בְּיָדֶךָ; וַיִּתֶּן-לָהּ וַיָּבֹא אֵלֶיהָ, וַתַּהַר לוֹ</a:t>
            </a:r>
            <a:r>
              <a:rPr lang="en-US" altLang="he-IL" sz="1400">
                <a:solidFill>
                  <a:srgbClr val="000000"/>
                </a:solidFill>
              </a:rPr>
              <a:t>.  </a:t>
            </a:r>
          </a:p>
          <a:p>
            <a:pPr algn="just" fontAlgn="base">
              <a:spcBef>
                <a:spcPct val="50000"/>
              </a:spcBef>
              <a:spcAft>
                <a:spcPct val="0"/>
              </a:spcAft>
            </a:pPr>
            <a:r>
              <a:rPr lang="he-IL" altLang="he-IL" sz="1400" b="1">
                <a:solidFill>
                  <a:srgbClr val="000000"/>
                </a:solidFill>
              </a:rPr>
              <a:t>יט</a:t>
            </a:r>
            <a:r>
              <a:rPr lang="en-US" altLang="he-IL" sz="1400">
                <a:solidFill>
                  <a:srgbClr val="000000"/>
                </a:solidFill>
              </a:rPr>
              <a:t> </a:t>
            </a:r>
            <a:r>
              <a:rPr lang="he-IL" altLang="he-IL" sz="1400">
                <a:solidFill>
                  <a:srgbClr val="000000"/>
                </a:solidFill>
              </a:rPr>
              <a:t>וַתָּקָם וַתֵּלֶךְ, וַתָּסַר צְעִיפָהּ מֵעָלֶיהָ; וַתִּלְבַּשׁ, בִּגְדֵי אַלְמְנוּתָהּ</a:t>
            </a:r>
            <a:r>
              <a:rPr lang="en-US" altLang="he-IL" sz="1400">
                <a:solidFill>
                  <a:srgbClr val="000000"/>
                </a:solidFill>
              </a:rPr>
              <a:t>.  </a:t>
            </a:r>
            <a:r>
              <a:rPr lang="he-IL" altLang="he-IL" sz="1400" b="1">
                <a:solidFill>
                  <a:srgbClr val="000000"/>
                </a:solidFill>
              </a:rPr>
              <a:t>כ</a:t>
            </a:r>
            <a:r>
              <a:rPr lang="en-US" altLang="he-IL" sz="1400">
                <a:solidFill>
                  <a:srgbClr val="000000"/>
                </a:solidFill>
              </a:rPr>
              <a:t> </a:t>
            </a:r>
            <a:r>
              <a:rPr lang="he-IL" altLang="he-IL" sz="1400">
                <a:solidFill>
                  <a:srgbClr val="000000"/>
                </a:solidFill>
              </a:rPr>
              <a:t>וַיִּשְׁלַח יְהוּדָה אֶת-גְּדִי הָעִזִּים, בְּיַד רֵעֵהוּ הָעֲדֻלָּמִי, לָקַחַת הָעֵרָבוֹן, מִיַּד הָאִשָּׁה; וְלֹא, מְצָאָה.</a:t>
            </a:r>
            <a:r>
              <a:rPr lang="en-US" altLang="he-IL" sz="1400">
                <a:solidFill>
                  <a:srgbClr val="000000"/>
                </a:solidFill>
              </a:rPr>
              <a:t>  </a:t>
            </a:r>
            <a:r>
              <a:rPr lang="he-IL" altLang="he-IL" sz="1400" b="1">
                <a:solidFill>
                  <a:srgbClr val="000000"/>
                </a:solidFill>
              </a:rPr>
              <a:t>כא</a:t>
            </a:r>
            <a:r>
              <a:rPr lang="en-US" altLang="he-IL" sz="1400">
                <a:solidFill>
                  <a:srgbClr val="000000"/>
                </a:solidFill>
              </a:rPr>
              <a:t> </a:t>
            </a:r>
            <a:r>
              <a:rPr lang="he-IL" altLang="he-IL" sz="1400">
                <a:solidFill>
                  <a:srgbClr val="000000"/>
                </a:solidFill>
              </a:rPr>
              <a:t>וַיִּשְׁאַל אֶת-אַנְשֵׁי מְקֹמָהּ, לֵאמֹר, אַיֵּה הַקְּדֵשָׁה הִוא בָעֵינַיִם, עַל-הַדָּרֶךְ; וַיֹּאמְרוּ, לֹא-הָיְתָה בָזֶה קְדֵשָׁה.</a:t>
            </a:r>
            <a:r>
              <a:rPr lang="en-US" altLang="he-IL" sz="1400">
                <a:solidFill>
                  <a:srgbClr val="000000"/>
                </a:solidFill>
              </a:rPr>
              <a:t> </a:t>
            </a:r>
            <a:r>
              <a:rPr lang="he-IL" altLang="he-IL" sz="1400" b="1">
                <a:solidFill>
                  <a:srgbClr val="000000"/>
                </a:solidFill>
              </a:rPr>
              <a:t>כב</a:t>
            </a:r>
            <a:r>
              <a:rPr lang="en-US" altLang="he-IL" sz="1400">
                <a:solidFill>
                  <a:srgbClr val="000000"/>
                </a:solidFill>
              </a:rPr>
              <a:t> </a:t>
            </a:r>
            <a:r>
              <a:rPr lang="he-IL" altLang="he-IL" sz="1400">
                <a:solidFill>
                  <a:srgbClr val="000000"/>
                </a:solidFill>
              </a:rPr>
              <a:t>וַיָּשָׁב, אֶל-יְהוּדָה, וַיֹּאמֶר, לֹא מְצָאתִיהָ; וְגַם אַנְשֵׁי הַמָּקוֹם אָמְרוּ, לֹא-הָיְתָה בָזֶה קְדֵשָׁה.</a:t>
            </a:r>
            <a:r>
              <a:rPr lang="en-US" altLang="he-IL" sz="1400">
                <a:solidFill>
                  <a:srgbClr val="000000"/>
                </a:solidFill>
              </a:rPr>
              <a:t> </a:t>
            </a:r>
            <a:r>
              <a:rPr lang="he-IL" altLang="he-IL" sz="1400" b="1">
                <a:solidFill>
                  <a:srgbClr val="000000"/>
                </a:solidFill>
              </a:rPr>
              <a:t>כג</a:t>
            </a:r>
            <a:r>
              <a:rPr lang="en-US" altLang="he-IL" sz="1400">
                <a:solidFill>
                  <a:srgbClr val="000000"/>
                </a:solidFill>
              </a:rPr>
              <a:t> </a:t>
            </a:r>
            <a:r>
              <a:rPr lang="he-IL" altLang="he-IL" sz="1400">
                <a:solidFill>
                  <a:srgbClr val="000000"/>
                </a:solidFill>
              </a:rPr>
              <a:t>וַיֹּאמֶר יְהוּדָה תִּקַּח-לָהּ, פֶּן נִהְיֶה לָבוּז; הִנֵּה שָׁלַחְתִּי הַגְּדִי הַזֶּה, וְאַתָּה לֹא מְצָאתָהּ</a:t>
            </a:r>
            <a:r>
              <a:rPr lang="en-US" altLang="he-IL" sz="1400">
                <a:solidFill>
                  <a:srgbClr val="000000"/>
                </a:solidFill>
              </a:rPr>
              <a:t>.  </a:t>
            </a:r>
            <a:endParaRPr lang="he-IL" altLang="he-IL" sz="1400">
              <a:solidFill>
                <a:srgbClr val="000000"/>
              </a:solidFill>
            </a:endParaRPr>
          </a:p>
          <a:p>
            <a:pPr algn="just" fontAlgn="base">
              <a:spcBef>
                <a:spcPct val="50000"/>
              </a:spcBef>
              <a:spcAft>
                <a:spcPct val="0"/>
              </a:spcAft>
            </a:pPr>
            <a:r>
              <a:rPr lang="he-IL" altLang="he-IL" sz="1400" b="1">
                <a:solidFill>
                  <a:srgbClr val="000000"/>
                </a:solidFill>
              </a:rPr>
              <a:t>כד</a:t>
            </a:r>
            <a:r>
              <a:rPr lang="en-US" altLang="he-IL" sz="1400">
                <a:solidFill>
                  <a:srgbClr val="000000"/>
                </a:solidFill>
              </a:rPr>
              <a:t> </a:t>
            </a:r>
            <a:r>
              <a:rPr lang="he-IL" altLang="he-IL" sz="1400">
                <a:solidFill>
                  <a:srgbClr val="000000"/>
                </a:solidFill>
              </a:rPr>
              <a:t>וַיְהִי כְּמִשְׁלֹשׁ חֳדָשִׁים, וַיֻּגַּד לִיהוּדָה לֵאמֹר זָנְתָה תָּמָר כַּלָּתֶךָ, וְגַם הִנֵּה הָרָה, לִזְנוּנִים; וַיֹּאמֶר יְהוּדָה, הוֹצִיאוּהָ וְתִשָּׂרֵף.</a:t>
            </a:r>
            <a:r>
              <a:rPr lang="en-US" altLang="he-IL" sz="1400">
                <a:solidFill>
                  <a:srgbClr val="000000"/>
                </a:solidFill>
              </a:rPr>
              <a:t> </a:t>
            </a:r>
            <a:r>
              <a:rPr lang="he-IL" altLang="he-IL" sz="1400" b="1">
                <a:solidFill>
                  <a:srgbClr val="000000"/>
                </a:solidFill>
              </a:rPr>
              <a:t>כה</a:t>
            </a:r>
            <a:r>
              <a:rPr lang="en-US" altLang="he-IL" sz="1400">
                <a:solidFill>
                  <a:srgbClr val="000000"/>
                </a:solidFill>
              </a:rPr>
              <a:t> </a:t>
            </a:r>
            <a:r>
              <a:rPr lang="he-IL" altLang="he-IL" sz="1400">
                <a:solidFill>
                  <a:srgbClr val="000000"/>
                </a:solidFill>
              </a:rPr>
              <a:t>הִוא מוּצֵאת, וְהִיא שָׁלְחָה אֶל-חָמִיהָ לֵאמֹר, לְאִישׁ אֲשֶׁר-אֵלֶּה לּוֹ, אָנֹכִי הָרָה; וַתֹּאמֶר, הַכֶּר-נָא--לְמִי הַחֹתֶמֶת וְהַפְּתִילִים וְהַמַּטֶּה, הָאֵלֶּה.</a:t>
            </a:r>
            <a:r>
              <a:rPr lang="en-US" altLang="he-IL" sz="1400">
                <a:solidFill>
                  <a:srgbClr val="000000"/>
                </a:solidFill>
              </a:rPr>
              <a:t> </a:t>
            </a:r>
            <a:r>
              <a:rPr lang="he-IL" altLang="he-IL" sz="1400" b="1">
                <a:solidFill>
                  <a:srgbClr val="000000"/>
                </a:solidFill>
              </a:rPr>
              <a:t>כו</a:t>
            </a:r>
            <a:r>
              <a:rPr lang="en-US" altLang="he-IL" sz="1400">
                <a:solidFill>
                  <a:srgbClr val="000000"/>
                </a:solidFill>
              </a:rPr>
              <a:t> </a:t>
            </a:r>
            <a:r>
              <a:rPr lang="he-IL" altLang="he-IL" sz="1400">
                <a:solidFill>
                  <a:srgbClr val="000000"/>
                </a:solidFill>
              </a:rPr>
              <a:t>וַיַּכֵּר יְהוּדָה, וַיֹּאמֶר </a:t>
            </a:r>
            <a:r>
              <a:rPr lang="he-IL" altLang="he-IL" sz="1600" b="1">
                <a:solidFill>
                  <a:srgbClr val="000000"/>
                </a:solidFill>
              </a:rPr>
              <a:t>צָדְקָה מִמֶּנִּי</a:t>
            </a:r>
            <a:r>
              <a:rPr lang="he-IL" altLang="he-IL" sz="1400">
                <a:solidFill>
                  <a:srgbClr val="000000"/>
                </a:solidFill>
              </a:rPr>
              <a:t>, כִּי-עַל-כֵּן לֹא-נְתַתִּיהָ, לְשֵׁלָה בְנִי</a:t>
            </a:r>
            <a:r>
              <a:rPr lang="en-US" altLang="he-IL" sz="1400">
                <a:solidFill>
                  <a:srgbClr val="000000"/>
                </a:solidFill>
              </a:rPr>
              <a:t> </a:t>
            </a:r>
            <a:r>
              <a:rPr lang="en-US" altLang="he-IL" sz="1400" b="1">
                <a:solidFill>
                  <a:srgbClr val="000000"/>
                </a:solidFill>
              </a:rPr>
              <a:t>“</a:t>
            </a:r>
            <a:endParaRPr lang="he-IL" altLang="he-IL" sz="1400" b="1">
              <a:solidFill>
                <a:srgbClr val="000000"/>
              </a:solidFill>
            </a:endParaRPr>
          </a:p>
          <a:p>
            <a:pPr algn="just" fontAlgn="base">
              <a:spcBef>
                <a:spcPct val="50000"/>
              </a:spcBef>
              <a:spcAft>
                <a:spcPct val="0"/>
              </a:spcAft>
            </a:pPr>
            <a:r>
              <a:rPr lang="he-IL" altLang="he-IL" sz="1000">
                <a:solidFill>
                  <a:srgbClr val="000000"/>
                </a:solidFill>
              </a:rPr>
              <a:t>(בראשית פרק לח, יד'-כו')</a:t>
            </a:r>
            <a:endParaRPr lang="en-US" altLang="he-IL" sz="1000">
              <a:solidFill>
                <a:srgbClr val="000000"/>
              </a:solidFill>
            </a:endParaRPr>
          </a:p>
        </p:txBody>
      </p:sp>
      <p:sp>
        <p:nvSpPr>
          <p:cNvPr id="44038" name="Text Box 6"/>
          <p:cNvSpPr txBox="1">
            <a:spLocks noChangeArrowheads="1"/>
          </p:cNvSpPr>
          <p:nvPr/>
        </p:nvSpPr>
        <p:spPr bwMode="auto">
          <a:xfrm>
            <a:off x="3792538" y="450850"/>
            <a:ext cx="5257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fontAlgn="base">
              <a:spcBef>
                <a:spcPct val="50000"/>
              </a:spcBef>
              <a:spcAft>
                <a:spcPct val="0"/>
              </a:spcAft>
            </a:pPr>
            <a:r>
              <a:rPr lang="he-IL" altLang="he-IL" sz="2400" b="1" dirty="0">
                <a:solidFill>
                  <a:srgbClr val="000000"/>
                </a:solidFill>
              </a:rPr>
              <a:t>צדקה ממני – הודאה באמת וגילוי אחריות</a:t>
            </a:r>
            <a:endParaRPr lang="en-US" altLang="he-IL" sz="2400" b="1" dirty="0">
              <a:solidFill>
                <a:srgbClr val="000000"/>
              </a:solidFill>
            </a:endParaRPr>
          </a:p>
        </p:txBody>
      </p:sp>
      <p:sp>
        <p:nvSpPr>
          <p:cNvPr id="44039" name="Rectangle 7"/>
          <p:cNvSpPr>
            <a:spLocks noChangeArrowheads="1"/>
          </p:cNvSpPr>
          <p:nvPr/>
        </p:nvSpPr>
        <p:spPr bwMode="auto">
          <a:xfrm>
            <a:off x="2063750" y="897951"/>
            <a:ext cx="8224838" cy="11695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רקע: סיפור יהודה ותמר מופיע בספר בראשית פרשת "וישב". יהודה, בנו של יעקב,  מחתן את תמר עם בנו הבכור ער. הבן הבכור מת ויהודה נותן את תמר לבנו השני אונן. גם הבן השני מת ונשאר עוד בן אחד-שלה שיהודה, לפי מצוות הייבום, צריך להשיא לו את תמר. יהודה אומר לתמר שתחכה עד ששלה יגדל ואז הוא יחתן אותם. בכל הזמן הזה, לתמר אסור להינשא לאיש, היא מחכה שיהודה יקיים את הבטחתו וישיא אותה לשלה לאישה אך יהודה לא מקיים את הבטחתו ושוכח את תמר. בלימוד זה, נעיין בפעולתה של תמר בעקבות החלטתו של יהודה, נראה איך תמר פועלת ומה היא תגובתו של יהודה ומה נוכל ללמוד מהסיפור על ערבות וגילוי אחריות.</a:t>
            </a:r>
          </a:p>
        </p:txBody>
      </p:sp>
      <p:sp>
        <p:nvSpPr>
          <p:cNvPr id="44040" name="Text Box 8"/>
          <p:cNvSpPr txBox="1">
            <a:spLocks noChangeArrowheads="1"/>
          </p:cNvSpPr>
          <p:nvPr/>
        </p:nvSpPr>
        <p:spPr bwMode="auto">
          <a:xfrm>
            <a:off x="2279651" y="5267326"/>
            <a:ext cx="5256213" cy="1114425"/>
          </a:xfrm>
          <a:prstGeom prst="rect">
            <a:avLst/>
          </a:prstGeom>
          <a:solidFill>
            <a:schemeClr val="bg1"/>
          </a:solidFill>
          <a:ln w="1587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1200" b="1">
                <a:solidFill>
                  <a:srgbClr val="000000"/>
                </a:solidFill>
              </a:rPr>
              <a:t>שאלות למחשבה:</a:t>
            </a:r>
          </a:p>
          <a:p>
            <a:pPr fontAlgn="base">
              <a:spcBef>
                <a:spcPct val="50000"/>
              </a:spcBef>
              <a:spcAft>
                <a:spcPct val="0"/>
              </a:spcAft>
            </a:pPr>
            <a:r>
              <a:rPr lang="he-IL" altLang="he-IL" sz="1200">
                <a:solidFill>
                  <a:srgbClr val="000000"/>
                </a:solidFill>
              </a:rPr>
              <a:t>מדוע תמר מבקשת ערבון מיהודה?</a:t>
            </a:r>
          </a:p>
          <a:p>
            <a:pPr fontAlgn="base">
              <a:spcBef>
                <a:spcPct val="50000"/>
              </a:spcBef>
              <a:spcAft>
                <a:spcPct val="0"/>
              </a:spcAft>
            </a:pPr>
            <a:r>
              <a:rPr lang="he-IL" altLang="he-IL" sz="1200">
                <a:solidFill>
                  <a:srgbClr val="000000"/>
                </a:solidFill>
              </a:rPr>
              <a:t>למה יהודה שולח את גדי העיזים וממה הוא מודאג כשהמשלוח לא מגיע ליעודו?</a:t>
            </a:r>
          </a:p>
          <a:p>
            <a:pPr fontAlgn="base">
              <a:spcBef>
                <a:spcPct val="50000"/>
              </a:spcBef>
              <a:spcAft>
                <a:spcPct val="0"/>
              </a:spcAft>
            </a:pPr>
            <a:r>
              <a:rPr lang="he-IL" altLang="he-IL" sz="1200">
                <a:solidFill>
                  <a:srgbClr val="000000"/>
                </a:solidFill>
              </a:rPr>
              <a:t>איזה תהליך פנימי עובר על יהודה כשהוא מגיע לאמירה "צדקה ממני"? </a:t>
            </a:r>
          </a:p>
        </p:txBody>
      </p:sp>
    </p:spTree>
    <p:extLst>
      <p:ext uri="{BB962C8B-B14F-4D97-AF65-F5344CB8AC3E}">
        <p14:creationId xmlns:p14="http://schemas.microsoft.com/office/powerpoint/2010/main" xmlns="" val="98731203"/>
      </p:ext>
    </p:extLst>
  </p:cSld>
  <p:clrMapOvr>
    <a:masterClrMapping/>
  </p:clrMapOvr>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179</Words>
  <Application>Microsoft Office PowerPoint</Application>
  <PresentationFormat>מותאם אישית</PresentationFormat>
  <Paragraphs>13</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שקופית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עמית</dc:creator>
  <cp:lastModifiedBy>home</cp:lastModifiedBy>
  <cp:revision>1</cp:revision>
  <dcterms:created xsi:type="dcterms:W3CDTF">2014-11-04T13:20:35Z</dcterms:created>
  <dcterms:modified xsi:type="dcterms:W3CDTF">2018-07-12T08:15:06Z</dcterms:modified>
</cp:coreProperties>
</file>