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7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60" r:id="rId1"/>
    <p:sldMasterId id="2147483672" r:id="rId2"/>
  </p:sldMasterIdLst>
  <p:notesMasterIdLst>
    <p:notesMasterId r:id="rId27"/>
  </p:notesMasterIdLst>
  <p:sldIdLst>
    <p:sldId id="512" r:id="rId3"/>
    <p:sldId id="601" r:id="rId4"/>
    <p:sldId id="602" r:id="rId5"/>
    <p:sldId id="569" r:id="rId6"/>
    <p:sldId id="570" r:id="rId7"/>
    <p:sldId id="520" r:id="rId8"/>
    <p:sldId id="573" r:id="rId9"/>
    <p:sldId id="586" r:id="rId10"/>
    <p:sldId id="587" r:id="rId11"/>
    <p:sldId id="588" r:id="rId12"/>
    <p:sldId id="603" r:id="rId13"/>
    <p:sldId id="589" r:id="rId14"/>
    <p:sldId id="591" r:id="rId15"/>
    <p:sldId id="590" r:id="rId16"/>
    <p:sldId id="592" r:id="rId17"/>
    <p:sldId id="593" r:id="rId18"/>
    <p:sldId id="594" r:id="rId19"/>
    <p:sldId id="595" r:id="rId20"/>
    <p:sldId id="599" r:id="rId21"/>
    <p:sldId id="600" r:id="rId22"/>
    <p:sldId id="596" r:id="rId23"/>
    <p:sldId id="604" r:id="rId24"/>
    <p:sldId id="597" r:id="rId25"/>
    <p:sldId id="598" r:id="rId26"/>
  </p:sldIdLst>
  <p:sldSz cx="9144000" cy="6858000" type="screen4x3"/>
  <p:notesSz cx="6858000" cy="9144000"/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FF6699"/>
    <a:srgbClr val="FF3399"/>
    <a:srgbClr val="FFFFFF"/>
    <a:srgbClr val="2D223A"/>
    <a:srgbClr val="99CC00"/>
    <a:srgbClr val="FF6600"/>
    <a:srgbClr val="008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סגנון ביניים 2 - הדגשה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ללא סגנון, ללא רשת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סגנון בהיר 2 - הדגשה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סגנון ביניים 3 - הדגשה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סגנון בהיר 3 - הדגשה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EC20E35-A176-4012-BC5E-935CFFF8708E}" styleName="סגנון ביניים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סגנון בהיר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סגנון בהיר 1 - הדגשה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12" autoAdjust="0"/>
    <p:restoredTop sz="85152" autoAdjust="0"/>
  </p:normalViewPr>
  <p:slideViewPr>
    <p:cSldViewPr showGuides="1">
      <p:cViewPr varScale="1">
        <p:scale>
          <a:sx n="58" d="100"/>
          <a:sy n="58" d="100"/>
        </p:scale>
        <p:origin x="152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bon\Desktop\&#1502;&#1513;&#1493;&#1489;%20&#1500;&#1502;&#1500;&#1490;&#1488;&#1497;&#1501;%20&#1492;&#1502;&#1514;&#1504;&#1491;&#1489;&#1497;&#1501;%20&#1489;&#1513;&#1493;&#1502;&#1512;%20&#1492;&#1495;&#1491;&#1513;%202018%20(&#1514;&#1490;&#1493;&#1489;&#1493;&#1514;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bon\Desktop\&#1502;&#1513;&#1493;&#1489;%20&#1500;&#1502;&#1500;&#1490;&#1488;&#1497;&#1501;%20&#1492;&#1502;&#1514;&#1504;&#1491;&#1489;&#1497;&#1501;%20&#1489;&#1513;&#1493;&#1502;&#1512;%20&#1492;&#1495;&#1491;&#1513;%202018%20(&#1514;&#1490;&#1493;&#1489;&#1493;&#1514;)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bon\Desktop\&#1502;&#1513;&#1493;&#1489;%20&#1500;&#1502;&#1500;&#1490;&#1488;&#1497;&#1501;%20&#1492;&#1502;&#1514;&#1504;&#1491;&#1489;&#1497;&#1501;%20&#1489;&#1513;&#1493;&#1502;&#1512;%20&#1492;&#1495;&#1491;&#1513;%202018%20(&#1514;&#1490;&#1493;&#1489;&#1493;&#1514;)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bon\Desktop\&#1502;&#1513;&#1493;&#1489;%20&#1500;&#1502;&#1500;&#1490;&#1488;&#1497;&#1501;%20&#1492;&#1502;&#1514;&#1504;&#1491;&#1489;&#1497;&#1501;%20&#1489;&#1513;&#1493;&#1502;&#1512;%20&#1492;&#1495;&#1491;&#1513;%202018%20(&#1514;&#1490;&#1493;&#1489;&#1493;&#1514;)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bon\Desktop\&#1502;&#1513;&#1493;&#1489;%20&#1500;&#1502;&#1500;&#1490;&#1488;&#1497;&#1501;%20&#1492;&#1502;&#1514;&#1504;&#1491;&#1489;&#1497;&#1501;%20&#1489;&#1513;&#1493;&#1502;&#1512;%20&#1492;&#1495;&#1491;&#1513;%202018%20(&#1514;&#1490;&#1493;&#1489;&#1493;&#1514;)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bon\Desktop\&#1502;&#1513;&#1493;&#1489;%20&#1500;&#1502;&#1500;&#1490;&#1488;&#1497;&#1501;%20&#1492;&#1502;&#1514;&#1504;&#1491;&#1489;&#1497;&#1501;%20&#1489;&#1513;&#1493;&#1502;&#1512;%20&#1492;&#1495;&#1491;&#1513;%202018%20(&#1514;&#1490;&#1493;&#1489;&#1493;&#1514;)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F8-41BB-B345-E82FD5EFA76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F8-41BB-B345-E82FD5EFA76B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'נתונים כלליים'!$A$2:$A$3</c:f>
              <c:strCache>
                <c:ptCount val="2"/>
                <c:pt idx="0">
                  <c:v>זכר</c:v>
                </c:pt>
                <c:pt idx="1">
                  <c:v>נקבה</c:v>
                </c:pt>
              </c:strCache>
            </c:strRef>
          </c:cat>
          <c:val>
            <c:numRef>
              <c:f>'נתונים כלליים'!$B$2:$B$3</c:f>
              <c:numCache>
                <c:formatCode>General</c:formatCode>
                <c:ptCount val="2"/>
                <c:pt idx="0">
                  <c:v>278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F8-41BB-B345-E82FD5EFA7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he-I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'המענה של צוות התכנית'!$B$16</c:f>
              <c:strCache>
                <c:ptCount val="1"/>
                <c:pt idx="0">
                  <c:v>במידה רבה ורבה מאוד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'המענה של צוות התכנית'!$A$17:$A$19</c:f>
              <c:strCache>
                <c:ptCount val="3"/>
                <c:pt idx="0">
                  <c:v>רכזות המשרד נותנות מענה לבעיות בשיבוצים במידת הצורך</c:v>
                </c:pt>
                <c:pt idx="1">
                  <c:v>המענה והקשר אל מול רכזות המשרד הייה אדיב</c:v>
                </c:pt>
                <c:pt idx="2">
                  <c:v>רכזות המשרד מהוות כתובת לבעיות אישיות</c:v>
                </c:pt>
              </c:strCache>
            </c:strRef>
          </c:cat>
          <c:val>
            <c:numRef>
              <c:f>'המענה של צוות התכנית'!$B$17:$B$19</c:f>
              <c:numCache>
                <c:formatCode>0%</c:formatCode>
                <c:ptCount val="3"/>
                <c:pt idx="0">
                  <c:v>0.86622073578595316</c:v>
                </c:pt>
                <c:pt idx="1">
                  <c:v>0.86333333333333329</c:v>
                </c:pt>
                <c:pt idx="2">
                  <c:v>0.83946488294314381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6D-4CC4-878C-14ADD5A8C947}"/>
            </c:ext>
          </c:extLst>
        </c:ser>
        <c:ser>
          <c:idx val="1"/>
          <c:order val="1"/>
          <c:tx>
            <c:strRef>
              <c:f>'המענה של צוות התכנית'!$C$16</c:f>
              <c:strCache>
                <c:ptCount val="1"/>
                <c:pt idx="0">
                  <c:v>במידה בינונית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'המענה של צוות התכנית'!$A$17:$A$19</c:f>
              <c:strCache>
                <c:ptCount val="3"/>
                <c:pt idx="0">
                  <c:v>רכזות המשרד נותנות מענה לבעיות בשיבוצים במידת הצורך</c:v>
                </c:pt>
                <c:pt idx="1">
                  <c:v>המענה והקשר אל מול רכזות המשרד הייה אדיב</c:v>
                </c:pt>
                <c:pt idx="2">
                  <c:v>רכזות המשרד מהוות כתובת לבעיות אישיות</c:v>
                </c:pt>
              </c:strCache>
            </c:strRef>
          </c:cat>
          <c:val>
            <c:numRef>
              <c:f>'המענה של צוות התכנית'!$C$17:$C$19</c:f>
              <c:numCache>
                <c:formatCode>0%</c:formatCode>
                <c:ptCount val="3"/>
                <c:pt idx="0">
                  <c:v>9.3645484949832769E-2</c:v>
                </c:pt>
                <c:pt idx="1">
                  <c:v>9.3333333333333338E-2</c:v>
                </c:pt>
                <c:pt idx="2">
                  <c:v>0.11371237458193979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6D-4CC4-878C-14ADD5A8C947}"/>
            </c:ext>
          </c:extLst>
        </c:ser>
        <c:ser>
          <c:idx val="2"/>
          <c:order val="2"/>
          <c:tx>
            <c:strRef>
              <c:f>'המענה של צוות התכנית'!$D$16</c:f>
              <c:strCache>
                <c:ptCount val="1"/>
                <c:pt idx="0">
                  <c:v>במידה מועטה ומועטה מאוד</c:v>
                </c:pt>
              </c:strCache>
            </c:strRef>
          </c:tx>
          <c:spPr>
            <a:solidFill>
              <a:srgbClr val="FF33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'המענה של צוות התכנית'!$A$17:$A$19</c:f>
              <c:strCache>
                <c:ptCount val="3"/>
                <c:pt idx="0">
                  <c:v>רכזות המשרד נותנות מענה לבעיות בשיבוצים במידת הצורך</c:v>
                </c:pt>
                <c:pt idx="1">
                  <c:v>המענה והקשר אל מול רכזות המשרד הייה אדיב</c:v>
                </c:pt>
                <c:pt idx="2">
                  <c:v>רכזות המשרד מהוות כתובת לבעיות אישיות</c:v>
                </c:pt>
              </c:strCache>
            </c:strRef>
          </c:cat>
          <c:val>
            <c:numRef>
              <c:f>'המענה של צוות התכנית'!$D$17:$D$19</c:f>
              <c:numCache>
                <c:formatCode>0%</c:formatCode>
                <c:ptCount val="3"/>
                <c:pt idx="0">
                  <c:v>4.0133779264214048E-2</c:v>
                </c:pt>
                <c:pt idx="1">
                  <c:v>4.3333333333333335E-2</c:v>
                </c:pt>
                <c:pt idx="2">
                  <c:v>4.6822742474916385E-2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6D-4CC4-878C-14ADD5A8C94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55991680"/>
        <c:axId val="555988400"/>
      </c:barChart>
      <c:catAx>
        <c:axId val="5559916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555988400"/>
        <c:crosses val="autoZero"/>
        <c:auto val="1"/>
        <c:lblAlgn val="ctr"/>
        <c:lblOffset val="100"/>
        <c:noMultiLvlLbl val="0"/>
      </c:catAx>
      <c:valAx>
        <c:axId val="555988400"/>
        <c:scaling>
          <c:orientation val="minMax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555991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/>
      </a:pPr>
      <a:endParaRPr lang="he-I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'המענה של צוות התכנית'!$B$24</c:f>
              <c:strCache>
                <c:ptCount val="1"/>
                <c:pt idx="0">
                  <c:v>במידה רבה ורבה מאוד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'המענה של צוות התכנית'!$A$25</c:f>
              <c:strCache>
                <c:ptCount val="1"/>
                <c:pt idx="0">
                  <c:v>באיזו מידה אתה שבע רצון מהתנאים במצפה השמירה</c:v>
                </c:pt>
              </c:strCache>
            </c:strRef>
          </c:cat>
          <c:val>
            <c:numRef>
              <c:f>'המענה של צוות התכנית'!$B$25</c:f>
              <c:numCache>
                <c:formatCode>0%</c:formatCode>
                <c:ptCount val="1"/>
                <c:pt idx="0">
                  <c:v>0.68316831683168322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23-4854-87CD-1FB3D75E57E3}"/>
            </c:ext>
          </c:extLst>
        </c:ser>
        <c:ser>
          <c:idx val="1"/>
          <c:order val="1"/>
          <c:tx>
            <c:strRef>
              <c:f>'המענה של צוות התכנית'!$C$24</c:f>
              <c:strCache>
                <c:ptCount val="1"/>
                <c:pt idx="0">
                  <c:v>במידה בינונית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'המענה של צוות התכנית'!$A$25</c:f>
              <c:strCache>
                <c:ptCount val="1"/>
                <c:pt idx="0">
                  <c:v>באיזו מידה אתה שבע רצון מהתנאים במצפה השמירה</c:v>
                </c:pt>
              </c:strCache>
            </c:strRef>
          </c:cat>
          <c:val>
            <c:numRef>
              <c:f>'המענה של צוות התכנית'!$C$25</c:f>
              <c:numCache>
                <c:formatCode>0%</c:formatCode>
                <c:ptCount val="1"/>
                <c:pt idx="0">
                  <c:v>0.19141914191419143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23-4854-87CD-1FB3D75E57E3}"/>
            </c:ext>
          </c:extLst>
        </c:ser>
        <c:ser>
          <c:idx val="2"/>
          <c:order val="2"/>
          <c:tx>
            <c:strRef>
              <c:f>'המענה של צוות התכנית'!$D$24</c:f>
              <c:strCache>
                <c:ptCount val="1"/>
                <c:pt idx="0">
                  <c:v>במידה מועטה ומועטה מאוד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'המענה של צוות התכנית'!$A$25</c:f>
              <c:strCache>
                <c:ptCount val="1"/>
                <c:pt idx="0">
                  <c:v>באיזו מידה אתה שבע רצון מהתנאים במצפה השמירה</c:v>
                </c:pt>
              </c:strCache>
            </c:strRef>
          </c:cat>
          <c:val>
            <c:numRef>
              <c:f>'המענה של צוות התכנית'!$D$25</c:f>
              <c:numCache>
                <c:formatCode>0%</c:formatCode>
                <c:ptCount val="1"/>
                <c:pt idx="0">
                  <c:v>0.1254125412541254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23-4854-87CD-1FB3D75E57E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55350440"/>
        <c:axId val="555351752"/>
      </c:barChart>
      <c:catAx>
        <c:axId val="5553504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55351752"/>
        <c:crosses val="autoZero"/>
        <c:auto val="1"/>
        <c:lblAlgn val="ctr"/>
        <c:lblOffset val="100"/>
        <c:noMultiLvlLbl val="0"/>
      </c:catAx>
      <c:valAx>
        <c:axId val="555351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555350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/>
      </a:pPr>
      <a:endParaRPr lang="he-I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מוקד!$B$6</c:f>
              <c:strCache>
                <c:ptCount val="1"/>
                <c:pt idx="0">
                  <c:v>במידה רבה ורבה מאוד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מוקד!$A$7:$A$9</c:f>
              <c:strCache>
                <c:ptCount val="3"/>
                <c:pt idx="0">
                  <c:v>הגדרת התפקיד שלי במוקד הייתה מובנת לי</c:v>
                </c:pt>
                <c:pt idx="1">
                  <c:v>חשתי סיפוק בפעילות ההתנדבות במוקד</c:v>
                </c:pt>
                <c:pt idx="2">
                  <c:v>התנאים במוקד איפשרו לי לבצע את תפקידי כראוי</c:v>
                </c:pt>
              </c:strCache>
            </c:strRef>
          </c:cat>
          <c:val>
            <c:numRef>
              <c:f>מוקד!$B$7:$B$9</c:f>
              <c:numCache>
                <c:formatCode>0%</c:formatCode>
                <c:ptCount val="3"/>
                <c:pt idx="0">
                  <c:v>0.88</c:v>
                </c:pt>
                <c:pt idx="1">
                  <c:v>0.6</c:v>
                </c:pt>
                <c:pt idx="2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85-4D17-A9E3-9E49368D730D}"/>
            </c:ext>
          </c:extLst>
        </c:ser>
        <c:ser>
          <c:idx val="1"/>
          <c:order val="1"/>
          <c:tx>
            <c:strRef>
              <c:f>מוקד!$C$6</c:f>
              <c:strCache>
                <c:ptCount val="1"/>
                <c:pt idx="0">
                  <c:v>במידה בינונית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מוקד!$A$7:$A$9</c:f>
              <c:strCache>
                <c:ptCount val="3"/>
                <c:pt idx="0">
                  <c:v>הגדרת התפקיד שלי במוקד הייתה מובנת לי</c:v>
                </c:pt>
                <c:pt idx="1">
                  <c:v>חשתי סיפוק בפעילות ההתנדבות במוקד</c:v>
                </c:pt>
                <c:pt idx="2">
                  <c:v>התנאים במוקד איפשרו לי לבצע את תפקידי כראוי</c:v>
                </c:pt>
              </c:strCache>
            </c:strRef>
          </c:cat>
          <c:val>
            <c:numRef>
              <c:f>מוקד!$C$7:$C$9</c:f>
              <c:numCache>
                <c:formatCode>0%</c:formatCode>
                <c:ptCount val="3"/>
                <c:pt idx="0">
                  <c:v>0.08</c:v>
                </c:pt>
                <c:pt idx="1">
                  <c:v>0.36</c:v>
                </c:pt>
                <c:pt idx="2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85-4D17-A9E3-9E49368D730D}"/>
            </c:ext>
          </c:extLst>
        </c:ser>
        <c:ser>
          <c:idx val="2"/>
          <c:order val="2"/>
          <c:tx>
            <c:strRef>
              <c:f>מוקד!$D$6</c:f>
              <c:strCache>
                <c:ptCount val="1"/>
                <c:pt idx="0">
                  <c:v>במידה מועטה ומועטה מאוד</c:v>
                </c:pt>
              </c:strCache>
            </c:strRef>
          </c:tx>
          <c:spPr>
            <a:solidFill>
              <a:srgbClr val="FF33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284031338541129E-3"/>
                  <c:y val="-6.645545692181955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085-4D17-A9E3-9E49368D730D}"/>
                </c:ext>
              </c:extLst>
            </c:dLbl>
            <c:dLbl>
              <c:idx val="1"/>
              <c:layout>
                <c:manualLayout>
                  <c:x val="1.0197643873957581E-2"/>
                  <c:y val="-6.0916798462280805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85-4D17-A9E3-9E49368D73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מוקד!$A$7:$A$9</c:f>
              <c:strCache>
                <c:ptCount val="3"/>
                <c:pt idx="0">
                  <c:v>הגדרת התפקיד שלי במוקד הייתה מובנת לי</c:v>
                </c:pt>
                <c:pt idx="1">
                  <c:v>חשתי סיפוק בפעילות ההתנדבות במוקד</c:v>
                </c:pt>
                <c:pt idx="2">
                  <c:v>התנאים במוקד איפשרו לי לבצע את תפקידי כראוי</c:v>
                </c:pt>
              </c:strCache>
            </c:strRef>
          </c:cat>
          <c:val>
            <c:numRef>
              <c:f>מוקד!$D$7:$D$9</c:f>
              <c:numCache>
                <c:formatCode>0%</c:formatCode>
                <c:ptCount val="3"/>
                <c:pt idx="0">
                  <c:v>0.04</c:v>
                </c:pt>
                <c:pt idx="1">
                  <c:v>0.04</c:v>
                </c:pt>
                <c:pt idx="2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85-4D17-A9E3-9E49368D730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80480240"/>
        <c:axId val="680485160"/>
      </c:barChart>
      <c:catAx>
        <c:axId val="6804802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680485160"/>
        <c:crosses val="autoZero"/>
        <c:auto val="1"/>
        <c:lblAlgn val="ctr"/>
        <c:lblOffset val="100"/>
        <c:noMultiLvlLbl val="0"/>
      </c:catAx>
      <c:valAx>
        <c:axId val="68048516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680480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/>
      </a:pPr>
      <a:endParaRPr lang="he-I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FD9-4F87-9CAD-9B7DCA4D581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FD9-4F87-9CAD-9B7DCA4D58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מוקד!$F$15:$G$15</c:f>
              <c:strCache>
                <c:ptCount val="2"/>
                <c:pt idx="0">
                  <c:v>כן</c:v>
                </c:pt>
                <c:pt idx="1">
                  <c:v>לא</c:v>
                </c:pt>
              </c:strCache>
            </c:strRef>
          </c:cat>
          <c:val>
            <c:numRef>
              <c:f>מוקד!$F$16:$G$16</c:f>
              <c:numCache>
                <c:formatCode>General</c:formatCode>
                <c:ptCount val="2"/>
                <c:pt idx="0">
                  <c:v>113</c:v>
                </c:pt>
                <c:pt idx="1">
                  <c:v>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D9-4F87-9CAD-9B7DCA4D581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he-I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'תרומת לחקלאי ואישית'!$B$7</c:f>
              <c:strCache>
                <c:ptCount val="1"/>
                <c:pt idx="0">
                  <c:v>במידה רבה ורבה מאוד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'תרומת לחקלאי ואישית'!$A$8:$A$11</c:f>
              <c:strCache>
                <c:ptCount val="4"/>
                <c:pt idx="0">
                  <c:v>להערכתי, עבודת השומרים תורמת ומסייעת לחקלאים</c:v>
                </c:pt>
                <c:pt idx="1">
                  <c:v>חשתי סיפוק בפעילות השמירה</c:v>
                </c:pt>
                <c:pt idx="2">
                  <c:v>פעילות השמירה תרמה לחיזוק תחושת הקשר והחיבור שלי לארץ ישראל</c:v>
                </c:pt>
                <c:pt idx="3">
                  <c:v>נוצר לי קשר אישי עם החקלאי אצלו אני שומר</c:v>
                </c:pt>
              </c:strCache>
            </c:strRef>
          </c:cat>
          <c:val>
            <c:numRef>
              <c:f>'תרומת לחקלאי ואישית'!$B$8:$B$11</c:f>
              <c:numCache>
                <c:formatCode>0%</c:formatCode>
                <c:ptCount val="4"/>
                <c:pt idx="0">
                  <c:v>0.89735099337748347</c:v>
                </c:pt>
                <c:pt idx="1">
                  <c:v>0.78547854785478544</c:v>
                </c:pt>
                <c:pt idx="2">
                  <c:v>0.67774086378737541</c:v>
                </c:pt>
                <c:pt idx="3">
                  <c:v>0.40066225165562913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3B-47FA-AE37-FED7221D75FF}"/>
            </c:ext>
          </c:extLst>
        </c:ser>
        <c:ser>
          <c:idx val="1"/>
          <c:order val="1"/>
          <c:tx>
            <c:strRef>
              <c:f>'תרומת לחקלאי ואישית'!$C$7</c:f>
              <c:strCache>
                <c:ptCount val="1"/>
                <c:pt idx="0">
                  <c:v>במידה בינונית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'תרומת לחקלאי ואישית'!$A$8:$A$11</c:f>
              <c:strCache>
                <c:ptCount val="4"/>
                <c:pt idx="0">
                  <c:v>להערכתי, עבודת השומרים תורמת ומסייעת לחקלאים</c:v>
                </c:pt>
                <c:pt idx="1">
                  <c:v>חשתי סיפוק בפעילות השמירה</c:v>
                </c:pt>
                <c:pt idx="2">
                  <c:v>פעילות השמירה תרמה לחיזוק תחושת הקשר והחיבור שלי לארץ ישראל</c:v>
                </c:pt>
                <c:pt idx="3">
                  <c:v>נוצר לי קשר אישי עם החקלאי אצלו אני שומר</c:v>
                </c:pt>
              </c:strCache>
            </c:strRef>
          </c:cat>
          <c:val>
            <c:numRef>
              <c:f>'תרומת לחקלאי ואישית'!$C$8:$C$11</c:f>
              <c:numCache>
                <c:formatCode>0%</c:formatCode>
                <c:ptCount val="4"/>
                <c:pt idx="0">
                  <c:v>7.9470198675496692E-2</c:v>
                </c:pt>
                <c:pt idx="1">
                  <c:v>0.1617161716171617</c:v>
                </c:pt>
                <c:pt idx="2">
                  <c:v>0.21262458471760798</c:v>
                </c:pt>
                <c:pt idx="3">
                  <c:v>0.24503311258278146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3B-47FA-AE37-FED7221D75FF}"/>
            </c:ext>
          </c:extLst>
        </c:ser>
        <c:ser>
          <c:idx val="2"/>
          <c:order val="2"/>
          <c:tx>
            <c:strRef>
              <c:f>'תרומת לחקלאי ואישית'!$D$7</c:f>
              <c:strCache>
                <c:ptCount val="1"/>
                <c:pt idx="0">
                  <c:v>במידה מועטה ומועטה מאוד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7408376062493541E-3"/>
                  <c:y val="2.692315601290555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43B-47FA-AE37-FED7221D75FF}"/>
                </c:ext>
              </c:extLst>
            </c:dLbl>
            <c:dLbl>
              <c:idx val="1"/>
              <c:layout>
                <c:manualLayout>
                  <c:x val="1.45680626770821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147550385996309E-2"/>
                      <c:h val="6.72406881389082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43B-47FA-AE37-FED7221D75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'תרומת לחקלאי ואישית'!$A$8:$A$11</c:f>
              <c:strCache>
                <c:ptCount val="4"/>
                <c:pt idx="0">
                  <c:v>להערכתי, עבודת השומרים תורמת ומסייעת לחקלאים</c:v>
                </c:pt>
                <c:pt idx="1">
                  <c:v>חשתי סיפוק בפעילות השמירה</c:v>
                </c:pt>
                <c:pt idx="2">
                  <c:v>פעילות השמירה תרמה לחיזוק תחושת הקשר והחיבור שלי לארץ ישראל</c:v>
                </c:pt>
                <c:pt idx="3">
                  <c:v>נוצר לי קשר אישי עם החקלאי אצלו אני שומר</c:v>
                </c:pt>
              </c:strCache>
            </c:strRef>
          </c:cat>
          <c:val>
            <c:numRef>
              <c:f>'תרומת לחקלאי ואישית'!$D$8:$D$11</c:f>
              <c:numCache>
                <c:formatCode>0%</c:formatCode>
                <c:ptCount val="4"/>
                <c:pt idx="0">
                  <c:v>2.3178807947019868E-2</c:v>
                </c:pt>
                <c:pt idx="1">
                  <c:v>5.2805280528052806E-2</c:v>
                </c:pt>
                <c:pt idx="2">
                  <c:v>0.10963455149501661</c:v>
                </c:pt>
                <c:pt idx="3">
                  <c:v>0.35430463576158938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3B-47FA-AE37-FED7221D75F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55947728"/>
        <c:axId val="555949040"/>
      </c:barChart>
      <c:catAx>
        <c:axId val="5559477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555949040"/>
        <c:crosses val="autoZero"/>
        <c:auto val="1"/>
        <c:lblAlgn val="ctr"/>
        <c:lblOffset val="100"/>
        <c:noMultiLvlLbl val="0"/>
      </c:catAx>
      <c:valAx>
        <c:axId val="55594904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555947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/>
      </a:pPr>
      <a:endParaRPr lang="he-I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4B9-4AB9-9572-36D0588C1186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4B9-4AB9-9572-36D0588C1186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4B9-4AB9-9572-36D0588C1186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4B9-4AB9-9572-36D0588C1186}"/>
              </c:ext>
            </c:extLst>
          </c:dPt>
          <c:dPt>
            <c:idx val="10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4B9-4AB9-9572-36D0588C1186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B4B9-4AB9-9572-36D0588C1186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4B9-4AB9-9572-36D0588C1186}"/>
              </c:ext>
            </c:extLst>
          </c:dPt>
          <c:dPt>
            <c:idx val="13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B4B9-4AB9-9572-36D0588C1186}"/>
              </c:ext>
            </c:extLst>
          </c:dPt>
          <c:dPt>
            <c:idx val="14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4B9-4AB9-9572-36D0588C1186}"/>
              </c:ext>
            </c:extLst>
          </c:dPt>
          <c:dPt>
            <c:idx val="15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4B9-4AB9-9572-36D0588C1186}"/>
              </c:ext>
            </c:extLst>
          </c:dPt>
          <c:dPt>
            <c:idx val="16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4B9-4AB9-9572-36D0588C118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'תרומת לחקלאי ואישית'!$W$2:$W$18</c:f>
              <c:strCache>
                <c:ptCount val="17"/>
                <c:pt idx="0">
                  <c:v>אהבת הארץ</c:v>
                </c:pt>
                <c:pt idx="1">
                  <c:v> אחריות</c:v>
                </c:pt>
                <c:pt idx="2">
                  <c:v> ערבות הדדית</c:v>
                </c:pt>
                <c:pt idx="3">
                  <c:v>אכפתיות</c:v>
                </c:pt>
                <c:pt idx="4">
                  <c:v> הסתכלות רחבה/ מערכתית</c:v>
                </c:pt>
                <c:pt idx="5">
                  <c:v>חברות</c:v>
                </c:pt>
                <c:pt idx="6">
                  <c:v> אמינות</c:v>
                </c:pt>
                <c:pt idx="7">
                  <c:v> הקשבה לאחר ואמפתיה</c:v>
                </c:pt>
                <c:pt idx="8">
                  <c:v>התמדה</c:v>
                </c:pt>
                <c:pt idx="9">
                  <c:v> סבלנות</c:v>
                </c:pt>
                <c:pt idx="10">
                  <c:v> אומץ</c:v>
                </c:pt>
                <c:pt idx="11">
                  <c:v> מוסר עבודה גבוה</c:v>
                </c:pt>
                <c:pt idx="12">
                  <c:v> יוזמה</c:v>
                </c:pt>
                <c:pt idx="13">
                  <c:v> בטחון עצמי</c:v>
                </c:pt>
                <c:pt idx="14">
                  <c:v>שמחה</c:v>
                </c:pt>
                <c:pt idx="15">
                  <c:v>צניעות</c:v>
                </c:pt>
                <c:pt idx="16">
                  <c:v> כושר למידה גבוה</c:v>
                </c:pt>
              </c:strCache>
            </c:strRef>
          </c:cat>
          <c:val>
            <c:numRef>
              <c:f>'תרומת לחקלאי ואישית'!$X$2:$X$18</c:f>
              <c:numCache>
                <c:formatCode>0%</c:formatCode>
                <c:ptCount val="17"/>
                <c:pt idx="0">
                  <c:v>0.5404411764705882</c:v>
                </c:pt>
                <c:pt idx="1">
                  <c:v>0.4264705882352941</c:v>
                </c:pt>
                <c:pt idx="2">
                  <c:v>0.37867647058823528</c:v>
                </c:pt>
                <c:pt idx="3">
                  <c:v>0.36764705882352944</c:v>
                </c:pt>
                <c:pt idx="4">
                  <c:v>0.16544117647058823</c:v>
                </c:pt>
                <c:pt idx="5">
                  <c:v>0.13970588235294118</c:v>
                </c:pt>
                <c:pt idx="6">
                  <c:v>0.125</c:v>
                </c:pt>
                <c:pt idx="7">
                  <c:v>0.12132352941176471</c:v>
                </c:pt>
                <c:pt idx="8">
                  <c:v>0.11397058823529412</c:v>
                </c:pt>
                <c:pt idx="9">
                  <c:v>0.10294117647058823</c:v>
                </c:pt>
                <c:pt idx="10">
                  <c:v>8.8235294117647065E-2</c:v>
                </c:pt>
                <c:pt idx="11">
                  <c:v>7.720588235294118E-2</c:v>
                </c:pt>
                <c:pt idx="12">
                  <c:v>5.8823529411764705E-2</c:v>
                </c:pt>
                <c:pt idx="13">
                  <c:v>4.779411764705882E-2</c:v>
                </c:pt>
                <c:pt idx="14">
                  <c:v>4.0441176470588237E-2</c:v>
                </c:pt>
                <c:pt idx="15">
                  <c:v>3.3088235294117647E-2</c:v>
                </c:pt>
                <c:pt idx="16">
                  <c:v>1.1029411764705883E-2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B9-4AB9-9572-36D0588C11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55968720"/>
        <c:axId val="555963144"/>
      </c:barChart>
      <c:catAx>
        <c:axId val="5559687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555963144"/>
        <c:crosses val="autoZero"/>
        <c:auto val="1"/>
        <c:lblAlgn val="ctr"/>
        <c:lblOffset val="100"/>
        <c:noMultiLvlLbl val="0"/>
      </c:catAx>
      <c:valAx>
        <c:axId val="55596314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555968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he-IL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'עמדות כלפי הארגון'!$B$9</c:f>
              <c:strCache>
                <c:ptCount val="1"/>
                <c:pt idx="0">
                  <c:v>בטוח שכן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'עמדות כלפי הארגון'!$A$10:$A$11</c:f>
              <c:strCache>
                <c:ptCount val="2"/>
                <c:pt idx="0">
                  <c:v>האם תמליץ לקרוב משפחה או לחבר קרוב להשתתף בפעילויות של הארגון</c:v>
                </c:pt>
                <c:pt idx="1">
                  <c:v>האם אתה רואה את עצמך ממשיך להתנדב בלילות שמירה/ במסגרות אחרות של הארגון לאחר סיום המלגה</c:v>
                </c:pt>
              </c:strCache>
            </c:strRef>
          </c:cat>
          <c:val>
            <c:numRef>
              <c:f>'עמדות כלפי הארגון'!$B$10:$B$11</c:f>
              <c:numCache>
                <c:formatCode>0%</c:formatCode>
                <c:ptCount val="2"/>
                <c:pt idx="0">
                  <c:v>0.50653594771241828</c:v>
                </c:pt>
                <c:pt idx="1">
                  <c:v>0.1111111111111111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93-4923-A6B7-8B96E4AB149C}"/>
            </c:ext>
          </c:extLst>
        </c:ser>
        <c:ser>
          <c:idx val="1"/>
          <c:order val="1"/>
          <c:tx>
            <c:strRef>
              <c:f>'עמדות כלפי הארגון'!$C$9</c:f>
              <c:strCache>
                <c:ptCount val="1"/>
                <c:pt idx="0">
                  <c:v>חושב שכן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'עמדות כלפי הארגון'!$A$10:$A$11</c:f>
              <c:strCache>
                <c:ptCount val="2"/>
                <c:pt idx="0">
                  <c:v>האם תמליץ לקרוב משפחה או לחבר קרוב להשתתף בפעילויות של הארגון</c:v>
                </c:pt>
                <c:pt idx="1">
                  <c:v>האם אתה רואה את עצמך ממשיך להתנדב בלילות שמירה/ במסגרות אחרות של הארגון לאחר סיום המלגה</c:v>
                </c:pt>
              </c:strCache>
            </c:strRef>
          </c:cat>
          <c:val>
            <c:numRef>
              <c:f>'עמדות כלפי הארגון'!$C$10:$C$11</c:f>
              <c:numCache>
                <c:formatCode>0%</c:formatCode>
                <c:ptCount val="2"/>
                <c:pt idx="0">
                  <c:v>0.44117647058823528</c:v>
                </c:pt>
                <c:pt idx="1">
                  <c:v>0.68253968253968256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93-4923-A6B7-8B96E4AB149C}"/>
            </c:ext>
          </c:extLst>
        </c:ser>
        <c:ser>
          <c:idx val="2"/>
          <c:order val="2"/>
          <c:tx>
            <c:strRef>
              <c:f>'עמדות כלפי הארגון'!$D$9</c:f>
              <c:strCache>
                <c:ptCount val="1"/>
                <c:pt idx="0">
                  <c:v>חושב שלא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'עמדות כלפי הארגון'!$A$10:$A$11</c:f>
              <c:strCache>
                <c:ptCount val="2"/>
                <c:pt idx="0">
                  <c:v>האם תמליץ לקרוב משפחה או לחבר קרוב להשתתף בפעילויות של הארגון</c:v>
                </c:pt>
                <c:pt idx="1">
                  <c:v>האם אתה רואה את עצמך ממשיך להתנדב בלילות שמירה/ במסגרות אחרות של הארגון לאחר סיום המלגה</c:v>
                </c:pt>
              </c:strCache>
            </c:strRef>
          </c:cat>
          <c:val>
            <c:numRef>
              <c:f>'עמדות כלפי הארגון'!$D$10:$D$11</c:f>
              <c:numCache>
                <c:formatCode>0%</c:formatCode>
                <c:ptCount val="2"/>
                <c:pt idx="0">
                  <c:v>4.2483660130718956E-2</c:v>
                </c:pt>
                <c:pt idx="1">
                  <c:v>0.15873015873015872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93-4923-A6B7-8B96E4AB149C}"/>
            </c:ext>
          </c:extLst>
        </c:ser>
        <c:ser>
          <c:idx val="3"/>
          <c:order val="3"/>
          <c:tx>
            <c:strRef>
              <c:f>'עמדות כלפי הארגון'!$E$9</c:f>
              <c:strCache>
                <c:ptCount val="1"/>
                <c:pt idx="0">
                  <c:v>בטוח שלא</c:v>
                </c:pt>
              </c:strCache>
            </c:strRef>
          </c:tx>
          <c:spPr>
            <a:solidFill>
              <a:srgbClr val="FF330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D93-4923-A6B7-8B96E4AB14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'עמדות כלפי הארגון'!$A$10:$A$11</c:f>
              <c:strCache>
                <c:ptCount val="2"/>
                <c:pt idx="0">
                  <c:v>האם תמליץ לקרוב משפחה או לחבר קרוב להשתתף בפעילויות של הארגון</c:v>
                </c:pt>
                <c:pt idx="1">
                  <c:v>האם אתה רואה את עצמך ממשיך להתנדב בלילות שמירה/ במסגרות אחרות של הארגון לאחר סיום המלגה</c:v>
                </c:pt>
              </c:strCache>
            </c:strRef>
          </c:cat>
          <c:val>
            <c:numRef>
              <c:f>'עמדות כלפי הארגון'!$E$10:$E$11</c:f>
              <c:numCache>
                <c:formatCode>0%</c:formatCode>
                <c:ptCount val="2"/>
                <c:pt idx="0">
                  <c:v>9.8039215686274508E-3</c:v>
                </c:pt>
                <c:pt idx="1">
                  <c:v>4.7619047619047616E-2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93-4923-A6B7-8B96E4AB149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55986432"/>
        <c:axId val="555990040"/>
      </c:barChart>
      <c:catAx>
        <c:axId val="5559864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555990040"/>
        <c:crosses val="autoZero"/>
        <c:auto val="1"/>
        <c:lblAlgn val="ctr"/>
        <c:lblOffset val="100"/>
        <c:noMultiLvlLbl val="0"/>
      </c:catAx>
      <c:valAx>
        <c:axId val="55599004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555986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/>
      </a:pPr>
      <a:endParaRPr lang="he-I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'נתונים כלליים'!$A$15</c:f>
              <c:strCache>
                <c:ptCount val="1"/>
                <c:pt idx="0">
                  <c:v>זאת השנה הראשונה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'נתונים כלליים'!$C$15</c:f>
              <c:numCache>
                <c:formatCode>0%</c:formatCode>
                <c:ptCount val="1"/>
                <c:pt idx="0">
                  <c:v>0.48533999999999999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6F-4DF1-AD51-F394B7EC9403}"/>
            </c:ext>
          </c:extLst>
        </c:ser>
        <c:ser>
          <c:idx val="1"/>
          <c:order val="1"/>
          <c:tx>
            <c:strRef>
              <c:f>'נתונים כלליים'!$A$16</c:f>
              <c:strCache>
                <c:ptCount val="1"/>
                <c:pt idx="0">
                  <c:v>שנה שנייה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'נתונים כלליים'!$C$16</c:f>
              <c:numCache>
                <c:formatCode>0%</c:formatCode>
                <c:ptCount val="1"/>
                <c:pt idx="0">
                  <c:v>0.30945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6F-4DF1-AD51-F394B7EC9403}"/>
            </c:ext>
          </c:extLst>
        </c:ser>
        <c:ser>
          <c:idx val="2"/>
          <c:order val="2"/>
          <c:tx>
            <c:strRef>
              <c:f>'נתונים כלליים'!$A$17</c:f>
              <c:strCache>
                <c:ptCount val="1"/>
                <c:pt idx="0">
                  <c:v>שנה שלישית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'נתונים כלליים'!$C$17</c:f>
              <c:numCache>
                <c:formatCode>0%</c:formatCode>
                <c:ptCount val="1"/>
                <c:pt idx="0">
                  <c:v>0.15961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6F-4DF1-AD51-F394B7EC9403}"/>
            </c:ext>
          </c:extLst>
        </c:ser>
        <c:ser>
          <c:idx val="3"/>
          <c:order val="3"/>
          <c:tx>
            <c:strRef>
              <c:f>'נתונים כלליים'!$A$18</c:f>
              <c:strCache>
                <c:ptCount val="1"/>
                <c:pt idx="0">
                  <c:v>שנה רביעית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'נתונים כלליים'!$C$18</c:f>
              <c:numCache>
                <c:formatCode>0%</c:formatCode>
                <c:ptCount val="1"/>
                <c:pt idx="0">
                  <c:v>4.5600000000000002E-2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6F-4DF1-AD51-F394B7EC940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19498408"/>
        <c:axId val="519501032"/>
      </c:barChart>
      <c:catAx>
        <c:axId val="5194984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19501032"/>
        <c:crosses val="autoZero"/>
        <c:auto val="1"/>
        <c:lblAlgn val="ctr"/>
        <c:lblOffset val="100"/>
        <c:noMultiLvlLbl val="0"/>
      </c:catAx>
      <c:valAx>
        <c:axId val="519501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519498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he-I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'מניעים להצטרפות לתכנית'!$B$1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4B2-497E-B363-A37EE7C18286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4B2-497E-B363-A37EE7C18286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4B2-497E-B363-A37EE7C1828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4B2-497E-B363-A37EE7C18286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4B2-497E-B363-A37EE7C18286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4B2-497E-B363-A37EE7C18286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4B2-497E-B363-A37EE7C1828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'מניעים להצטרפות לתכנית'!$A$2:$A$8</c:f>
              <c:strCache>
                <c:ptCount val="7"/>
                <c:pt idx="0">
                  <c:v>שעות התנדבות מרוכזות </c:v>
                </c:pt>
                <c:pt idx="1">
                  <c:v>הזדהות עם מטרות התנועה</c:v>
                </c:pt>
                <c:pt idx="2">
                  <c:v>התנדבות בשעות הלילה</c:v>
                </c:pt>
                <c:pt idx="3">
                  <c:v>חבר שהתנדב בשומר החדש המליץ לי על התכנית</c:v>
                </c:pt>
                <c:pt idx="4">
                  <c:v>קרבה פיזית למקום ההתנדבות</c:v>
                </c:pt>
                <c:pt idx="5">
                  <c:v>רציתי להמשיך לשמור אצל החקלאי אצלו שמרתי בשנים הקודמות</c:v>
                </c:pt>
                <c:pt idx="6">
                  <c:v> החבר'ה שלי מתנדבים בשומר החדש</c:v>
                </c:pt>
              </c:strCache>
            </c:strRef>
          </c:cat>
          <c:val>
            <c:numRef>
              <c:f>'מניעים להצטרפות לתכנית'!$B$2:$B$8</c:f>
              <c:numCache>
                <c:formatCode>0%</c:formatCode>
                <c:ptCount val="7"/>
                <c:pt idx="0">
                  <c:v>0.63192182410423448</c:v>
                </c:pt>
                <c:pt idx="1">
                  <c:v>0.62540716612377845</c:v>
                </c:pt>
                <c:pt idx="2">
                  <c:v>0.27687296416938112</c:v>
                </c:pt>
                <c:pt idx="3">
                  <c:v>0.22475570032573289</c:v>
                </c:pt>
                <c:pt idx="4">
                  <c:v>0.11726384364820847</c:v>
                </c:pt>
                <c:pt idx="5">
                  <c:v>7.8175895765472306E-2</c:v>
                </c:pt>
                <c:pt idx="6">
                  <c:v>4.5602605863192182E-2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B2-497E-B363-A37EE7C182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22621568"/>
        <c:axId val="522620584"/>
      </c:barChart>
      <c:catAx>
        <c:axId val="5226215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522620584"/>
        <c:crosses val="autoZero"/>
        <c:auto val="1"/>
        <c:lblAlgn val="ctr"/>
        <c:lblOffset val="100"/>
        <c:noMultiLvlLbl val="0"/>
      </c:catAx>
      <c:valAx>
        <c:axId val="522620584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522621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/>
      </a:pPr>
      <a:endParaRPr lang="he-I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2476028417391799E-2"/>
          <c:y val="0.11182367625724972"/>
          <c:w val="0.92165243103802819"/>
          <c:h val="0.6090728684731316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'מניעים להצטרפות לתכנית'!$P$2</c:f>
              <c:strCache>
                <c:ptCount val="1"/>
                <c:pt idx="0">
                  <c:v>במידה רבה ורבה מאוד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'מניעים להצטרפות לתכנית'!$Q$2</c:f>
              <c:numCache>
                <c:formatCode>0%</c:formatCode>
                <c:ptCount val="1"/>
                <c:pt idx="0">
                  <c:v>0.88925081433224751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13-4C4F-9EE1-546EBE4E3203}"/>
            </c:ext>
          </c:extLst>
        </c:ser>
        <c:ser>
          <c:idx val="1"/>
          <c:order val="1"/>
          <c:tx>
            <c:strRef>
              <c:f>'מניעים להצטרפות לתכנית'!$P$3</c:f>
              <c:strCache>
                <c:ptCount val="1"/>
                <c:pt idx="0">
                  <c:v>במידה בינונית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'מניעים להצטרפות לתכנית'!$Q$3</c:f>
              <c:numCache>
                <c:formatCode>0%</c:formatCode>
                <c:ptCount val="1"/>
                <c:pt idx="0">
                  <c:v>6.8403908794788276E-2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13-4C4F-9EE1-546EBE4E3203}"/>
            </c:ext>
          </c:extLst>
        </c:ser>
        <c:ser>
          <c:idx val="2"/>
          <c:order val="2"/>
          <c:tx>
            <c:strRef>
              <c:f>'מניעים להצטרפות לתכנית'!$P$4</c:f>
              <c:strCache>
                <c:ptCount val="1"/>
                <c:pt idx="0">
                  <c:v>במידה מועטה ומועטה מאוד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'מניעים להצטרפות לתכנית'!$Q$4</c:f>
              <c:numCache>
                <c:formatCode>0%</c:formatCode>
                <c:ptCount val="1"/>
                <c:pt idx="0">
                  <c:v>4.2345276872964167E-2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13-4C4F-9EE1-546EBE4E320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0235536"/>
        <c:axId val="200235208"/>
      </c:barChart>
      <c:catAx>
        <c:axId val="2002355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0235208"/>
        <c:crosses val="autoZero"/>
        <c:auto val="1"/>
        <c:lblAlgn val="ctr"/>
        <c:lblOffset val="100"/>
        <c:noMultiLvlLbl val="0"/>
      </c:catAx>
      <c:valAx>
        <c:axId val="200235208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00235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/>
      </a:pPr>
      <a:endParaRPr lang="he-IL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'מניעים להצטרפות לתכנית'!$V$2</c:f>
              <c:strCache>
                <c:ptCount val="1"/>
                <c:pt idx="0">
                  <c:v>במידה רבה ורבה מאוד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'מניעים להצטרפות לתכנית'!$U$3:$U$6</c:f>
              <c:numCache>
                <c:formatCode>0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'מניעים להצטרפות לתכנית'!$V$3:$V$6</c:f>
              <c:numCache>
                <c:formatCode>0%</c:formatCode>
                <c:ptCount val="4"/>
                <c:pt idx="0">
                  <c:v>0.81</c:v>
                </c:pt>
                <c:pt idx="1">
                  <c:v>0.88</c:v>
                </c:pt>
                <c:pt idx="2">
                  <c:v>0.93</c:v>
                </c:pt>
                <c:pt idx="3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35-497B-88D2-F8E3AB6D8348}"/>
            </c:ext>
          </c:extLst>
        </c:ser>
        <c:ser>
          <c:idx val="1"/>
          <c:order val="1"/>
          <c:tx>
            <c:strRef>
              <c:f>'מניעים להצטרפות לתכנית'!$W$2</c:f>
              <c:strCache>
                <c:ptCount val="1"/>
                <c:pt idx="0">
                  <c:v>במידה בינונית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'מניעים להצטרפות לתכנית'!$U$3:$U$6</c:f>
              <c:numCache>
                <c:formatCode>0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'מניעים להצטרפות לתכנית'!$W$3:$W$6</c:f>
              <c:numCache>
                <c:formatCode>0%</c:formatCode>
                <c:ptCount val="4"/>
                <c:pt idx="0">
                  <c:v>0.16</c:v>
                </c:pt>
                <c:pt idx="1">
                  <c:v>0.1</c:v>
                </c:pt>
                <c:pt idx="2">
                  <c:v>0.06</c:v>
                </c:pt>
                <c:pt idx="3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35-497B-88D2-F8E3AB6D8348}"/>
            </c:ext>
          </c:extLst>
        </c:ser>
        <c:ser>
          <c:idx val="2"/>
          <c:order val="2"/>
          <c:tx>
            <c:strRef>
              <c:f>'מניעים להצטרפות לתכנית'!$X$2</c:f>
              <c:strCache>
                <c:ptCount val="1"/>
                <c:pt idx="0">
                  <c:v>במידה מועטה ומועטה מאוד</c:v>
                </c:pt>
              </c:strCache>
            </c:strRef>
          </c:tx>
          <c:spPr>
            <a:solidFill>
              <a:srgbClr val="FF330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8.8184646150426659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35-497B-88D2-F8E3AB6D83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'מניעים להצטרפות לתכנית'!$U$3:$U$6</c:f>
              <c:numCache>
                <c:formatCode>0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'מניעים להצטרפות לתכנית'!$X$3:$X$6</c:f>
              <c:numCache>
                <c:formatCode>0%</c:formatCode>
                <c:ptCount val="4"/>
                <c:pt idx="0">
                  <c:v>0.03</c:v>
                </c:pt>
                <c:pt idx="1">
                  <c:v>0.02</c:v>
                </c:pt>
                <c:pt idx="2">
                  <c:v>0.01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35-497B-88D2-F8E3AB6D834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62382056"/>
        <c:axId val="662380088"/>
      </c:barChart>
      <c:catAx>
        <c:axId val="662382056"/>
        <c:scaling>
          <c:orientation val="maxMin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662380088"/>
        <c:crosses val="autoZero"/>
        <c:auto val="1"/>
        <c:lblAlgn val="ctr"/>
        <c:lblOffset val="100"/>
        <c:noMultiLvlLbl val="0"/>
      </c:catAx>
      <c:valAx>
        <c:axId val="66238008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662382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/>
      </a:pPr>
      <a:endParaRPr lang="he-IL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'תרומת התדריכים והלימוד'!$A$4</c:f>
              <c:strCache>
                <c:ptCount val="1"/>
                <c:pt idx="0">
                  <c:v>האם פגשת איש צוות מטעם השומר החדש במהלך השמירה הראשונה שלך</c:v>
                </c:pt>
              </c:strCache>
            </c:strRef>
          </c:tx>
          <c:spPr>
            <a:solidFill>
              <a:srgbClr val="92D050"/>
            </a:solidFill>
          </c:spPr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96-4DF4-9D58-1B6CCDF45B5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96-4DF4-9D58-1B6CCDF45B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'תרומת התדריכים והלימוד'!$B$3:$C$3</c:f>
              <c:strCache>
                <c:ptCount val="2"/>
                <c:pt idx="0">
                  <c:v>כן</c:v>
                </c:pt>
                <c:pt idx="1">
                  <c:v>לא</c:v>
                </c:pt>
              </c:strCache>
            </c:strRef>
          </c:cat>
          <c:val>
            <c:numRef>
              <c:f>'תרומת התדריכים והלימוד'!$B$4:$C$4</c:f>
              <c:numCache>
                <c:formatCode>0%</c:formatCode>
                <c:ptCount val="2"/>
                <c:pt idx="0">
                  <c:v>0.63758389261744963</c:v>
                </c:pt>
                <c:pt idx="1">
                  <c:v>0.36241610738255031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96-4DF4-9D58-1B6CCDF45B5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he-I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48786940339962"/>
          <c:y val="0.13659290964744261"/>
          <c:w val="0.46654422656741845"/>
          <c:h val="0.7051420523602719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'תרומת התדריכים והלימוד'!$B$10</c:f>
              <c:strCache>
                <c:ptCount val="1"/>
                <c:pt idx="0">
                  <c:v>לא נפגשתי כלל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'תרומת התדריכים והלימוד'!$A$11:$A$12</c:f>
              <c:strCache>
                <c:ptCount val="2"/>
                <c:pt idx="0">
                  <c:v>באיזו תדירות נפגשת עם רכז האזור או איש צוות מטעם השומר החדש במהלך השנה</c:v>
                </c:pt>
                <c:pt idx="1">
                  <c:v>באיזו תדירות נפגשת עם החקלאי אצלו שמרת במהלך השנה</c:v>
                </c:pt>
              </c:strCache>
            </c:strRef>
          </c:cat>
          <c:val>
            <c:numRef>
              <c:f>'תרומת התדריכים והלימוד'!$B$11:$B$12</c:f>
              <c:numCache>
                <c:formatCode>0%</c:formatCode>
                <c:ptCount val="2"/>
                <c:pt idx="0">
                  <c:v>7.8175895765472306E-2</c:v>
                </c:pt>
                <c:pt idx="1">
                  <c:v>8.3333333333333329E-2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C6-4905-9C6D-C27DEF221D2F}"/>
            </c:ext>
          </c:extLst>
        </c:ser>
        <c:ser>
          <c:idx val="1"/>
          <c:order val="1"/>
          <c:tx>
            <c:strRef>
              <c:f>'תרומת התדריכים והלימוד'!$C$10</c:f>
              <c:strCache>
                <c:ptCount val="1"/>
                <c:pt idx="0">
                  <c:v>פעם-פעמיים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'תרומת התדריכים והלימוד'!$A$11:$A$12</c:f>
              <c:strCache>
                <c:ptCount val="2"/>
                <c:pt idx="0">
                  <c:v>באיזו תדירות נפגשת עם רכז האזור או איש צוות מטעם השומר החדש במהלך השנה</c:v>
                </c:pt>
                <c:pt idx="1">
                  <c:v>באיזו תדירות נפגשת עם החקלאי אצלו שמרת במהלך השנה</c:v>
                </c:pt>
              </c:strCache>
            </c:strRef>
          </c:cat>
          <c:val>
            <c:numRef>
              <c:f>'תרומת התדריכים והלימוד'!$C$11:$C$12</c:f>
              <c:numCache>
                <c:formatCode>0%</c:formatCode>
                <c:ptCount val="2"/>
                <c:pt idx="0">
                  <c:v>0.4560260586319218</c:v>
                </c:pt>
                <c:pt idx="1">
                  <c:v>0.19666666666666666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C6-4905-9C6D-C27DEF221D2F}"/>
            </c:ext>
          </c:extLst>
        </c:ser>
        <c:ser>
          <c:idx val="2"/>
          <c:order val="2"/>
          <c:tx>
            <c:strRef>
              <c:f>'תרומת התדריכים והלימוד'!$D$10</c:f>
              <c:strCache>
                <c:ptCount val="1"/>
                <c:pt idx="0">
                  <c:v>3-4 פעמים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'תרומת התדריכים והלימוד'!$A$11:$A$12</c:f>
              <c:strCache>
                <c:ptCount val="2"/>
                <c:pt idx="0">
                  <c:v>באיזו תדירות נפגשת עם רכז האזור או איש צוות מטעם השומר החדש במהלך השנה</c:v>
                </c:pt>
                <c:pt idx="1">
                  <c:v>באיזו תדירות נפגשת עם החקלאי אצלו שמרת במהלך השנה</c:v>
                </c:pt>
              </c:strCache>
            </c:strRef>
          </c:cat>
          <c:val>
            <c:numRef>
              <c:f>'תרומת התדריכים והלימוד'!$D$11:$D$12</c:f>
              <c:numCache>
                <c:formatCode>0%</c:formatCode>
                <c:ptCount val="2"/>
                <c:pt idx="0">
                  <c:v>0.3289902280130293</c:v>
                </c:pt>
                <c:pt idx="1">
                  <c:v>0.16666666666666666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C6-4905-9C6D-C27DEF221D2F}"/>
            </c:ext>
          </c:extLst>
        </c:ser>
        <c:ser>
          <c:idx val="3"/>
          <c:order val="3"/>
          <c:tx>
            <c:strRef>
              <c:f>'תרומת התדריכים והלימוד'!$E$10</c:f>
              <c:strCache>
                <c:ptCount val="1"/>
                <c:pt idx="0">
                  <c:v>מעל 5 פעמים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'תרומת התדריכים והלימוד'!$A$11:$A$12</c:f>
              <c:strCache>
                <c:ptCount val="2"/>
                <c:pt idx="0">
                  <c:v>באיזו תדירות נפגשת עם רכז האזור או איש צוות מטעם השומר החדש במהלך השנה</c:v>
                </c:pt>
                <c:pt idx="1">
                  <c:v>באיזו תדירות נפגשת עם החקלאי אצלו שמרת במהלך השנה</c:v>
                </c:pt>
              </c:strCache>
            </c:strRef>
          </c:cat>
          <c:val>
            <c:numRef>
              <c:f>'תרומת התדריכים והלימוד'!$E$11:$E$12</c:f>
              <c:numCache>
                <c:formatCode>0%</c:formatCode>
                <c:ptCount val="2"/>
                <c:pt idx="0">
                  <c:v>0.13680781758957655</c:v>
                </c:pt>
                <c:pt idx="1">
                  <c:v>0.55333333333333334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C6-4905-9C6D-C27DEF221D2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07665768"/>
        <c:axId val="607672000"/>
      </c:barChart>
      <c:catAx>
        <c:axId val="6076657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 rtl="1"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607672000"/>
        <c:crosses val="autoZero"/>
        <c:auto val="1"/>
        <c:lblAlgn val="ctr"/>
        <c:lblOffset val="100"/>
        <c:noMultiLvlLbl val="0"/>
      </c:catAx>
      <c:valAx>
        <c:axId val="60767200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607665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/>
      </a:pPr>
      <a:endParaRPr lang="he-IL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'תרומת התדריכים והלימוד'!$B$19</c:f>
              <c:strCache>
                <c:ptCount val="1"/>
                <c:pt idx="0">
                  <c:v>במידה רבה ורבה מאוד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'תרומת התדריכים והלימוד'!$A$20:$A$21</c:f>
              <c:strCache>
                <c:ptCount val="2"/>
                <c:pt idx="0">
                  <c:v>הלימוד והשיח איפשרו לי היכרות מעמיקה יותר עם סוגיות אקטואליות</c:v>
                </c:pt>
                <c:pt idx="1">
                  <c:v>הלימוד והשיח במהלך המשמרת עוררו אותי לחשוב על החיבור שלי לארץ ו/או על מעגלי הזהות שלי</c:v>
                </c:pt>
              </c:strCache>
            </c:strRef>
          </c:cat>
          <c:val>
            <c:numRef>
              <c:f>'תרומת התדריכים והלימוד'!$B$20:$B$21</c:f>
              <c:numCache>
                <c:formatCode>0%</c:formatCode>
                <c:ptCount val="2"/>
                <c:pt idx="0">
                  <c:v>0.41806020066889632</c:v>
                </c:pt>
                <c:pt idx="1">
                  <c:v>0.38079470198675497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C7-49D1-8B6A-006E9FF4EC34}"/>
            </c:ext>
          </c:extLst>
        </c:ser>
        <c:ser>
          <c:idx val="1"/>
          <c:order val="1"/>
          <c:tx>
            <c:strRef>
              <c:f>'תרומת התדריכים והלימוד'!$C$19</c:f>
              <c:strCache>
                <c:ptCount val="1"/>
                <c:pt idx="0">
                  <c:v>במידה בינונית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'תרומת התדריכים והלימוד'!$A$20:$A$21</c:f>
              <c:strCache>
                <c:ptCount val="2"/>
                <c:pt idx="0">
                  <c:v>הלימוד והשיח איפשרו לי היכרות מעמיקה יותר עם סוגיות אקטואליות</c:v>
                </c:pt>
                <c:pt idx="1">
                  <c:v>הלימוד והשיח במהלך המשמרת עוררו אותי לחשוב על החיבור שלי לארץ ו/או על מעגלי הזהות שלי</c:v>
                </c:pt>
              </c:strCache>
            </c:strRef>
          </c:cat>
          <c:val>
            <c:numRef>
              <c:f>'תרומת התדריכים והלימוד'!$C$20:$C$21</c:f>
              <c:numCache>
                <c:formatCode>0%</c:formatCode>
                <c:ptCount val="2"/>
                <c:pt idx="0">
                  <c:v>0.26755852842809363</c:v>
                </c:pt>
                <c:pt idx="1">
                  <c:v>0.27814569536423839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C7-49D1-8B6A-006E9FF4EC34}"/>
            </c:ext>
          </c:extLst>
        </c:ser>
        <c:ser>
          <c:idx val="2"/>
          <c:order val="2"/>
          <c:tx>
            <c:strRef>
              <c:f>'תרומת התדריכים והלימוד'!$D$19</c:f>
              <c:strCache>
                <c:ptCount val="1"/>
                <c:pt idx="0">
                  <c:v>במידה מועטה ומועטה מאוד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'תרומת התדריכים והלימוד'!$A$20:$A$21</c:f>
              <c:strCache>
                <c:ptCount val="2"/>
                <c:pt idx="0">
                  <c:v>הלימוד והשיח איפשרו לי היכרות מעמיקה יותר עם סוגיות אקטואליות</c:v>
                </c:pt>
                <c:pt idx="1">
                  <c:v>הלימוד והשיח במהלך המשמרת עוררו אותי לחשוב על החיבור שלי לארץ ו/או על מעגלי הזהות שלי</c:v>
                </c:pt>
              </c:strCache>
            </c:strRef>
          </c:cat>
          <c:val>
            <c:numRef>
              <c:f>'תרומת התדריכים והלימוד'!$D$20:$D$21</c:f>
              <c:numCache>
                <c:formatCode>0%</c:formatCode>
                <c:ptCount val="2"/>
                <c:pt idx="0">
                  <c:v>0.16387959866220736</c:v>
                </c:pt>
                <c:pt idx="1">
                  <c:v>0.19205298013245034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C7-49D1-8B6A-006E9FF4EC34}"/>
            </c:ext>
          </c:extLst>
        </c:ser>
        <c:ser>
          <c:idx val="3"/>
          <c:order val="3"/>
          <c:tx>
            <c:strRef>
              <c:f>'תרומת התדריכים והלימוד'!$E$19</c:f>
              <c:strCache>
                <c:ptCount val="1"/>
                <c:pt idx="0">
                  <c:v>לא רלוונטי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'תרומת התדריכים והלימוד'!$A$20:$A$21</c:f>
              <c:strCache>
                <c:ptCount val="2"/>
                <c:pt idx="0">
                  <c:v>הלימוד והשיח איפשרו לי היכרות מעמיקה יותר עם סוגיות אקטואליות</c:v>
                </c:pt>
                <c:pt idx="1">
                  <c:v>הלימוד והשיח במהלך המשמרת עוררו אותי לחשוב על החיבור שלי לארץ ו/או על מעגלי הזהות שלי</c:v>
                </c:pt>
              </c:strCache>
            </c:strRef>
          </c:cat>
          <c:val>
            <c:numRef>
              <c:f>'תרומת התדריכים והלימוד'!$E$20:$E$21</c:f>
              <c:numCache>
                <c:formatCode>0%</c:formatCode>
                <c:ptCount val="2"/>
                <c:pt idx="0">
                  <c:v>0.15050167224080269</c:v>
                </c:pt>
                <c:pt idx="1">
                  <c:v>0.1490066225165563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C7-49D1-8B6A-006E9FF4EC3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64336744"/>
        <c:axId val="664337072"/>
      </c:barChart>
      <c:catAx>
        <c:axId val="6643367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664337072"/>
        <c:crosses val="autoZero"/>
        <c:auto val="1"/>
        <c:lblAlgn val="ctr"/>
        <c:lblOffset val="100"/>
        <c:noMultiLvlLbl val="0"/>
      </c:catAx>
      <c:valAx>
        <c:axId val="66433707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664336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599757434359147E-2"/>
          <c:y val="0.80153654936001417"/>
          <c:w val="0.96745176461874616"/>
          <c:h val="0.178620542930078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/>
      </a:pPr>
      <a:endParaRPr lang="he-IL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7294282116801839"/>
          <c:y val="0.12642051640991689"/>
          <c:w val="0.48848009943339626"/>
          <c:h val="0.7271008128870284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'המענה של צוות התכנית'!$B$6</c:f>
              <c:strCache>
                <c:ptCount val="1"/>
                <c:pt idx="0">
                  <c:v>במידה רבה ורבה מאוד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'המענה של צוות התכנית'!$A$7:$A$9</c:f>
              <c:strCache>
                <c:ptCount val="3"/>
                <c:pt idx="0">
                  <c:v>הרכז מהווה כתובת לבעיות</c:v>
                </c:pt>
                <c:pt idx="1">
                  <c:v>הרכז דואג להיבטים הארגוניים</c:v>
                </c:pt>
                <c:pt idx="2">
                  <c:v>הרכז תורם לחיזוק הקשר עם ארגון השומר החדש</c:v>
                </c:pt>
              </c:strCache>
            </c:strRef>
          </c:cat>
          <c:val>
            <c:numRef>
              <c:f>'המענה של צוות התכנית'!$B$7:$B$9</c:f>
              <c:numCache>
                <c:formatCode>0%</c:formatCode>
                <c:ptCount val="3"/>
                <c:pt idx="0">
                  <c:v>0.67224080267558528</c:v>
                </c:pt>
                <c:pt idx="1">
                  <c:v>0.63851351351351349</c:v>
                </c:pt>
                <c:pt idx="2">
                  <c:v>0.57627118644067798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CD-4287-B6AE-FED99CD1B4EF}"/>
            </c:ext>
          </c:extLst>
        </c:ser>
        <c:ser>
          <c:idx val="1"/>
          <c:order val="1"/>
          <c:tx>
            <c:strRef>
              <c:f>'המענה של צוות התכנית'!$C$6</c:f>
              <c:strCache>
                <c:ptCount val="1"/>
                <c:pt idx="0">
                  <c:v>במידה בינונית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'המענה של צוות התכנית'!$A$7:$A$9</c:f>
              <c:strCache>
                <c:ptCount val="3"/>
                <c:pt idx="0">
                  <c:v>הרכז מהווה כתובת לבעיות</c:v>
                </c:pt>
                <c:pt idx="1">
                  <c:v>הרכז דואג להיבטים הארגוניים</c:v>
                </c:pt>
                <c:pt idx="2">
                  <c:v>הרכז תורם לחיזוק הקשר עם ארגון השומר החדש</c:v>
                </c:pt>
              </c:strCache>
            </c:strRef>
          </c:cat>
          <c:val>
            <c:numRef>
              <c:f>'המענה של צוות התכנית'!$C$7:$C$9</c:f>
              <c:numCache>
                <c:formatCode>0%</c:formatCode>
                <c:ptCount val="3"/>
                <c:pt idx="0">
                  <c:v>0.17391304347826086</c:v>
                </c:pt>
                <c:pt idx="1">
                  <c:v>0.19256756756756757</c:v>
                </c:pt>
                <c:pt idx="2">
                  <c:v>0.20338983050847459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CD-4287-B6AE-FED99CD1B4EF}"/>
            </c:ext>
          </c:extLst>
        </c:ser>
        <c:ser>
          <c:idx val="2"/>
          <c:order val="2"/>
          <c:tx>
            <c:strRef>
              <c:f>'המענה של צוות התכנית'!$D$6</c:f>
              <c:strCache>
                <c:ptCount val="1"/>
                <c:pt idx="0">
                  <c:v>במידה מועטה ומועטה מאוד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'המענה של צוות התכנית'!$A$7:$A$9</c:f>
              <c:strCache>
                <c:ptCount val="3"/>
                <c:pt idx="0">
                  <c:v>הרכז מהווה כתובת לבעיות</c:v>
                </c:pt>
                <c:pt idx="1">
                  <c:v>הרכז דואג להיבטים הארגוניים</c:v>
                </c:pt>
                <c:pt idx="2">
                  <c:v>הרכז תורם לחיזוק הקשר עם ארגון השומר החדש</c:v>
                </c:pt>
              </c:strCache>
            </c:strRef>
          </c:cat>
          <c:val>
            <c:numRef>
              <c:f>'המענה של צוות התכנית'!$D$7:$D$9</c:f>
              <c:numCache>
                <c:formatCode>0%</c:formatCode>
                <c:ptCount val="3"/>
                <c:pt idx="0">
                  <c:v>0.15384615384615385</c:v>
                </c:pt>
                <c:pt idx="1">
                  <c:v>0.16891891891891891</c:v>
                </c:pt>
                <c:pt idx="2">
                  <c:v>0.22033898305084745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CD-4287-B6AE-FED99CD1B4E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55360608"/>
        <c:axId val="555361920"/>
      </c:barChart>
      <c:catAx>
        <c:axId val="5553606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555361920"/>
        <c:crosses val="autoZero"/>
        <c:auto val="1"/>
        <c:lblAlgn val="ctr"/>
        <c:lblOffset val="100"/>
        <c:noMultiLvlLbl val="0"/>
      </c:catAx>
      <c:valAx>
        <c:axId val="5553619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55536060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/>
      </a:pPr>
      <a:endParaRPr lang="he-I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4B60DB8-CAD3-4F66-B369-D31124587B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26" tIns="45713" rIns="91426" bIns="45713" rtlCol="1"/>
          <a:lstStyle>
            <a:lvl1pPr algn="r" rtl="0" eaLnBrk="0" hangingPunct="0">
              <a:defRPr sz="120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2B2228-D491-43A1-A266-BC29F17B653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26" tIns="45713" rIns="91426" bIns="45713" rtlCol="1"/>
          <a:lstStyle>
            <a:lvl1pPr algn="l" rtl="0" eaLnBrk="0" hangingPunct="0">
              <a:defRPr sz="1200"/>
            </a:lvl1pPr>
          </a:lstStyle>
          <a:p>
            <a:pPr>
              <a:defRPr/>
            </a:pPr>
            <a:fld id="{6CCAF583-ACAC-463C-B635-BE8806D8EE93}" type="datetimeFigureOut">
              <a:rPr lang="he-IL"/>
              <a:pPr>
                <a:defRPr/>
              </a:pPr>
              <a:t>כ"ב/תמוז/תשע"ח</a:t>
            </a:fld>
            <a:endParaRPr lang="he-IL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2CEA42E-CDFC-4DA9-BEED-CC5FADEB58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1" anchor="ctr"/>
          <a:lstStyle/>
          <a:p>
            <a:pPr lvl="0"/>
            <a:endParaRPr lang="he-IL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86D1FC6-73CA-4385-98AC-11E4A80242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90E8C-F7C7-43C0-A62C-1C6D57666AB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886200" y="8685214"/>
            <a:ext cx="2971800" cy="457200"/>
          </a:xfrm>
          <a:prstGeom prst="rect">
            <a:avLst/>
          </a:prstGeom>
        </p:spPr>
        <p:txBody>
          <a:bodyPr vert="horz" lIns="91426" tIns="45713" rIns="91426" bIns="45713" rtlCol="1" anchor="b"/>
          <a:lstStyle>
            <a:lvl1pPr algn="r" rtl="0" eaLnBrk="0" hangingPunct="0">
              <a:defRPr sz="120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A9CDB-8BAD-4A08-8D44-9B70514D85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588" y="8685214"/>
            <a:ext cx="2971800" cy="457200"/>
          </a:xfrm>
          <a:prstGeom prst="rect">
            <a:avLst/>
          </a:prstGeom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algn="l" rtl="0" eaLnBrk="0" hangingPunct="0">
              <a:defRPr sz="1200"/>
            </a:lvl1pPr>
          </a:lstStyle>
          <a:p>
            <a:pPr>
              <a:defRPr/>
            </a:pPr>
            <a:fld id="{BCD296BE-08E2-470E-93D5-27C76D9EC011}" type="slidenum">
              <a:rPr lang="he-IL" altLang="en-US"/>
              <a:pPr>
                <a:defRPr/>
              </a:pPr>
              <a:t>‹#›</a:t>
            </a:fld>
            <a:endParaRPr lang="he-I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0244949-B67C-4036-AC6C-D1889BD78A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8A048408-8300-4A3D-A09E-BD743AB1B3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610259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0244949-B67C-4036-AC6C-D1889BD78A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8A048408-8300-4A3D-A09E-BD743AB1B3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dirty="0"/>
          </a:p>
        </p:txBody>
      </p:sp>
    </p:spTree>
    <p:extLst>
      <p:ext uri="{BB962C8B-B14F-4D97-AF65-F5344CB8AC3E}">
        <p14:creationId xmlns:p14="http://schemas.microsoft.com/office/powerpoint/2010/main" val="1507191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0244949-B67C-4036-AC6C-D1889BD78A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8A048408-8300-4A3D-A09E-BD743AB1B3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dirty="0"/>
          </a:p>
        </p:txBody>
      </p:sp>
    </p:spTree>
    <p:extLst>
      <p:ext uri="{BB962C8B-B14F-4D97-AF65-F5344CB8AC3E}">
        <p14:creationId xmlns:p14="http://schemas.microsoft.com/office/powerpoint/2010/main" val="4197735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0244949-B67C-4036-AC6C-D1889BD78A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8A048408-8300-4A3D-A09E-BD743AB1B3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dirty="0"/>
          </a:p>
        </p:txBody>
      </p:sp>
    </p:spTree>
    <p:extLst>
      <p:ext uri="{BB962C8B-B14F-4D97-AF65-F5344CB8AC3E}">
        <p14:creationId xmlns:p14="http://schemas.microsoft.com/office/powerpoint/2010/main" val="2932052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0244949-B67C-4036-AC6C-D1889BD78A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8A048408-8300-4A3D-A09E-BD743AB1B3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dirty="0"/>
          </a:p>
        </p:txBody>
      </p:sp>
    </p:spTree>
    <p:extLst>
      <p:ext uri="{BB962C8B-B14F-4D97-AF65-F5344CB8AC3E}">
        <p14:creationId xmlns:p14="http://schemas.microsoft.com/office/powerpoint/2010/main" val="1374157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0244949-B67C-4036-AC6C-D1889BD78A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8A048408-8300-4A3D-A09E-BD743AB1B3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dirty="0"/>
          </a:p>
        </p:txBody>
      </p:sp>
    </p:spTree>
    <p:extLst>
      <p:ext uri="{BB962C8B-B14F-4D97-AF65-F5344CB8AC3E}">
        <p14:creationId xmlns:p14="http://schemas.microsoft.com/office/powerpoint/2010/main" val="3588330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0244949-B67C-4036-AC6C-D1889BD78A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8A048408-8300-4A3D-A09E-BD743AB1B3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dirty="0"/>
          </a:p>
        </p:txBody>
      </p:sp>
    </p:spTree>
    <p:extLst>
      <p:ext uri="{BB962C8B-B14F-4D97-AF65-F5344CB8AC3E}">
        <p14:creationId xmlns:p14="http://schemas.microsoft.com/office/powerpoint/2010/main" val="22902270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0244949-B67C-4036-AC6C-D1889BD78A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8A048408-8300-4A3D-A09E-BD743AB1B3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dirty="0"/>
          </a:p>
        </p:txBody>
      </p:sp>
    </p:spTree>
    <p:extLst>
      <p:ext uri="{BB962C8B-B14F-4D97-AF65-F5344CB8AC3E}">
        <p14:creationId xmlns:p14="http://schemas.microsoft.com/office/powerpoint/2010/main" val="7810162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0244949-B67C-4036-AC6C-D1889BD78A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8A048408-8300-4A3D-A09E-BD743AB1B3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dirty="0"/>
          </a:p>
        </p:txBody>
      </p:sp>
    </p:spTree>
    <p:extLst>
      <p:ext uri="{BB962C8B-B14F-4D97-AF65-F5344CB8AC3E}">
        <p14:creationId xmlns:p14="http://schemas.microsoft.com/office/powerpoint/2010/main" val="143511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0244949-B67C-4036-AC6C-D1889BD78A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8A048408-8300-4A3D-A09E-BD743AB1B3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478102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0244949-B67C-4036-AC6C-D1889BD78A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8A048408-8300-4A3D-A09E-BD743AB1B3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dirty="0"/>
          </a:p>
        </p:txBody>
      </p:sp>
    </p:spTree>
    <p:extLst>
      <p:ext uri="{BB962C8B-B14F-4D97-AF65-F5344CB8AC3E}">
        <p14:creationId xmlns:p14="http://schemas.microsoft.com/office/powerpoint/2010/main" val="3584673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0244949-B67C-4036-AC6C-D1889BD78A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8A048408-8300-4A3D-A09E-BD743AB1B3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dirty="0"/>
          </a:p>
        </p:txBody>
      </p:sp>
    </p:spTree>
    <p:extLst>
      <p:ext uri="{BB962C8B-B14F-4D97-AF65-F5344CB8AC3E}">
        <p14:creationId xmlns:p14="http://schemas.microsoft.com/office/powerpoint/2010/main" val="2695697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0244949-B67C-4036-AC6C-D1889BD78A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8A048408-8300-4A3D-A09E-BD743AB1B3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dirty="0"/>
          </a:p>
        </p:txBody>
      </p:sp>
    </p:spTree>
    <p:extLst>
      <p:ext uri="{BB962C8B-B14F-4D97-AF65-F5344CB8AC3E}">
        <p14:creationId xmlns:p14="http://schemas.microsoft.com/office/powerpoint/2010/main" val="3692852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0244949-B67C-4036-AC6C-D1889BD78A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8A048408-8300-4A3D-A09E-BD743AB1B3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dirty="0"/>
          </a:p>
        </p:txBody>
      </p:sp>
    </p:spTree>
    <p:extLst>
      <p:ext uri="{BB962C8B-B14F-4D97-AF65-F5344CB8AC3E}">
        <p14:creationId xmlns:p14="http://schemas.microsoft.com/office/powerpoint/2010/main" val="1990388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0244949-B67C-4036-AC6C-D1889BD78A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8A048408-8300-4A3D-A09E-BD743AB1B3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dirty="0"/>
          </a:p>
        </p:txBody>
      </p:sp>
    </p:spTree>
    <p:extLst>
      <p:ext uri="{BB962C8B-B14F-4D97-AF65-F5344CB8AC3E}">
        <p14:creationId xmlns:p14="http://schemas.microsoft.com/office/powerpoint/2010/main" val="324371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0244949-B67C-4036-AC6C-D1889BD78A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8A048408-8300-4A3D-A09E-BD743AB1B3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dirty="0"/>
          </a:p>
        </p:txBody>
      </p:sp>
    </p:spTree>
    <p:extLst>
      <p:ext uri="{BB962C8B-B14F-4D97-AF65-F5344CB8AC3E}">
        <p14:creationId xmlns:p14="http://schemas.microsoft.com/office/powerpoint/2010/main" val="3590912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0244949-B67C-4036-AC6C-D1889BD78A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8A048408-8300-4A3D-A09E-BD743AB1B3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dirty="0"/>
          </a:p>
        </p:txBody>
      </p:sp>
    </p:spTree>
    <p:extLst>
      <p:ext uri="{BB962C8B-B14F-4D97-AF65-F5344CB8AC3E}">
        <p14:creationId xmlns:p14="http://schemas.microsoft.com/office/powerpoint/2010/main" val="122787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75616-DDEC-47ED-8594-3F3C181D6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67DEBF-D0A7-4711-AC30-C8427BEBE097}" type="datetimeFigureOut">
              <a:rPr lang="he-IL"/>
              <a:pPr>
                <a:defRPr/>
              </a:pPr>
              <a:t>כ"ב/תמוז/תשע"ח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B3E14-C5E8-461B-BE8F-4C1CE6DCB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4B362-1020-4142-B0FB-10E4D055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167FB-4A3F-49AD-AFD7-D5C7CFF0E6A3}" type="slidenum">
              <a:rPr lang="he-IL" altLang="en-US"/>
              <a:pPr>
                <a:defRPr/>
              </a:pPr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699586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F89A3-4AB5-489C-879C-BB46A1CE8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4B28DF8-20C3-4ADA-9CA3-25D267C78D8A}" type="datetimeFigureOut">
              <a:rPr lang="he-IL"/>
              <a:pPr>
                <a:defRPr/>
              </a:pPr>
              <a:t>כ"ב/תמוז/תשע"ח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E4D84-0678-4B2F-BEC6-3459803E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5815D-1182-4F1C-B00A-2F087A39F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1FD78-5C27-4A83-ADDF-62F8C3088229}" type="slidenum">
              <a:rPr lang="he-IL" altLang="en-US"/>
              <a:pPr>
                <a:defRPr/>
              </a:pPr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3251428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247CC-4401-4601-A412-EA0AC6EA6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B72B8A5-4884-459C-AA45-E4123A0A473B}" type="datetimeFigureOut">
              <a:rPr lang="he-IL"/>
              <a:pPr>
                <a:defRPr/>
              </a:pPr>
              <a:t>כ"ב/תמוז/תשע"ח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3909F-82BD-4524-A525-792A76E48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2E7E8-FF15-4423-BB40-9418BBCE7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843C2-6BA7-4078-AF4B-EFD671D0B5E1}" type="slidenum">
              <a:rPr lang="he-IL" altLang="en-US"/>
              <a:pPr>
                <a:defRPr/>
              </a:pPr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97278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5F5204B-45BA-4EAD-A955-B9478CB5C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239F1-74CE-46DA-9E69-F36971C26D05}" type="datetimeFigureOut">
              <a:rPr lang="he-IL"/>
              <a:pPr>
                <a:defRPr/>
              </a:pPr>
              <a:t>כ"ב/תמוז/תשע"ח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F8F510C-69E3-4352-9A53-02916184E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E59BA65-7D13-4D74-841B-070060753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03F6E-E7B0-48C8-95F1-ED0E311949A8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216375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D30B6BE-148D-4644-A5D2-451EA46DC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8D5AD-26ED-47D9-8EDB-3D2F5B921A7F}" type="datetimeFigureOut">
              <a:rPr lang="he-IL"/>
              <a:pPr>
                <a:defRPr/>
              </a:pPr>
              <a:t>כ"ב/תמוז/תשע"ח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3C02B98-F29A-4510-BC0B-54D940BEA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F8EA926-D4AB-4D7E-A1DA-D48658372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AD5D7-8681-441E-8804-D4C63004582B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798009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A81FBC5-7A99-4DB9-B200-178A0B48B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BF2E5-B49D-4AAF-8D39-B41D65570616}" type="datetimeFigureOut">
              <a:rPr lang="he-IL"/>
              <a:pPr>
                <a:defRPr/>
              </a:pPr>
              <a:t>כ"ב/תמוז/תשע"ח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4AF8A23-D04E-438D-82F0-449A6EE70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207BCF4-44B7-48AF-9476-A843721B0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9672C-7FFE-43B5-8974-C3DD3817C69F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18427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3">
            <a:extLst>
              <a:ext uri="{FF2B5EF4-FFF2-40B4-BE49-F238E27FC236}">
                <a16:creationId xmlns:a16="http://schemas.microsoft.com/office/drawing/2014/main" id="{AB51C975-4639-40B9-92EA-FA9E8FB70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3D401-063E-4895-9874-92A12B210909}" type="datetimeFigureOut">
              <a:rPr lang="he-IL"/>
              <a:pPr>
                <a:defRPr/>
              </a:pPr>
              <a:t>כ"ב/תמוז/תשע"ח</a:t>
            </a:fld>
            <a:endParaRPr lang="he-IL"/>
          </a:p>
        </p:txBody>
      </p:sp>
      <p:sp>
        <p:nvSpPr>
          <p:cNvPr id="6" name="מציין מיקום של כותרת תחתונה 4">
            <a:extLst>
              <a:ext uri="{FF2B5EF4-FFF2-40B4-BE49-F238E27FC236}">
                <a16:creationId xmlns:a16="http://schemas.microsoft.com/office/drawing/2014/main" id="{217D09A7-C8DE-4833-81E5-19432E6EA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>
            <a:extLst>
              <a:ext uri="{FF2B5EF4-FFF2-40B4-BE49-F238E27FC236}">
                <a16:creationId xmlns:a16="http://schemas.microsoft.com/office/drawing/2014/main" id="{FE80B5E2-3F24-4092-9016-EC3545AE4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E0354-3117-4968-B250-30317C151573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576088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3">
            <a:extLst>
              <a:ext uri="{FF2B5EF4-FFF2-40B4-BE49-F238E27FC236}">
                <a16:creationId xmlns:a16="http://schemas.microsoft.com/office/drawing/2014/main" id="{2B23DC14-3358-49EF-911D-3E32B5FFD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8DF87-DF30-4FB7-A174-178B2B9E1686}" type="datetimeFigureOut">
              <a:rPr lang="he-IL"/>
              <a:pPr>
                <a:defRPr/>
              </a:pPr>
              <a:t>כ"ב/תמוז/תשע"ח</a:t>
            </a:fld>
            <a:endParaRPr lang="he-IL"/>
          </a:p>
        </p:txBody>
      </p:sp>
      <p:sp>
        <p:nvSpPr>
          <p:cNvPr id="8" name="מציין מיקום של כותרת תחתונה 4">
            <a:extLst>
              <a:ext uri="{FF2B5EF4-FFF2-40B4-BE49-F238E27FC236}">
                <a16:creationId xmlns:a16="http://schemas.microsoft.com/office/drawing/2014/main" id="{E953BB14-CC96-4EB8-B638-144767B83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מציין מיקום של מספר שקופית 5">
            <a:extLst>
              <a:ext uri="{FF2B5EF4-FFF2-40B4-BE49-F238E27FC236}">
                <a16:creationId xmlns:a16="http://schemas.microsoft.com/office/drawing/2014/main" id="{485F24B5-015B-4891-9855-73196E4F7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643A1-4089-46A5-ACE5-E0E887E6C2AD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471850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3">
            <a:extLst>
              <a:ext uri="{FF2B5EF4-FFF2-40B4-BE49-F238E27FC236}">
                <a16:creationId xmlns:a16="http://schemas.microsoft.com/office/drawing/2014/main" id="{5AC10492-19DF-4A22-A467-C80A74C87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7B1CC-4016-4AB1-8A7C-33964A2F4BF0}" type="datetimeFigureOut">
              <a:rPr lang="he-IL"/>
              <a:pPr>
                <a:defRPr/>
              </a:pPr>
              <a:t>כ"ב/תמוז/תשע"ח</a:t>
            </a:fld>
            <a:endParaRPr lang="he-IL"/>
          </a:p>
        </p:txBody>
      </p:sp>
      <p:sp>
        <p:nvSpPr>
          <p:cNvPr id="4" name="מציין מיקום של כותרת תחתונה 4">
            <a:extLst>
              <a:ext uri="{FF2B5EF4-FFF2-40B4-BE49-F238E27FC236}">
                <a16:creationId xmlns:a16="http://schemas.microsoft.com/office/drawing/2014/main" id="{74E414FA-90D5-4E46-B109-B53081B0C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5">
            <a:extLst>
              <a:ext uri="{FF2B5EF4-FFF2-40B4-BE49-F238E27FC236}">
                <a16:creationId xmlns:a16="http://schemas.microsoft.com/office/drawing/2014/main" id="{B5EB3BEA-B7D7-4F88-81BE-24F93232D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F73E2-113D-46A6-8ADC-B3D1D5AEA1A1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645676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>
            <a:extLst>
              <a:ext uri="{FF2B5EF4-FFF2-40B4-BE49-F238E27FC236}">
                <a16:creationId xmlns:a16="http://schemas.microsoft.com/office/drawing/2014/main" id="{A90930D4-0DAB-4C50-A8C1-7EB55250D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CE81F-C241-48F3-B693-55E31E3B79B0}" type="datetimeFigureOut">
              <a:rPr lang="he-IL"/>
              <a:pPr>
                <a:defRPr/>
              </a:pPr>
              <a:t>כ"ב/תמוז/תשע"ח</a:t>
            </a:fld>
            <a:endParaRPr lang="he-IL"/>
          </a:p>
        </p:txBody>
      </p:sp>
      <p:sp>
        <p:nvSpPr>
          <p:cNvPr id="3" name="מציין מיקום של כותרת תחתונה 4">
            <a:extLst>
              <a:ext uri="{FF2B5EF4-FFF2-40B4-BE49-F238E27FC236}">
                <a16:creationId xmlns:a16="http://schemas.microsoft.com/office/drawing/2014/main" id="{E4DFBAE1-88EA-4D1A-9176-BCA38A16C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מציין מיקום של מספר שקופית 5">
            <a:extLst>
              <a:ext uri="{FF2B5EF4-FFF2-40B4-BE49-F238E27FC236}">
                <a16:creationId xmlns:a16="http://schemas.microsoft.com/office/drawing/2014/main" id="{8066E142-650D-4960-BCF4-5E8888F04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4C150-264D-4020-8079-C6B5C1875929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6221225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>
            <a:extLst>
              <a:ext uri="{FF2B5EF4-FFF2-40B4-BE49-F238E27FC236}">
                <a16:creationId xmlns:a16="http://schemas.microsoft.com/office/drawing/2014/main" id="{381C8DCC-9DE9-472D-9C27-DDA6CDD5A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73E3C-5234-40F8-B808-5C7D819DA1E2}" type="datetimeFigureOut">
              <a:rPr lang="he-IL"/>
              <a:pPr>
                <a:defRPr/>
              </a:pPr>
              <a:t>כ"ב/תמוז/תשע"ח</a:t>
            </a:fld>
            <a:endParaRPr lang="he-IL"/>
          </a:p>
        </p:txBody>
      </p:sp>
      <p:sp>
        <p:nvSpPr>
          <p:cNvPr id="6" name="מציין מיקום של כותרת תחתונה 4">
            <a:extLst>
              <a:ext uri="{FF2B5EF4-FFF2-40B4-BE49-F238E27FC236}">
                <a16:creationId xmlns:a16="http://schemas.microsoft.com/office/drawing/2014/main" id="{9E19EE17-845C-4DE7-B2BF-3337D3480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>
            <a:extLst>
              <a:ext uri="{FF2B5EF4-FFF2-40B4-BE49-F238E27FC236}">
                <a16:creationId xmlns:a16="http://schemas.microsoft.com/office/drawing/2014/main" id="{E10B8086-33F3-4F84-A93D-62E5E27DC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B4A10-F28F-42B5-BEC9-30FF5E755D3F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758872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4F8D1-A37A-4AC7-8A0B-D8492BFA4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628FE10-816A-409C-8742-686168CCD390}" type="datetimeFigureOut">
              <a:rPr lang="he-IL"/>
              <a:pPr>
                <a:defRPr/>
              </a:pPr>
              <a:t>כ"ב/תמוז/תשע"ח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B525C-6B47-499D-8158-12425CD8B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5E9DE-470C-4A9B-BBCA-681EC8E86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8A08B-F572-4AE7-89B7-87673A56824C}" type="slidenum">
              <a:rPr lang="he-IL" altLang="en-US"/>
              <a:pPr>
                <a:defRPr/>
              </a:pPr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3620777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>
            <a:extLst>
              <a:ext uri="{FF2B5EF4-FFF2-40B4-BE49-F238E27FC236}">
                <a16:creationId xmlns:a16="http://schemas.microsoft.com/office/drawing/2014/main" id="{8234404F-27F0-4D42-8112-91437E6AE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19B58-843F-49FF-951F-8B6552928C50}" type="datetimeFigureOut">
              <a:rPr lang="he-IL"/>
              <a:pPr>
                <a:defRPr/>
              </a:pPr>
              <a:t>כ"ב/תמוז/תשע"ח</a:t>
            </a:fld>
            <a:endParaRPr lang="he-IL"/>
          </a:p>
        </p:txBody>
      </p:sp>
      <p:sp>
        <p:nvSpPr>
          <p:cNvPr id="6" name="מציין מיקום של כותרת תחתונה 4">
            <a:extLst>
              <a:ext uri="{FF2B5EF4-FFF2-40B4-BE49-F238E27FC236}">
                <a16:creationId xmlns:a16="http://schemas.microsoft.com/office/drawing/2014/main" id="{A48C5F61-EF7A-4758-9456-7A083AA7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>
            <a:extLst>
              <a:ext uri="{FF2B5EF4-FFF2-40B4-BE49-F238E27FC236}">
                <a16:creationId xmlns:a16="http://schemas.microsoft.com/office/drawing/2014/main" id="{CAC36A2A-FC8B-472C-95E7-F0E3E9999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995A4-5762-48A8-B87E-D495D861B7DC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685347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E5A30C9-E485-48F0-8C3A-7A2136763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D51A7-C34D-40D3-B7D4-25F4F412BF6B}" type="datetimeFigureOut">
              <a:rPr lang="he-IL"/>
              <a:pPr>
                <a:defRPr/>
              </a:pPr>
              <a:t>כ"ב/תמוז/תשע"ח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7181D5D-63BE-4150-9AAE-8BBB8BEF9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8DCC26A-646C-45BF-8073-7A6B7D263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E1E28-DD9E-4311-A75C-92F3B529C86D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747640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063A336-1639-48CA-A306-F0E14AA5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DB32C-4F2F-442B-AE5D-B01BC83C30DC}" type="datetimeFigureOut">
              <a:rPr lang="he-IL"/>
              <a:pPr>
                <a:defRPr/>
              </a:pPr>
              <a:t>כ"ב/תמוז/תשע"ח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FF378F7-B670-4E21-A0F0-EC7D72442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6C90430-810D-44AB-9906-D29FAC7B3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518C7-9710-4E27-90CC-6EECDC56DFB8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302300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5A0C5-3D1C-4D47-AC55-CBCE3BBBB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04D6127-9F3B-423A-8919-C623B35F7D0B}" type="datetimeFigureOut">
              <a:rPr lang="he-IL"/>
              <a:pPr>
                <a:defRPr/>
              </a:pPr>
              <a:t>כ"ב/תמוז/תשע"ח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2E15F-A0D1-4F8E-8F73-5F2B4B053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ACBD0-A083-4E90-9AFF-34EE76D31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F07B9-513E-418B-AFFD-BBE97D4D9200}" type="slidenum">
              <a:rPr lang="he-IL" altLang="en-US"/>
              <a:pPr>
                <a:defRPr/>
              </a:pPr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2449873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E87FB3-A36E-4EC0-826C-4B5C3BF2C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2551267-B61A-43B8-996C-568054C98C12}" type="datetimeFigureOut">
              <a:rPr lang="he-IL"/>
              <a:pPr>
                <a:defRPr/>
              </a:pPr>
              <a:t>כ"ב/תמוז/תשע"ח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661AE6-4EE2-460A-AAF4-2A92CA7FC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8F187-624E-4123-9D18-FF4EFAB5D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2275C-AE1F-452F-AF83-6C2112A63FFB}" type="slidenum">
              <a:rPr lang="he-IL" altLang="en-US"/>
              <a:pPr>
                <a:defRPr/>
              </a:pPr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708872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B64EF1-1A6D-4FDE-BAAD-9D7B25718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9780AF5-48B0-40DD-845E-110D6AAAE8F7}" type="datetimeFigureOut">
              <a:rPr lang="he-IL"/>
              <a:pPr>
                <a:defRPr/>
              </a:pPr>
              <a:t>כ"ב/תמוז/תשע"ח</a:t>
            </a:fld>
            <a:endParaRPr lang="he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D90C2E-A680-4C49-AE5F-CB6752A73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125A10-A736-4ED3-A57F-994881AD0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BA949-79D1-4167-978B-CD329CE764E2}" type="slidenum">
              <a:rPr lang="he-IL" altLang="en-US"/>
              <a:pPr>
                <a:defRPr/>
              </a:pPr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1834630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47C4B5-C97C-4147-8AAE-ABB3CE38E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692F873-5A39-44B9-8005-529CF63F7B8C}" type="datetimeFigureOut">
              <a:rPr lang="he-IL"/>
              <a:pPr>
                <a:defRPr/>
              </a:pPr>
              <a:t>כ"ב/תמוז/תשע"ח</a:t>
            </a:fld>
            <a:endParaRPr lang="he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4E2FD1-8D6A-411E-913B-56313AA53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631C3B-70D3-4B29-B0B3-46BBEF906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3EEE3-7623-481E-AFE3-88C341A674FB}" type="slidenum">
              <a:rPr lang="he-IL" altLang="en-US"/>
              <a:pPr>
                <a:defRPr/>
              </a:pPr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336379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BB8FF3-A064-4499-BCA7-7D4AE7086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A52322-9F3D-4F36-8EC5-B2A8D370BD70}" type="datetimeFigureOut">
              <a:rPr lang="he-IL"/>
              <a:pPr>
                <a:defRPr/>
              </a:pPr>
              <a:t>כ"ב/תמוז/תשע"ח</a:t>
            </a:fld>
            <a:endParaRPr lang="he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A2F881-94C5-4A3C-8E78-C763F1D4C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C1B50-7E89-45B6-AE8A-77AC381DA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00D1F-CE2F-4E8C-BE8D-335C1AFAD0C4}" type="slidenum">
              <a:rPr lang="he-IL" altLang="en-US"/>
              <a:pPr>
                <a:defRPr/>
              </a:pPr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228526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2434B3-4A3A-45C8-88CD-CCDD7F63E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738FE02-A841-4D80-B5BD-9154A844CA65}" type="datetimeFigureOut">
              <a:rPr lang="he-IL"/>
              <a:pPr>
                <a:defRPr/>
              </a:pPr>
              <a:t>כ"ב/תמוז/תשע"ח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56C761-E267-4F8A-9E20-9C15336B5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469226-88E8-40AC-A094-4D9B45C8C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08D98-5872-4826-93BE-2D8D2DFBD8E6}" type="slidenum">
              <a:rPr lang="he-IL" altLang="en-US"/>
              <a:pPr>
                <a:defRPr/>
              </a:pPr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2216932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189F0-A2E4-42EE-840D-5A079699C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E874BC-4C44-44A8-A30D-7BF0AC17B1DB}" type="datetimeFigureOut">
              <a:rPr lang="he-IL"/>
              <a:pPr>
                <a:defRPr/>
              </a:pPr>
              <a:t>כ"ב/תמוז/תשע"ח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2A5ED6-8499-41E0-910D-791709F59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B56C61-09F8-432F-84CF-E25490360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35EC3-5BD9-4D69-ADF8-69FEA479C4BD}" type="slidenum">
              <a:rPr lang="he-IL" altLang="en-US"/>
              <a:pPr>
                <a:defRPr/>
              </a:pPr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1077757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5B9B124-F689-4FAF-A80B-98AF7E6A9CC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2E12938-E075-4CA0-846D-0C65118812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5CC55-0631-4B3E-9691-416F1E2C63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fld id="{417B700F-3B29-4EB0-A2DE-FFE222CEB863}" type="datetimeFigureOut">
              <a:rPr lang="he-IL"/>
              <a:pPr>
                <a:defRPr/>
              </a:pPr>
              <a:t>כ"ב/תמוז/תשע"ח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6FD91-C478-467F-9559-FDE467381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A4696-B00E-4F98-B4B3-3F8A637E08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FB6C4B8-A528-46B3-AE21-4A351C2B88F1}" type="slidenum">
              <a:rPr lang="he-IL" altLang="en-US"/>
              <a:pPr>
                <a:defRPr/>
              </a:pPr>
              <a:t>‹#›</a:t>
            </a:fld>
            <a:endParaRPr lang="he-I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</p:sldLayoutIdLst>
  <p:txStyles>
    <p:titleStyle>
      <a:lvl1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Times New Roman" pitchFamily="18" charset="0"/>
        </a:defRPr>
      </a:lvl2pPr>
      <a:lvl3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Times New Roman" pitchFamily="18" charset="0"/>
        </a:defRPr>
      </a:lvl3pPr>
      <a:lvl4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Times New Roman" pitchFamily="18" charset="0"/>
        </a:defRPr>
      </a:lvl4pPr>
      <a:lvl5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Times New Roman" pitchFamily="18" charset="0"/>
        </a:defRPr>
      </a:lvl5pPr>
      <a:lvl6pPr marL="457200" algn="l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Times New Roman" pitchFamily="18" charset="0"/>
        </a:defRPr>
      </a:lvl6pPr>
      <a:lvl7pPr marL="914400" algn="l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Times New Roman" pitchFamily="18" charset="0"/>
        </a:defRPr>
      </a:lvl7pPr>
      <a:lvl8pPr marL="1371600" algn="l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Times New Roman" pitchFamily="18" charset="0"/>
        </a:defRPr>
      </a:lvl8pPr>
      <a:lvl9pPr marL="1828800" algn="l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Times New Roman" pitchFamily="18" charset="0"/>
        </a:defRPr>
      </a:lvl9pPr>
    </p:titleStyle>
    <p:bodyStyle>
      <a:lvl1pPr marL="228600" indent="-228600" algn="r" rtl="1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1">
            <a:extLst>
              <a:ext uri="{FF2B5EF4-FFF2-40B4-BE49-F238E27FC236}">
                <a16:creationId xmlns:a16="http://schemas.microsoft.com/office/drawing/2014/main" id="{307D2574-1E7D-4E07-9646-BD4E4A54B6B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סגנון כותרת של תבנית בסיס</a:t>
            </a:r>
          </a:p>
        </p:txBody>
      </p:sp>
      <p:sp>
        <p:nvSpPr>
          <p:cNvPr id="2051" name="מציין מיקום טקסט 2">
            <a:extLst>
              <a:ext uri="{FF2B5EF4-FFF2-40B4-BE49-F238E27FC236}">
                <a16:creationId xmlns:a16="http://schemas.microsoft.com/office/drawing/2014/main" id="{789434E6-D798-4768-95FC-C1DCFF4E7A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</a:p>
          <a:p>
            <a:pPr lvl="1"/>
            <a:r>
              <a:rPr lang="he-IL" altLang="he-IL"/>
              <a:t>רמה שנייה</a:t>
            </a:r>
          </a:p>
          <a:p>
            <a:pPr lvl="2"/>
            <a:r>
              <a:rPr lang="he-IL" altLang="he-IL"/>
              <a:t>רמה שלישית</a:t>
            </a:r>
          </a:p>
          <a:p>
            <a:pPr lvl="3"/>
            <a:r>
              <a:rPr lang="he-IL" altLang="he-IL"/>
              <a:t>רמה רביעית</a:t>
            </a:r>
          </a:p>
          <a:p>
            <a:pPr lvl="4"/>
            <a:r>
              <a:rPr lang="he-IL" alt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83E48E1-D3B6-43A2-9F1A-8032B878E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3487C1-D26D-4A6C-A60E-A07C7CF0E5BF}" type="datetimeFigureOut">
              <a:rPr lang="he-IL"/>
              <a:pPr>
                <a:defRPr/>
              </a:pPr>
              <a:t>כ"ב/תמוז/תשע"ח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0D39604-73B2-40A1-88FD-421296322C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004BCB9-0BF9-4ED6-8A83-AF0D272710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E81E28B-41EA-4979-87F6-D4BF80A3CB4B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6038E918-9B59-4229-BBFB-90DECA760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2420888"/>
            <a:ext cx="8137525" cy="128820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br>
              <a:rPr lang="he-IL" altLang="he-I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e-IL" altLang="he-I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altLang="he-I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ממצאי שאלונים </a:t>
            </a:r>
            <a:br>
              <a:rPr lang="he-IL" altLang="he-I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altLang="he-I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לסיכום שנת 2018</a:t>
            </a:r>
            <a:endParaRPr lang="en-US" altLang="he-IL" sz="3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9BF76DB-7CD5-4AC3-877D-31FF8C300A80}"/>
              </a:ext>
            </a:extLst>
          </p:cNvPr>
          <p:cNvSpPr txBox="1">
            <a:spLocks/>
          </p:cNvSpPr>
          <p:nvPr/>
        </p:nvSpPr>
        <p:spPr bwMode="auto">
          <a:xfrm>
            <a:off x="503237" y="620688"/>
            <a:ext cx="8137525" cy="128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cs typeface="Times New Roman" pitchFamily="18" charset="0"/>
              </a:defRPr>
            </a:lvl2pPr>
            <a:lvl3pPr algn="l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cs typeface="Times New Roman" pitchFamily="18" charset="0"/>
              </a:defRPr>
            </a:lvl3pPr>
            <a:lvl4pPr algn="l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cs typeface="Times New Roman" pitchFamily="18" charset="0"/>
              </a:defRPr>
            </a:lvl4pPr>
            <a:lvl5pPr algn="l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cs typeface="Times New Roman" pitchFamily="18" charset="0"/>
              </a:defRPr>
            </a:lvl5pPr>
            <a:lvl6pPr marL="457200" algn="l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cs typeface="Times New Roman" pitchFamily="18" charset="0"/>
              </a:defRPr>
            </a:lvl6pPr>
            <a:lvl7pPr marL="914400" algn="l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cs typeface="Times New Roman" pitchFamily="18" charset="0"/>
              </a:defRPr>
            </a:lvl7pPr>
            <a:lvl8pPr marL="1371600" algn="l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cs typeface="Times New Roman" pitchFamily="18" charset="0"/>
              </a:defRPr>
            </a:lvl8pPr>
            <a:lvl9pPr marL="1828800" algn="l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he-IL" altLang="he-IL" sz="3200" b="1" dirty="0">
                <a:solidFill>
                  <a:srgbClr val="685234"/>
                </a:solidFill>
                <a:latin typeface="Tahoma" pitchFamily="34" charset="0"/>
                <a:ea typeface="Tahoma" pitchFamily="34" charset="0"/>
                <a:cs typeface="+mn-cs"/>
              </a:rPr>
              <a:t>השומר החדש  </a:t>
            </a:r>
            <a:br>
              <a:rPr lang="he-IL" altLang="he-IL" sz="3200" b="1" dirty="0">
                <a:solidFill>
                  <a:srgbClr val="685234"/>
                </a:solidFill>
                <a:latin typeface="Tahoma" pitchFamily="34" charset="0"/>
                <a:ea typeface="Tahoma" pitchFamily="34" charset="0"/>
                <a:cs typeface="+mn-cs"/>
              </a:rPr>
            </a:br>
            <a:r>
              <a:rPr lang="he-IL" altLang="he-IL" sz="3200" b="1" dirty="0">
                <a:solidFill>
                  <a:srgbClr val="685234"/>
                </a:solidFill>
                <a:latin typeface="Tahoma" pitchFamily="34" charset="0"/>
                <a:ea typeface="Tahoma" pitchFamily="34" charset="0"/>
                <a:cs typeface="+mn-cs"/>
              </a:rPr>
              <a:t>תכנית המלגאים של אימפקט</a:t>
            </a:r>
            <a:br>
              <a:rPr lang="he-IL" altLang="he-IL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he-IL" sz="3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3D936F45-8EFA-4B38-B88F-AC5D5B89F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903672"/>
            <a:ext cx="4505480" cy="19257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תרשים 10">
            <a:extLst>
              <a:ext uri="{FF2B5EF4-FFF2-40B4-BE49-F238E27FC236}">
                <a16:creationId xmlns:a16="http://schemas.microsoft.com/office/drawing/2014/main" id="{8390E796-E84A-44D3-9FFB-55B6CBEE22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1238046"/>
              </p:ext>
            </p:extLst>
          </p:nvPr>
        </p:nvGraphicFramePr>
        <p:xfrm>
          <a:off x="241299" y="1580598"/>
          <a:ext cx="8647547" cy="3712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44CF0CA1-4E75-44C9-B714-47A14A45B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958850"/>
            <a:ext cx="8364537" cy="531261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he-IL" sz="1800" b="1" dirty="0"/>
              <a:t>מה הן </a:t>
            </a:r>
            <a:r>
              <a:rPr lang="he-IL" sz="1800" b="1" u="sng" dirty="0"/>
              <a:t>שתי הסיבות </a:t>
            </a:r>
            <a:r>
              <a:rPr lang="he-IL" sz="1800" b="1" dirty="0"/>
              <a:t>העיקריות שתרמו להחלטתך להתנדב השנה בשומר החדש?</a:t>
            </a:r>
            <a:endParaRPr lang="en-US" sz="1800" b="1" dirty="0"/>
          </a:p>
        </p:txBody>
      </p:sp>
      <p:grpSp>
        <p:nvGrpSpPr>
          <p:cNvPr id="20482" name="Group 3">
            <a:extLst>
              <a:ext uri="{FF2B5EF4-FFF2-40B4-BE49-F238E27FC236}">
                <a16:creationId xmlns:a16="http://schemas.microsoft.com/office/drawing/2014/main" id="{FC077CDB-282E-4C08-BBB5-9A3A2E0994E5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182563"/>
            <a:ext cx="9144001" cy="685800"/>
            <a:chOff x="-7938" y="182852"/>
            <a:chExt cx="9144001" cy="685800"/>
          </a:xfrm>
        </p:grpSpPr>
        <p:sp>
          <p:nvSpPr>
            <p:cNvPr id="7" name="מלבן 8">
              <a:extLst>
                <a:ext uri="{FF2B5EF4-FFF2-40B4-BE49-F238E27FC236}">
                  <a16:creationId xmlns:a16="http://schemas.microsoft.com/office/drawing/2014/main" id="{82E520CB-9568-4C79-A280-651036979D15}"/>
                </a:ext>
              </a:extLst>
            </p:cNvPr>
            <p:cNvSpPr/>
            <p:nvPr/>
          </p:nvSpPr>
          <p:spPr>
            <a:xfrm>
              <a:off x="-7938" y="621002"/>
              <a:ext cx="9144001" cy="4603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2F9CEBE3-2BD8-463B-AC98-1FA08A51B515}"/>
                </a:ext>
              </a:extLst>
            </p:cNvPr>
            <p:cNvSpPr txBox="1">
              <a:spLocks/>
            </p:cNvSpPr>
            <p:nvPr/>
          </p:nvSpPr>
          <p:spPr>
            <a:xfrm>
              <a:off x="368300" y="182852"/>
              <a:ext cx="8353425" cy="6858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rtl="1" fontAlgn="auto">
                <a:spcAft>
                  <a:spcPts val="0"/>
                </a:spcAft>
                <a:defRPr/>
              </a:pPr>
              <a:r>
                <a:rPr lang="he-IL" sz="3200" b="1" dirty="0">
                  <a:solidFill>
                    <a:prstClr val="black"/>
                  </a:solidFill>
                  <a:cs typeface="Arial" panose="020B0604020202020204" pitchFamily="34" charset="0"/>
                </a:rPr>
                <a:t>מניעים להצטרפות לתכנית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FD2606F8-9825-462A-A453-25CD2A6BB0AF}"/>
              </a:ext>
            </a:extLst>
          </p:cNvPr>
          <p:cNvSpPr/>
          <p:nvPr/>
        </p:nvSpPr>
        <p:spPr>
          <a:xfrm>
            <a:off x="1403648" y="2505220"/>
            <a:ext cx="2808312" cy="3836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: פינות מעוגלות 15">
            <a:extLst>
              <a:ext uri="{FF2B5EF4-FFF2-40B4-BE49-F238E27FC236}">
                <a16:creationId xmlns:a16="http://schemas.microsoft.com/office/drawing/2014/main" id="{147BBF3B-8471-492B-A9AE-3895182F1C8A}"/>
              </a:ext>
            </a:extLst>
          </p:cNvPr>
          <p:cNvSpPr/>
          <p:nvPr/>
        </p:nvSpPr>
        <p:spPr>
          <a:xfrm>
            <a:off x="241299" y="4242808"/>
            <a:ext cx="3960441" cy="4839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4C1377FA-92AE-4495-8EC5-767C940EA2C0}"/>
              </a:ext>
            </a:extLst>
          </p:cNvPr>
          <p:cNvSpPr/>
          <p:nvPr/>
        </p:nvSpPr>
        <p:spPr>
          <a:xfrm>
            <a:off x="241299" y="5197039"/>
            <a:ext cx="8717700" cy="1612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he-IL" sz="2000" b="1" dirty="0"/>
              <a:t>שעות התנדבות מרוכזות והזדהות עם מטרות התנועה </a:t>
            </a:r>
            <a:r>
              <a:rPr lang="he-IL" sz="2000" dirty="0"/>
              <a:t>הם </a:t>
            </a:r>
            <a:r>
              <a:rPr lang="he-IL" sz="2000" b="1" dirty="0"/>
              <a:t>המניעים העיקרים להצטרפות לתכנית </a:t>
            </a:r>
            <a:r>
              <a:rPr lang="he-IL" sz="2000" dirty="0"/>
              <a:t>המלגאים של אימפקט</a:t>
            </a:r>
          </a:p>
          <a:p>
            <a:pPr marL="342900" indent="-342900" algn="just" rt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he-IL" sz="2000" dirty="0"/>
              <a:t>בקרב </a:t>
            </a:r>
            <a:r>
              <a:rPr lang="he-IL" sz="2000" b="1" dirty="0"/>
              <a:t>24</a:t>
            </a:r>
            <a:r>
              <a:rPr lang="he-IL" sz="2000" dirty="0"/>
              <a:t> מהמלגאים בשנים מתקדמות להתנדבות (8%) </a:t>
            </a:r>
            <a:r>
              <a:rPr lang="he-IL" sz="2000" b="1" dirty="0"/>
              <a:t>המחויבות כלפי החקלאי </a:t>
            </a:r>
            <a:r>
              <a:rPr lang="he-IL" sz="2000" dirty="0"/>
              <a:t>היוותה שיקול עיקרי להמשך ההתנדבות- </a:t>
            </a:r>
            <a:r>
              <a:rPr lang="he-IL" sz="2000" b="1" dirty="0"/>
              <a:t>עדות לערבות הדדית ?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ED151C42-7EBE-49D0-8DB7-E15C631FAAE3}"/>
              </a:ext>
            </a:extLst>
          </p:cNvPr>
          <p:cNvSpPr/>
          <p:nvPr/>
        </p:nvSpPr>
        <p:spPr>
          <a:xfrm>
            <a:off x="6156176" y="3274970"/>
            <a:ext cx="2712037" cy="1876826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algn="ctr" rtl="1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he-IL" sz="1600" kern="0" dirty="0">
                <a:solidFill>
                  <a:srgbClr val="002060"/>
                </a:solidFill>
                <a:latin typeface="Calibri"/>
                <a:cs typeface="Arial"/>
              </a:rPr>
              <a:t>על השאלה השיבו 307 מלגאים </a:t>
            </a:r>
          </a:p>
          <a:p>
            <a:pPr algn="ctr" rtl="1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he-IL" sz="1600" kern="0" dirty="0">
                <a:solidFill>
                  <a:srgbClr val="002060"/>
                </a:solidFill>
                <a:latin typeface="Calibri"/>
                <a:cs typeface="Arial"/>
              </a:rPr>
              <a:t>שסימנו 614 תשובות; </a:t>
            </a:r>
            <a:br>
              <a:rPr lang="en-US" sz="1600" kern="0" dirty="0">
                <a:solidFill>
                  <a:srgbClr val="002060"/>
                </a:solidFill>
                <a:latin typeface="Calibri"/>
                <a:cs typeface="Arial"/>
              </a:rPr>
            </a:br>
            <a:r>
              <a:rPr lang="he-IL" sz="1600" kern="0" dirty="0">
                <a:solidFill>
                  <a:srgbClr val="002060"/>
                </a:solidFill>
                <a:latin typeface="Calibri"/>
                <a:cs typeface="Arial"/>
              </a:rPr>
              <a:t>(2 סיבות למשיב), </a:t>
            </a:r>
          </a:p>
          <a:p>
            <a:pPr algn="ctr" rtl="1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he-IL" sz="1600" kern="0" dirty="0">
                <a:solidFill>
                  <a:srgbClr val="002060"/>
                </a:solidFill>
                <a:latin typeface="Calibri"/>
                <a:cs typeface="Arial"/>
              </a:rPr>
              <a:t>ולכן מסתכם ליותר מ-100% </a:t>
            </a:r>
          </a:p>
        </p:txBody>
      </p:sp>
    </p:spTree>
    <p:extLst>
      <p:ext uri="{BB962C8B-B14F-4D97-AF65-F5344CB8AC3E}">
        <p14:creationId xmlns:p14="http://schemas.microsoft.com/office/powerpoint/2010/main" val="1903015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44CF0CA1-4E75-44C9-B714-47A14A45B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958850"/>
            <a:ext cx="8364537" cy="531261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he-IL" sz="1800" b="1" dirty="0"/>
              <a:t>באיזו מידה אתה מרוצה מהחלטתך להתנדב השנה בשומר החדש במסגרת אימפקט?</a:t>
            </a:r>
            <a:endParaRPr lang="en-US" sz="1800" b="1" dirty="0"/>
          </a:p>
        </p:txBody>
      </p:sp>
      <p:grpSp>
        <p:nvGrpSpPr>
          <p:cNvPr id="20482" name="Group 3">
            <a:extLst>
              <a:ext uri="{FF2B5EF4-FFF2-40B4-BE49-F238E27FC236}">
                <a16:creationId xmlns:a16="http://schemas.microsoft.com/office/drawing/2014/main" id="{FC077CDB-282E-4C08-BBB5-9A3A2E0994E5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182563"/>
            <a:ext cx="9144001" cy="685800"/>
            <a:chOff x="-7938" y="182852"/>
            <a:chExt cx="9144001" cy="685800"/>
          </a:xfrm>
        </p:grpSpPr>
        <p:sp>
          <p:nvSpPr>
            <p:cNvPr id="7" name="מלבן 8">
              <a:extLst>
                <a:ext uri="{FF2B5EF4-FFF2-40B4-BE49-F238E27FC236}">
                  <a16:creationId xmlns:a16="http://schemas.microsoft.com/office/drawing/2014/main" id="{82E520CB-9568-4C79-A280-651036979D15}"/>
                </a:ext>
              </a:extLst>
            </p:cNvPr>
            <p:cNvSpPr/>
            <p:nvPr/>
          </p:nvSpPr>
          <p:spPr>
            <a:xfrm>
              <a:off x="-7938" y="621002"/>
              <a:ext cx="9144001" cy="4603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2F9CEBE3-2BD8-463B-AC98-1FA08A51B515}"/>
                </a:ext>
              </a:extLst>
            </p:cNvPr>
            <p:cNvSpPr txBox="1">
              <a:spLocks/>
            </p:cNvSpPr>
            <p:nvPr/>
          </p:nvSpPr>
          <p:spPr>
            <a:xfrm>
              <a:off x="368300" y="182852"/>
              <a:ext cx="8353425" cy="6858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rtl="1" fontAlgn="auto">
                <a:spcAft>
                  <a:spcPts val="0"/>
                </a:spcAft>
                <a:defRPr/>
              </a:pPr>
              <a:r>
                <a:rPr lang="he-IL" sz="3200" b="1" dirty="0">
                  <a:solidFill>
                    <a:prstClr val="black"/>
                  </a:solidFill>
                  <a:cs typeface="Arial" panose="020B0604020202020204" pitchFamily="34" charset="0"/>
                </a:rPr>
                <a:t>שביעות רצון כללית מהתכנית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B531C38-2B87-4D18-9372-34FFDF06B7E3}"/>
              </a:ext>
            </a:extLst>
          </p:cNvPr>
          <p:cNvSpPr txBox="1"/>
          <p:nvPr/>
        </p:nvSpPr>
        <p:spPr>
          <a:xfrm>
            <a:off x="368300" y="1597545"/>
            <a:ext cx="8640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/>
              <a:t>N=307</a:t>
            </a:r>
            <a:endParaRPr lang="he-IL" b="1" dirty="0"/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4C1377FA-92AE-4495-8EC5-767C940EA2C0}"/>
              </a:ext>
            </a:extLst>
          </p:cNvPr>
          <p:cNvSpPr/>
          <p:nvPr/>
        </p:nvSpPr>
        <p:spPr>
          <a:xfrm>
            <a:off x="251520" y="4661363"/>
            <a:ext cx="8717700" cy="2163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he-IL" sz="2200" dirty="0"/>
              <a:t>מרבית המלגאים </a:t>
            </a:r>
            <a:r>
              <a:rPr lang="he-IL" sz="2200" b="1" dirty="0"/>
              <a:t>(89%) מרוצים</a:t>
            </a:r>
            <a:r>
              <a:rPr lang="he-IL" sz="2200" dirty="0"/>
              <a:t> מהחלטתם להתנדב בשומר החדש במסגרת אימפקט</a:t>
            </a:r>
          </a:p>
          <a:p>
            <a:pPr marL="342900" indent="-342900" algn="just" rt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he-IL" sz="2200" dirty="0"/>
              <a:t>מבין 34 הסטודנטים שמרוצים במידה בינונית ומטה מהחלטתם להתנדב השנה בארגון, 30 מלגאים פירטו את הסיבות. </a:t>
            </a:r>
            <a:r>
              <a:rPr lang="he-IL" sz="2200" b="1" dirty="0"/>
              <a:t>יחס לא הולם- בעיקר מצד הארגון אך גם מצד החקלאים</a:t>
            </a:r>
            <a:r>
              <a:rPr lang="he-IL" sz="2200" dirty="0"/>
              <a:t> היא אחת הסיבות שחוזרות בתשובותיהם</a:t>
            </a:r>
          </a:p>
        </p:txBody>
      </p:sp>
      <p:graphicFrame>
        <p:nvGraphicFramePr>
          <p:cNvPr id="11" name="תרשים 10">
            <a:extLst>
              <a:ext uri="{FF2B5EF4-FFF2-40B4-BE49-F238E27FC236}">
                <a16:creationId xmlns:a16="http://schemas.microsoft.com/office/drawing/2014/main" id="{3AD98262-F236-42A3-B3E7-FAE4E99BCAA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51520" y="1474348"/>
          <a:ext cx="8651181" cy="329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27999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44CF0CA1-4E75-44C9-B714-47A14A45B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958850"/>
            <a:ext cx="8364537" cy="531261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he-IL" sz="1800" b="1" dirty="0"/>
              <a:t>באיזו מידה אתה מרוצה מהחלטתך להתנדב השנה בשומר החדש במסגרת אימפקט?</a:t>
            </a:r>
            <a:endParaRPr lang="en-US" sz="1800" b="1" dirty="0"/>
          </a:p>
        </p:txBody>
      </p:sp>
      <p:grpSp>
        <p:nvGrpSpPr>
          <p:cNvPr id="20482" name="Group 3">
            <a:extLst>
              <a:ext uri="{FF2B5EF4-FFF2-40B4-BE49-F238E27FC236}">
                <a16:creationId xmlns:a16="http://schemas.microsoft.com/office/drawing/2014/main" id="{FC077CDB-282E-4C08-BBB5-9A3A2E0994E5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182563"/>
            <a:ext cx="9144001" cy="685800"/>
            <a:chOff x="-7938" y="182852"/>
            <a:chExt cx="9144001" cy="685800"/>
          </a:xfrm>
        </p:grpSpPr>
        <p:sp>
          <p:nvSpPr>
            <p:cNvPr id="7" name="מלבן 8">
              <a:extLst>
                <a:ext uri="{FF2B5EF4-FFF2-40B4-BE49-F238E27FC236}">
                  <a16:creationId xmlns:a16="http://schemas.microsoft.com/office/drawing/2014/main" id="{82E520CB-9568-4C79-A280-651036979D15}"/>
                </a:ext>
              </a:extLst>
            </p:cNvPr>
            <p:cNvSpPr/>
            <p:nvPr/>
          </p:nvSpPr>
          <p:spPr>
            <a:xfrm>
              <a:off x="-7938" y="621002"/>
              <a:ext cx="9144001" cy="4603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2F9CEBE3-2BD8-463B-AC98-1FA08A51B515}"/>
                </a:ext>
              </a:extLst>
            </p:cNvPr>
            <p:cNvSpPr txBox="1">
              <a:spLocks/>
            </p:cNvSpPr>
            <p:nvPr/>
          </p:nvSpPr>
          <p:spPr>
            <a:xfrm>
              <a:off x="368300" y="182852"/>
              <a:ext cx="8353425" cy="6858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rtl="1" fontAlgn="auto">
                <a:spcAft>
                  <a:spcPts val="0"/>
                </a:spcAft>
                <a:defRPr/>
              </a:pPr>
              <a:r>
                <a:rPr lang="he-IL" sz="3200" b="1" dirty="0">
                  <a:solidFill>
                    <a:prstClr val="black"/>
                  </a:solidFill>
                  <a:cs typeface="Arial" panose="020B0604020202020204" pitchFamily="34" charset="0"/>
                </a:rPr>
                <a:t>שביעות רצון כללית מהתכנית- מגמה רב שנתית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7" name="מלבן 16">
            <a:extLst>
              <a:ext uri="{FF2B5EF4-FFF2-40B4-BE49-F238E27FC236}">
                <a16:creationId xmlns:a16="http://schemas.microsoft.com/office/drawing/2014/main" id="{4C1377FA-92AE-4495-8EC5-767C940EA2C0}"/>
              </a:ext>
            </a:extLst>
          </p:cNvPr>
          <p:cNvSpPr/>
          <p:nvPr/>
        </p:nvSpPr>
        <p:spPr>
          <a:xfrm>
            <a:off x="357188" y="5712988"/>
            <a:ext cx="8717700" cy="867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he-IL" sz="2200" dirty="0"/>
              <a:t>המגמה בארבעת השנים האחרונות הינה דומה, כאשר מרבית המלגאים </a:t>
            </a:r>
            <a:r>
              <a:rPr lang="he-IL" sz="2200" b="1" dirty="0"/>
              <a:t>מרוצים</a:t>
            </a:r>
            <a:r>
              <a:rPr lang="he-IL" sz="2200" dirty="0"/>
              <a:t> מהחלטתם להתנדב בשומר החדש במסגרת אימפקט</a:t>
            </a:r>
          </a:p>
        </p:txBody>
      </p:sp>
      <p:graphicFrame>
        <p:nvGraphicFramePr>
          <p:cNvPr id="9" name="תרשים 8">
            <a:extLst>
              <a:ext uri="{FF2B5EF4-FFF2-40B4-BE49-F238E27FC236}">
                <a16:creationId xmlns:a16="http://schemas.microsoft.com/office/drawing/2014/main" id="{15C4BA2F-0391-41D5-8A35-B0B41854E9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3978647"/>
              </p:ext>
            </p:extLst>
          </p:nvPr>
        </p:nvGraphicFramePr>
        <p:xfrm>
          <a:off x="251520" y="1580597"/>
          <a:ext cx="8640960" cy="4041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06508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תרשים 8">
            <a:extLst>
              <a:ext uri="{FF2B5EF4-FFF2-40B4-BE49-F238E27FC236}">
                <a16:creationId xmlns:a16="http://schemas.microsoft.com/office/drawing/2014/main" id="{ED4DF85E-EBAA-4C79-9435-A42F5EEFDC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1867762"/>
              </p:ext>
            </p:extLst>
          </p:nvPr>
        </p:nvGraphicFramePr>
        <p:xfrm>
          <a:off x="218976" y="1490111"/>
          <a:ext cx="8640960" cy="2992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0482" name="Group 3">
            <a:extLst>
              <a:ext uri="{FF2B5EF4-FFF2-40B4-BE49-F238E27FC236}">
                <a16:creationId xmlns:a16="http://schemas.microsoft.com/office/drawing/2014/main" id="{FC077CDB-282E-4C08-BBB5-9A3A2E0994E5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182563"/>
            <a:ext cx="9144001" cy="685800"/>
            <a:chOff x="-7938" y="182852"/>
            <a:chExt cx="9144001" cy="685800"/>
          </a:xfrm>
        </p:grpSpPr>
        <p:sp>
          <p:nvSpPr>
            <p:cNvPr id="7" name="מלבן 8">
              <a:extLst>
                <a:ext uri="{FF2B5EF4-FFF2-40B4-BE49-F238E27FC236}">
                  <a16:creationId xmlns:a16="http://schemas.microsoft.com/office/drawing/2014/main" id="{82E520CB-9568-4C79-A280-651036979D15}"/>
                </a:ext>
              </a:extLst>
            </p:cNvPr>
            <p:cNvSpPr/>
            <p:nvPr/>
          </p:nvSpPr>
          <p:spPr>
            <a:xfrm>
              <a:off x="-7938" y="621002"/>
              <a:ext cx="9144001" cy="4603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2F9CEBE3-2BD8-463B-AC98-1FA08A51B515}"/>
                </a:ext>
              </a:extLst>
            </p:cNvPr>
            <p:cNvSpPr txBox="1">
              <a:spLocks/>
            </p:cNvSpPr>
            <p:nvPr/>
          </p:nvSpPr>
          <p:spPr>
            <a:xfrm>
              <a:off x="368300" y="182852"/>
              <a:ext cx="8353425" cy="6858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rtl="1" fontAlgn="auto">
                <a:spcAft>
                  <a:spcPts val="0"/>
                </a:spcAft>
                <a:defRPr/>
              </a:pPr>
              <a:r>
                <a:rPr lang="he-IL" sz="3200" b="1" dirty="0">
                  <a:solidFill>
                    <a:prstClr val="black"/>
                  </a:solidFill>
                  <a:cs typeface="Arial" panose="020B0604020202020204" pitchFamily="34" charset="0"/>
                </a:rPr>
                <a:t>תרומת התדריכים והלימוד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B531C38-2B87-4D18-9372-34FFDF06B7E3}"/>
              </a:ext>
            </a:extLst>
          </p:cNvPr>
          <p:cNvSpPr txBox="1"/>
          <p:nvPr/>
        </p:nvSpPr>
        <p:spPr>
          <a:xfrm>
            <a:off x="368300" y="1597545"/>
            <a:ext cx="13953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/>
              <a:t>N=149</a:t>
            </a:r>
            <a:endParaRPr lang="he-IL" b="1" dirty="0"/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4C1377FA-92AE-4495-8EC5-767C940EA2C0}"/>
              </a:ext>
            </a:extLst>
          </p:cNvPr>
          <p:cNvSpPr/>
          <p:nvPr/>
        </p:nvSpPr>
        <p:spPr>
          <a:xfrm>
            <a:off x="251520" y="4661363"/>
            <a:ext cx="8717700" cy="1756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he-IL" sz="2200" b="1" dirty="0"/>
              <a:t>כ-64% </a:t>
            </a:r>
            <a:r>
              <a:rPr lang="he-IL" sz="2200" dirty="0"/>
              <a:t>מהמלגאים מדווחים שהם </a:t>
            </a:r>
            <a:r>
              <a:rPr lang="he-IL" sz="2200" b="1" dirty="0"/>
              <a:t>פגשו איש צוות </a:t>
            </a:r>
            <a:r>
              <a:rPr lang="he-IL" sz="2200" dirty="0"/>
              <a:t>מטעם השומר החדש במהלך השמירה הראשונה שלהם, בעוד </a:t>
            </a:r>
            <a:r>
              <a:rPr lang="he-IL" sz="2200" b="1" dirty="0"/>
              <a:t>36%</a:t>
            </a:r>
            <a:r>
              <a:rPr lang="he-IL" sz="2200" dirty="0"/>
              <a:t> מהמלגאים </a:t>
            </a:r>
            <a:r>
              <a:rPr lang="he-IL" sz="2200" b="1" dirty="0"/>
              <a:t>לא פגשו</a:t>
            </a:r>
            <a:endParaRPr lang="he-IL" sz="2200" dirty="0"/>
          </a:p>
          <a:p>
            <a:pPr marL="342900" indent="-342900" algn="just" rt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he-IL" sz="2200" b="1" dirty="0"/>
              <a:t>4 מתוך 5</a:t>
            </a:r>
            <a:r>
              <a:rPr lang="he-IL" sz="2200" dirty="0"/>
              <a:t> המלגאים החדשים </a:t>
            </a:r>
            <a:r>
              <a:rPr lang="he-IL" sz="2200" b="1" dirty="0"/>
              <a:t>במוקד</a:t>
            </a:r>
            <a:r>
              <a:rPr lang="he-IL" sz="2200" dirty="0"/>
              <a:t> השנה (כ-80%) דיווחו שהם </a:t>
            </a:r>
            <a:r>
              <a:rPr lang="he-IL" sz="2200" b="1" dirty="0"/>
              <a:t>לא פגשו </a:t>
            </a:r>
            <a:r>
              <a:rPr lang="he-IL" sz="2200" dirty="0"/>
              <a:t>איש צוות מטעם השומר החדש </a:t>
            </a:r>
            <a:r>
              <a:rPr lang="he-IL" sz="2200" b="1" dirty="0"/>
              <a:t>במהלך המשמרת הראשונה שלהם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3E38A80-D56D-4963-B349-8C68B0464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958850"/>
            <a:ext cx="8364537" cy="531261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he-IL" sz="1800" b="1" dirty="0"/>
              <a:t>האם פגשת רכז או איש צוות מטעם השומר החדש במהלך השמירה הראשונה שלך?</a:t>
            </a:r>
            <a:br>
              <a:rPr lang="he-IL" sz="1800" b="1" dirty="0"/>
            </a:br>
            <a:r>
              <a:rPr lang="he-IL" sz="1600" b="1" dirty="0"/>
              <a:t>*השאלה הופנתה לסטודנטים בשנתם הראשונה להתנדבות בלבד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146914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תרשים 11">
            <a:extLst>
              <a:ext uri="{FF2B5EF4-FFF2-40B4-BE49-F238E27FC236}">
                <a16:creationId xmlns:a16="http://schemas.microsoft.com/office/drawing/2014/main" id="{67F05CD8-AB96-4BF3-8219-CB7A2EDCE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1454345"/>
              </p:ext>
            </p:extLst>
          </p:nvPr>
        </p:nvGraphicFramePr>
        <p:xfrm>
          <a:off x="243582" y="868363"/>
          <a:ext cx="8640960" cy="3591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0482" name="Group 3">
            <a:extLst>
              <a:ext uri="{FF2B5EF4-FFF2-40B4-BE49-F238E27FC236}">
                <a16:creationId xmlns:a16="http://schemas.microsoft.com/office/drawing/2014/main" id="{FC077CDB-282E-4C08-BBB5-9A3A2E0994E5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182563"/>
            <a:ext cx="9144001" cy="685800"/>
            <a:chOff x="-7938" y="182852"/>
            <a:chExt cx="9144001" cy="685800"/>
          </a:xfrm>
        </p:grpSpPr>
        <p:sp>
          <p:nvSpPr>
            <p:cNvPr id="7" name="מלבן 8">
              <a:extLst>
                <a:ext uri="{FF2B5EF4-FFF2-40B4-BE49-F238E27FC236}">
                  <a16:creationId xmlns:a16="http://schemas.microsoft.com/office/drawing/2014/main" id="{82E520CB-9568-4C79-A280-651036979D15}"/>
                </a:ext>
              </a:extLst>
            </p:cNvPr>
            <p:cNvSpPr/>
            <p:nvPr/>
          </p:nvSpPr>
          <p:spPr>
            <a:xfrm>
              <a:off x="-7938" y="621002"/>
              <a:ext cx="9144001" cy="4603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2F9CEBE3-2BD8-463B-AC98-1FA08A51B515}"/>
                </a:ext>
              </a:extLst>
            </p:cNvPr>
            <p:cNvSpPr txBox="1">
              <a:spLocks/>
            </p:cNvSpPr>
            <p:nvPr/>
          </p:nvSpPr>
          <p:spPr>
            <a:xfrm>
              <a:off x="368300" y="182852"/>
              <a:ext cx="8353425" cy="6858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rtl="1" fontAlgn="auto">
                <a:spcAft>
                  <a:spcPts val="0"/>
                </a:spcAft>
                <a:defRPr/>
              </a:pPr>
              <a:r>
                <a:rPr lang="he-IL" sz="3200" b="1" dirty="0">
                  <a:solidFill>
                    <a:prstClr val="black"/>
                  </a:solidFill>
                  <a:cs typeface="Arial" panose="020B0604020202020204" pitchFamily="34" charset="0"/>
                </a:rPr>
                <a:t>תדירות המפגשים עם השומר החדש והחקלאי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B531C38-2B87-4D18-9372-34FFDF06B7E3}"/>
              </a:ext>
            </a:extLst>
          </p:cNvPr>
          <p:cNvSpPr txBox="1"/>
          <p:nvPr/>
        </p:nvSpPr>
        <p:spPr>
          <a:xfrm>
            <a:off x="368300" y="1260422"/>
            <a:ext cx="13953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/>
              <a:t>N=300-307</a:t>
            </a:r>
            <a:endParaRPr lang="he-IL" b="1" dirty="0"/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4C1377FA-92AE-4495-8EC5-767C940EA2C0}"/>
              </a:ext>
            </a:extLst>
          </p:cNvPr>
          <p:cNvSpPr/>
          <p:nvPr/>
        </p:nvSpPr>
        <p:spPr>
          <a:xfrm>
            <a:off x="218032" y="4459750"/>
            <a:ext cx="8717700" cy="2351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he-IL" sz="2000" b="1" dirty="0"/>
              <a:t>47%</a:t>
            </a:r>
            <a:r>
              <a:rPr lang="he-IL" sz="2000" dirty="0"/>
              <a:t> מהמלגאים פגשו אנשי צוות מטעם השומר החדש </a:t>
            </a:r>
            <a:r>
              <a:rPr lang="he-IL" sz="2000" b="1" dirty="0"/>
              <a:t>יותר מ-3 פעמים </a:t>
            </a:r>
            <a:r>
              <a:rPr lang="he-IL" sz="2000" dirty="0"/>
              <a:t>במהלך השנה, בעוד </a:t>
            </a:r>
            <a:r>
              <a:rPr lang="he-IL" sz="2000" b="1" dirty="0"/>
              <a:t>54%</a:t>
            </a:r>
            <a:r>
              <a:rPr lang="he-IL" sz="2000" dirty="0"/>
              <a:t> פגשו בהם </a:t>
            </a:r>
            <a:r>
              <a:rPr lang="he-IL" sz="2000" b="1" dirty="0"/>
              <a:t>פעמיים או פחות</a:t>
            </a:r>
          </a:p>
          <a:p>
            <a:pPr marL="342900" indent="-342900" algn="just" rt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he-IL" sz="2000" b="1" dirty="0"/>
              <a:t>72%</a:t>
            </a:r>
            <a:r>
              <a:rPr lang="he-IL" sz="2000" dirty="0"/>
              <a:t> מהמלגאים פגשו בחקלאי אצלו הם שומרים </a:t>
            </a:r>
            <a:r>
              <a:rPr lang="he-IL" sz="2000" b="1" dirty="0"/>
              <a:t>יותר מ-3 פעמים</a:t>
            </a:r>
            <a:r>
              <a:rPr lang="he-IL" sz="2000" dirty="0"/>
              <a:t> במהלך השנה, עם זאת ישנם מלגאים ששובצו במצפי השמירה של </a:t>
            </a:r>
            <a:r>
              <a:rPr lang="he-IL" sz="2000" b="1" dirty="0"/>
              <a:t>בית לחם הגלילית, גבעת נילי, חוות </a:t>
            </a:r>
            <a:r>
              <a:rPr lang="he-IL" sz="2000" b="1" dirty="0" err="1"/>
              <a:t>חביביאן</a:t>
            </a:r>
            <a:r>
              <a:rPr lang="he-IL" sz="2000" b="1" dirty="0"/>
              <a:t>, חוות שמשון ועמיקם</a:t>
            </a:r>
            <a:r>
              <a:rPr lang="he-IL" sz="2000" dirty="0"/>
              <a:t> המדווחים </a:t>
            </a:r>
            <a:r>
              <a:rPr lang="he-IL" sz="2000" b="1" dirty="0"/>
              <a:t>שהם לא ראו כלל</a:t>
            </a:r>
            <a:r>
              <a:rPr lang="he-IL" sz="2000" dirty="0"/>
              <a:t> את </a:t>
            </a:r>
            <a:r>
              <a:rPr lang="he-IL" sz="2000" b="1" dirty="0"/>
              <a:t>החקלאי</a:t>
            </a:r>
            <a:r>
              <a:rPr lang="he-IL" sz="2000" dirty="0"/>
              <a:t> אצלו הם שומרים במהלך השנה</a:t>
            </a:r>
          </a:p>
        </p:txBody>
      </p:sp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63DB71FB-0019-4872-AD3D-0460601B6155}"/>
              </a:ext>
            </a:extLst>
          </p:cNvPr>
          <p:cNvSpPr/>
          <p:nvPr/>
        </p:nvSpPr>
        <p:spPr>
          <a:xfrm>
            <a:off x="6660232" y="1260422"/>
            <a:ext cx="1872208" cy="34352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47%</a:t>
            </a:r>
          </a:p>
        </p:txBody>
      </p:sp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0B136D16-1857-4EC8-BE2D-77576949093B}"/>
              </a:ext>
            </a:extLst>
          </p:cNvPr>
          <p:cNvSpPr/>
          <p:nvPr/>
        </p:nvSpPr>
        <p:spPr>
          <a:xfrm>
            <a:off x="5652120" y="2566954"/>
            <a:ext cx="2880320" cy="3693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72%</a:t>
            </a:r>
          </a:p>
        </p:txBody>
      </p: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38EF20AD-8AF7-43FC-9A4D-6FB313043D9E}"/>
              </a:ext>
            </a:extLst>
          </p:cNvPr>
          <p:cNvSpPr/>
          <p:nvPr/>
        </p:nvSpPr>
        <p:spPr>
          <a:xfrm>
            <a:off x="4572000" y="1259468"/>
            <a:ext cx="2018002" cy="3693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54%</a:t>
            </a:r>
          </a:p>
        </p:txBody>
      </p:sp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D371FE1E-F7B5-45A6-8253-B89091BD725C}"/>
              </a:ext>
            </a:extLst>
          </p:cNvPr>
          <p:cNvSpPr/>
          <p:nvPr/>
        </p:nvSpPr>
        <p:spPr>
          <a:xfrm>
            <a:off x="4572000" y="2566954"/>
            <a:ext cx="1001062" cy="3693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28%</a:t>
            </a:r>
          </a:p>
        </p:txBody>
      </p:sp>
    </p:spTree>
    <p:extLst>
      <p:ext uri="{BB962C8B-B14F-4D97-AF65-F5344CB8AC3E}">
        <p14:creationId xmlns:p14="http://schemas.microsoft.com/office/powerpoint/2010/main" val="1207650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תרשים 8">
            <a:extLst>
              <a:ext uri="{FF2B5EF4-FFF2-40B4-BE49-F238E27FC236}">
                <a16:creationId xmlns:a16="http://schemas.microsoft.com/office/drawing/2014/main" id="{B721ACA2-174E-485E-ABB1-E0CAABB7FB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9859061"/>
              </p:ext>
            </p:extLst>
          </p:nvPr>
        </p:nvGraphicFramePr>
        <p:xfrm>
          <a:off x="226495" y="917054"/>
          <a:ext cx="8640960" cy="3576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0482" name="Group 3">
            <a:extLst>
              <a:ext uri="{FF2B5EF4-FFF2-40B4-BE49-F238E27FC236}">
                <a16:creationId xmlns:a16="http://schemas.microsoft.com/office/drawing/2014/main" id="{FC077CDB-282E-4C08-BBB5-9A3A2E0994E5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182563"/>
            <a:ext cx="9144001" cy="685800"/>
            <a:chOff x="-7938" y="182852"/>
            <a:chExt cx="9144001" cy="685800"/>
          </a:xfrm>
        </p:grpSpPr>
        <p:sp>
          <p:nvSpPr>
            <p:cNvPr id="7" name="מלבן 8">
              <a:extLst>
                <a:ext uri="{FF2B5EF4-FFF2-40B4-BE49-F238E27FC236}">
                  <a16:creationId xmlns:a16="http://schemas.microsoft.com/office/drawing/2014/main" id="{82E520CB-9568-4C79-A280-651036979D15}"/>
                </a:ext>
              </a:extLst>
            </p:cNvPr>
            <p:cNvSpPr/>
            <p:nvPr/>
          </p:nvSpPr>
          <p:spPr>
            <a:xfrm>
              <a:off x="-7938" y="621002"/>
              <a:ext cx="9144001" cy="4603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2F9CEBE3-2BD8-463B-AC98-1FA08A51B515}"/>
                </a:ext>
              </a:extLst>
            </p:cNvPr>
            <p:cNvSpPr txBox="1">
              <a:spLocks/>
            </p:cNvSpPr>
            <p:nvPr/>
          </p:nvSpPr>
          <p:spPr>
            <a:xfrm>
              <a:off x="368300" y="182852"/>
              <a:ext cx="8353425" cy="6858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rtl="1" fontAlgn="auto">
                <a:spcAft>
                  <a:spcPts val="0"/>
                </a:spcAft>
                <a:defRPr/>
              </a:pPr>
              <a:r>
                <a:rPr lang="he-IL" sz="3200" b="1" dirty="0">
                  <a:solidFill>
                    <a:prstClr val="black"/>
                  </a:solidFill>
                  <a:cs typeface="Arial" panose="020B0604020202020204" pitchFamily="34" charset="0"/>
                </a:rPr>
                <a:t>תרומת התדריכים והלימוד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B531C38-2B87-4D18-9372-34FFDF06B7E3}"/>
              </a:ext>
            </a:extLst>
          </p:cNvPr>
          <p:cNvSpPr txBox="1"/>
          <p:nvPr/>
        </p:nvSpPr>
        <p:spPr>
          <a:xfrm>
            <a:off x="368300" y="920234"/>
            <a:ext cx="13953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/>
              <a:t>N=299-302</a:t>
            </a:r>
            <a:endParaRPr lang="he-IL" b="1" dirty="0"/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4C1377FA-92AE-4495-8EC5-767C940EA2C0}"/>
              </a:ext>
            </a:extLst>
          </p:cNvPr>
          <p:cNvSpPr/>
          <p:nvPr/>
        </p:nvSpPr>
        <p:spPr>
          <a:xfrm>
            <a:off x="205212" y="4196953"/>
            <a:ext cx="8717700" cy="2646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he-IL" sz="2200" b="1" dirty="0"/>
              <a:t>כ-15%</a:t>
            </a:r>
            <a:r>
              <a:rPr lang="he-IL" sz="2200" dirty="0"/>
              <a:t> מהמלגאים דיווחו </a:t>
            </a:r>
            <a:r>
              <a:rPr lang="he-IL" sz="2200" b="1" dirty="0"/>
              <a:t>שלא התקיים לימוד </a:t>
            </a:r>
            <a:r>
              <a:rPr lang="he-IL" sz="2200" dirty="0"/>
              <a:t>במהלך השנה</a:t>
            </a:r>
          </a:p>
          <a:p>
            <a:pPr marL="342900" indent="-342900" algn="just" rt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he-IL" sz="2200" dirty="0"/>
              <a:t>עבור 42% מהמלגאים הלימוד היה משמעותי בהיבט של היכרות מעמיקה עם סוגיות אקטואליות ועבור 38% מהמלגאים הלימוד היה משמעותי בהיבט של חיבור לארץ ולמעגלי הזהות</a:t>
            </a:r>
          </a:p>
          <a:p>
            <a:pPr marL="342900" indent="-342900" algn="just" rt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he-IL" sz="2200" dirty="0"/>
              <a:t>בנוסף, מהשאלה הפתוחה שעסקה בנושא הלימוד </a:t>
            </a:r>
            <a:r>
              <a:rPr lang="he-IL" sz="2200" b="1" dirty="0"/>
              <a:t>המשמעותי</a:t>
            </a:r>
            <a:r>
              <a:rPr lang="he-IL" sz="2200" dirty="0"/>
              <a:t> ביותר מהשנה שחלפה עלו </a:t>
            </a:r>
            <a:r>
              <a:rPr lang="he-IL" sz="2200" b="1" dirty="0"/>
              <a:t>תכנים מימי העיון </a:t>
            </a:r>
            <a:r>
              <a:rPr lang="he-IL" sz="2200" dirty="0"/>
              <a:t>למלגאים ולא מהלימוד במשמרת</a:t>
            </a:r>
          </a:p>
        </p:txBody>
      </p:sp>
    </p:spTree>
    <p:extLst>
      <p:ext uri="{BB962C8B-B14F-4D97-AF65-F5344CB8AC3E}">
        <p14:creationId xmlns:p14="http://schemas.microsoft.com/office/powerpoint/2010/main" val="4013575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מלבן 17">
            <a:extLst>
              <a:ext uri="{FF2B5EF4-FFF2-40B4-BE49-F238E27FC236}">
                <a16:creationId xmlns:a16="http://schemas.microsoft.com/office/drawing/2014/main" id="{F28BC3A0-B474-4B24-8DAC-F58B7C4B9386}"/>
              </a:ext>
            </a:extLst>
          </p:cNvPr>
          <p:cNvSpPr/>
          <p:nvPr/>
        </p:nvSpPr>
        <p:spPr>
          <a:xfrm>
            <a:off x="251520" y="4291612"/>
            <a:ext cx="8717700" cy="2428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he-IL" altLang="en-US" sz="2000" b="1" dirty="0"/>
              <a:t>כ-67</a:t>
            </a:r>
            <a:r>
              <a:rPr lang="he-IL" altLang="en-US" sz="2000" dirty="0"/>
              <a:t>% דיווחו כי </a:t>
            </a:r>
            <a:r>
              <a:rPr lang="he-IL" altLang="en-US" sz="2000" b="1" dirty="0"/>
              <a:t>הרכז</a:t>
            </a:r>
            <a:r>
              <a:rPr lang="he-IL" altLang="en-US" sz="2000" dirty="0"/>
              <a:t> מהווה </a:t>
            </a:r>
            <a:r>
              <a:rPr lang="he-IL" altLang="en-US" sz="2000" b="1" dirty="0"/>
              <a:t>כתובת לבעיות וכ-64</a:t>
            </a:r>
            <a:r>
              <a:rPr lang="he-IL" altLang="en-US" sz="2000" dirty="0"/>
              <a:t>% דיווחו כי </a:t>
            </a:r>
            <a:r>
              <a:rPr lang="he-IL" altLang="en-US" sz="2000" b="1" dirty="0"/>
              <a:t>הרכז דואג להיבטים הארגוניים </a:t>
            </a:r>
            <a:r>
              <a:rPr lang="he-IL" altLang="en-US" sz="2000" dirty="0"/>
              <a:t>בשמירה באופן מיטבי. בנוסף, </a:t>
            </a:r>
            <a:r>
              <a:rPr lang="he-IL" altLang="en-US" sz="2000" b="1" dirty="0"/>
              <a:t>58</a:t>
            </a:r>
            <a:r>
              <a:rPr lang="he-IL" altLang="en-US" sz="2000" dirty="0"/>
              <a:t>% דיווחו כי הוא </a:t>
            </a:r>
            <a:r>
              <a:rPr lang="he-IL" altLang="en-US" sz="2000" b="1" dirty="0"/>
              <a:t>תורם לחיזוק הקשר עם הארגון</a:t>
            </a:r>
            <a:r>
              <a:rPr lang="he-IL" altLang="en-US" sz="2000" dirty="0"/>
              <a:t>.</a:t>
            </a:r>
            <a:endParaRPr lang="he-IL" sz="2000" b="1" dirty="0"/>
          </a:p>
          <a:p>
            <a:pPr marL="342900" indent="-342900" algn="just" rt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he-IL" sz="2000" b="1" dirty="0"/>
              <a:t>כ-16 מתוך 78 מהמלגאים שהשיבו לשאלה הפתוחה בנוגע לנקודות החוזק ונקודות לחיזוק של הרכז ציינו שלא היה להם קשר עם הרכז במהלך השנה</a:t>
            </a:r>
          </a:p>
          <a:p>
            <a:pPr marL="342900" indent="-342900" algn="just" rt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endParaRPr lang="he-IL" sz="2000" dirty="0"/>
          </a:p>
        </p:txBody>
      </p:sp>
      <p:grpSp>
        <p:nvGrpSpPr>
          <p:cNvPr id="20482" name="Group 3">
            <a:extLst>
              <a:ext uri="{FF2B5EF4-FFF2-40B4-BE49-F238E27FC236}">
                <a16:creationId xmlns:a16="http://schemas.microsoft.com/office/drawing/2014/main" id="{FC077CDB-282E-4C08-BBB5-9A3A2E0994E5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182563"/>
            <a:ext cx="9144001" cy="685800"/>
            <a:chOff x="-7938" y="182852"/>
            <a:chExt cx="9144001" cy="685800"/>
          </a:xfrm>
        </p:grpSpPr>
        <p:sp>
          <p:nvSpPr>
            <p:cNvPr id="7" name="מלבן 8">
              <a:extLst>
                <a:ext uri="{FF2B5EF4-FFF2-40B4-BE49-F238E27FC236}">
                  <a16:creationId xmlns:a16="http://schemas.microsoft.com/office/drawing/2014/main" id="{82E520CB-9568-4C79-A280-651036979D15}"/>
                </a:ext>
              </a:extLst>
            </p:cNvPr>
            <p:cNvSpPr/>
            <p:nvPr/>
          </p:nvSpPr>
          <p:spPr>
            <a:xfrm>
              <a:off x="-7938" y="621002"/>
              <a:ext cx="9144001" cy="4603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2F9CEBE3-2BD8-463B-AC98-1FA08A51B515}"/>
                </a:ext>
              </a:extLst>
            </p:cNvPr>
            <p:cNvSpPr txBox="1">
              <a:spLocks/>
            </p:cNvSpPr>
            <p:nvPr/>
          </p:nvSpPr>
          <p:spPr>
            <a:xfrm>
              <a:off x="368300" y="182852"/>
              <a:ext cx="8353425" cy="6858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rtl="1" fontAlgn="auto">
                <a:spcAft>
                  <a:spcPts val="0"/>
                </a:spcAft>
                <a:defRPr/>
              </a:pPr>
              <a:r>
                <a:rPr lang="he-IL" sz="3200" b="1" dirty="0">
                  <a:solidFill>
                    <a:prstClr val="black"/>
                  </a:solidFill>
                  <a:cs typeface="Arial" panose="020B0604020202020204" pitchFamily="34" charset="0"/>
                </a:rPr>
                <a:t>המענה של צוות התכנית- רכזי מצפה השמירה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B531C38-2B87-4D18-9372-34FFDF06B7E3}"/>
              </a:ext>
            </a:extLst>
          </p:cNvPr>
          <p:cNvSpPr txBox="1"/>
          <p:nvPr/>
        </p:nvSpPr>
        <p:spPr>
          <a:xfrm>
            <a:off x="368300" y="920234"/>
            <a:ext cx="13953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/>
              <a:t>N=295-299</a:t>
            </a:r>
            <a:endParaRPr lang="he-IL" b="1" dirty="0"/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4C1377FA-92AE-4495-8EC5-767C940EA2C0}"/>
              </a:ext>
            </a:extLst>
          </p:cNvPr>
          <p:cNvSpPr/>
          <p:nvPr/>
        </p:nvSpPr>
        <p:spPr>
          <a:xfrm>
            <a:off x="265268" y="6195896"/>
            <a:ext cx="8262595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spcBef>
                <a:spcPts val="300"/>
              </a:spcBef>
              <a:spcAft>
                <a:spcPts val="300"/>
              </a:spcAft>
              <a:defRPr/>
            </a:pPr>
            <a:r>
              <a:rPr lang="he-IL" sz="1600" dirty="0"/>
              <a:t>ירידה בהערכות של תרומת הרכז בהשוואה למשוב 2017</a:t>
            </a:r>
          </a:p>
          <a:p>
            <a:pPr algn="just" rtl="1">
              <a:spcBef>
                <a:spcPts val="300"/>
              </a:spcBef>
              <a:spcAft>
                <a:spcPts val="300"/>
              </a:spcAft>
              <a:defRPr/>
            </a:pPr>
            <a:r>
              <a:rPr lang="he-IL" sz="1600" dirty="0"/>
              <a:t>מלגאים בשנה הראשונה והשנייה להתנדבות יותר שבעי רצון</a:t>
            </a:r>
          </a:p>
        </p:txBody>
      </p:sp>
      <p:graphicFrame>
        <p:nvGraphicFramePr>
          <p:cNvPr id="10" name="תרשים 9">
            <a:extLst>
              <a:ext uri="{FF2B5EF4-FFF2-40B4-BE49-F238E27FC236}">
                <a16:creationId xmlns:a16="http://schemas.microsoft.com/office/drawing/2014/main" id="{2B41430D-A619-48E7-B9CC-7CA8E05FD8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6817706"/>
              </p:ext>
            </p:extLst>
          </p:nvPr>
        </p:nvGraphicFramePr>
        <p:xfrm>
          <a:off x="251520" y="920234"/>
          <a:ext cx="8640960" cy="3542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5-Point Star 12">
            <a:extLst>
              <a:ext uri="{FF2B5EF4-FFF2-40B4-BE49-F238E27FC236}">
                <a16:creationId xmlns:a16="http://schemas.microsoft.com/office/drawing/2014/main" id="{DC95F37B-C4B7-4D0F-9DE3-865AC00E94CD}"/>
              </a:ext>
            </a:extLst>
          </p:cNvPr>
          <p:cNvSpPr/>
          <p:nvPr/>
        </p:nvSpPr>
        <p:spPr bwMode="auto">
          <a:xfrm>
            <a:off x="8677874" y="2355751"/>
            <a:ext cx="295815" cy="298435"/>
          </a:xfrm>
          <a:prstGeom prst="star5">
            <a:avLst/>
          </a:prstGeom>
          <a:solidFill>
            <a:schemeClr val="accent5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ysClr val="window" lastClr="FFFFFF"/>
              </a:solidFill>
              <a:highlight>
                <a:srgbClr val="00FFFF"/>
              </a:highlight>
              <a:latin typeface="Calibri"/>
              <a:cs typeface="Arial"/>
            </a:endParaRPr>
          </a:p>
        </p:txBody>
      </p:sp>
      <p:sp>
        <p:nvSpPr>
          <p:cNvPr id="12" name="5-Point Star 12">
            <a:extLst>
              <a:ext uri="{FF2B5EF4-FFF2-40B4-BE49-F238E27FC236}">
                <a16:creationId xmlns:a16="http://schemas.microsoft.com/office/drawing/2014/main" id="{561E9EE4-F6CA-4868-9371-30A22792F167}"/>
              </a:ext>
            </a:extLst>
          </p:cNvPr>
          <p:cNvSpPr/>
          <p:nvPr/>
        </p:nvSpPr>
        <p:spPr bwMode="auto">
          <a:xfrm>
            <a:off x="8673405" y="1637420"/>
            <a:ext cx="291083" cy="288032"/>
          </a:xfrm>
          <a:prstGeom prst="star5">
            <a:avLst/>
          </a:prstGeom>
          <a:solidFill>
            <a:schemeClr val="accent3"/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ysClr val="window" lastClr="FFFFFF"/>
              </a:solidFill>
              <a:highlight>
                <a:srgbClr val="00FFFF"/>
              </a:highlight>
              <a:latin typeface="Calibri"/>
              <a:cs typeface="Arial"/>
            </a:endParaRPr>
          </a:p>
        </p:txBody>
      </p:sp>
      <p:sp>
        <p:nvSpPr>
          <p:cNvPr id="13" name="5-Point Star 12">
            <a:extLst>
              <a:ext uri="{FF2B5EF4-FFF2-40B4-BE49-F238E27FC236}">
                <a16:creationId xmlns:a16="http://schemas.microsoft.com/office/drawing/2014/main" id="{B0923C19-580D-4916-9F12-275C1CBBA58A}"/>
              </a:ext>
            </a:extLst>
          </p:cNvPr>
          <p:cNvSpPr/>
          <p:nvPr/>
        </p:nvSpPr>
        <p:spPr bwMode="auto">
          <a:xfrm>
            <a:off x="8678857" y="2672339"/>
            <a:ext cx="291083" cy="288032"/>
          </a:xfrm>
          <a:prstGeom prst="star5">
            <a:avLst/>
          </a:prstGeom>
          <a:solidFill>
            <a:schemeClr val="accent3"/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ysClr val="window" lastClr="FFFFFF"/>
              </a:solidFill>
              <a:highlight>
                <a:srgbClr val="00FFFF"/>
              </a:highlight>
              <a:latin typeface="Calibri"/>
              <a:cs typeface="Arial"/>
            </a:endParaRPr>
          </a:p>
        </p:txBody>
      </p:sp>
      <p:sp>
        <p:nvSpPr>
          <p:cNvPr id="15" name="5-Point Star 12">
            <a:extLst>
              <a:ext uri="{FF2B5EF4-FFF2-40B4-BE49-F238E27FC236}">
                <a16:creationId xmlns:a16="http://schemas.microsoft.com/office/drawing/2014/main" id="{423B9968-3F5D-4BBD-8163-7E17940C06DF}"/>
              </a:ext>
            </a:extLst>
          </p:cNvPr>
          <p:cNvSpPr/>
          <p:nvPr/>
        </p:nvSpPr>
        <p:spPr bwMode="auto">
          <a:xfrm>
            <a:off x="8504846" y="6214049"/>
            <a:ext cx="291083" cy="288032"/>
          </a:xfrm>
          <a:prstGeom prst="star5">
            <a:avLst/>
          </a:prstGeom>
          <a:solidFill>
            <a:schemeClr val="accent3"/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ysClr val="window" lastClr="FFFFFF"/>
              </a:solidFill>
              <a:highlight>
                <a:srgbClr val="00FFFF"/>
              </a:highlight>
              <a:latin typeface="Calibri"/>
              <a:cs typeface="Arial"/>
            </a:endParaRPr>
          </a:p>
        </p:txBody>
      </p:sp>
      <p:sp>
        <p:nvSpPr>
          <p:cNvPr id="16" name="5-Point Star 12">
            <a:extLst>
              <a:ext uri="{FF2B5EF4-FFF2-40B4-BE49-F238E27FC236}">
                <a16:creationId xmlns:a16="http://schemas.microsoft.com/office/drawing/2014/main" id="{D2998369-FDED-4EE7-9F44-AD475E3C065C}"/>
              </a:ext>
            </a:extLst>
          </p:cNvPr>
          <p:cNvSpPr/>
          <p:nvPr/>
        </p:nvSpPr>
        <p:spPr bwMode="auto">
          <a:xfrm>
            <a:off x="8508480" y="6502081"/>
            <a:ext cx="295815" cy="298435"/>
          </a:xfrm>
          <a:prstGeom prst="star5">
            <a:avLst/>
          </a:prstGeom>
          <a:solidFill>
            <a:schemeClr val="accent5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ysClr val="window" lastClr="FFFFFF"/>
              </a:solidFill>
              <a:highlight>
                <a:srgbClr val="00FFFF"/>
              </a:highlight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5779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3">
            <a:extLst>
              <a:ext uri="{FF2B5EF4-FFF2-40B4-BE49-F238E27FC236}">
                <a16:creationId xmlns:a16="http://schemas.microsoft.com/office/drawing/2014/main" id="{FC077CDB-282E-4C08-BBB5-9A3A2E0994E5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182563"/>
            <a:ext cx="9144001" cy="685800"/>
            <a:chOff x="-7938" y="182852"/>
            <a:chExt cx="9144001" cy="685800"/>
          </a:xfrm>
        </p:grpSpPr>
        <p:sp>
          <p:nvSpPr>
            <p:cNvPr id="7" name="מלבן 8">
              <a:extLst>
                <a:ext uri="{FF2B5EF4-FFF2-40B4-BE49-F238E27FC236}">
                  <a16:creationId xmlns:a16="http://schemas.microsoft.com/office/drawing/2014/main" id="{82E520CB-9568-4C79-A280-651036979D15}"/>
                </a:ext>
              </a:extLst>
            </p:cNvPr>
            <p:cNvSpPr/>
            <p:nvPr/>
          </p:nvSpPr>
          <p:spPr>
            <a:xfrm>
              <a:off x="-7938" y="621002"/>
              <a:ext cx="9144001" cy="4603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2F9CEBE3-2BD8-463B-AC98-1FA08A51B515}"/>
                </a:ext>
              </a:extLst>
            </p:cNvPr>
            <p:cNvSpPr txBox="1">
              <a:spLocks/>
            </p:cNvSpPr>
            <p:nvPr/>
          </p:nvSpPr>
          <p:spPr>
            <a:xfrm>
              <a:off x="368300" y="182852"/>
              <a:ext cx="8353425" cy="6858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rtl="1" fontAlgn="auto">
                <a:spcAft>
                  <a:spcPts val="0"/>
                </a:spcAft>
                <a:defRPr/>
              </a:pPr>
              <a:r>
                <a:rPr lang="he-IL" sz="3200" b="1" dirty="0">
                  <a:solidFill>
                    <a:prstClr val="black"/>
                  </a:solidFill>
                  <a:cs typeface="Arial" panose="020B0604020202020204" pitchFamily="34" charset="0"/>
                </a:rPr>
                <a:t>המענה של צוות התכנית- רכזות המשרד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B531C38-2B87-4D18-9372-34FFDF06B7E3}"/>
              </a:ext>
            </a:extLst>
          </p:cNvPr>
          <p:cNvSpPr txBox="1"/>
          <p:nvPr/>
        </p:nvSpPr>
        <p:spPr>
          <a:xfrm>
            <a:off x="368300" y="920234"/>
            <a:ext cx="13953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/>
              <a:t>N=299-300</a:t>
            </a:r>
            <a:endParaRPr lang="he-IL" b="1" dirty="0"/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4C1377FA-92AE-4495-8EC5-767C940EA2C0}"/>
              </a:ext>
            </a:extLst>
          </p:cNvPr>
          <p:cNvSpPr/>
          <p:nvPr/>
        </p:nvSpPr>
        <p:spPr>
          <a:xfrm>
            <a:off x="213150" y="5125630"/>
            <a:ext cx="8717700" cy="461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he-IL" sz="2200" b="1" dirty="0"/>
              <a:t>ניכרת שביעות רצון גבוה מהמענה של רכזות המשרד בכל המישורים</a:t>
            </a:r>
            <a:endParaRPr lang="he-IL" sz="2200" dirty="0"/>
          </a:p>
        </p:txBody>
      </p:sp>
      <p:graphicFrame>
        <p:nvGraphicFramePr>
          <p:cNvPr id="10" name="תרשים 9">
            <a:extLst>
              <a:ext uri="{FF2B5EF4-FFF2-40B4-BE49-F238E27FC236}">
                <a16:creationId xmlns:a16="http://schemas.microsoft.com/office/drawing/2014/main" id="{F4116B83-775F-49B5-AB02-2A9CDBB3DC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5966622"/>
              </p:ext>
            </p:extLst>
          </p:nvPr>
        </p:nvGraphicFramePr>
        <p:xfrm>
          <a:off x="251520" y="920234"/>
          <a:ext cx="8640960" cy="3880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5-Point Star 12">
            <a:extLst>
              <a:ext uri="{FF2B5EF4-FFF2-40B4-BE49-F238E27FC236}">
                <a16:creationId xmlns:a16="http://schemas.microsoft.com/office/drawing/2014/main" id="{BB85F795-FD2B-4BDE-A49D-DD3CEE4DB3A1}"/>
              </a:ext>
            </a:extLst>
          </p:cNvPr>
          <p:cNvSpPr/>
          <p:nvPr/>
        </p:nvSpPr>
        <p:spPr bwMode="auto">
          <a:xfrm>
            <a:off x="8609550" y="2658559"/>
            <a:ext cx="295815" cy="298435"/>
          </a:xfrm>
          <a:prstGeom prst="star5">
            <a:avLst/>
          </a:prstGeom>
          <a:solidFill>
            <a:schemeClr val="accent5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ysClr val="window" lastClr="FFFFFF"/>
              </a:solidFill>
              <a:highlight>
                <a:srgbClr val="00FFFF"/>
              </a:highlight>
              <a:latin typeface="Calibri"/>
              <a:cs typeface="Arial"/>
            </a:endParaRPr>
          </a:p>
        </p:txBody>
      </p:sp>
      <p:sp>
        <p:nvSpPr>
          <p:cNvPr id="12" name="5-Point Star 12">
            <a:extLst>
              <a:ext uri="{FF2B5EF4-FFF2-40B4-BE49-F238E27FC236}">
                <a16:creationId xmlns:a16="http://schemas.microsoft.com/office/drawing/2014/main" id="{D8EC896E-B742-40E5-AF03-20913B61389B}"/>
              </a:ext>
            </a:extLst>
          </p:cNvPr>
          <p:cNvSpPr/>
          <p:nvPr/>
        </p:nvSpPr>
        <p:spPr bwMode="auto">
          <a:xfrm>
            <a:off x="8635035" y="1717850"/>
            <a:ext cx="295815" cy="298435"/>
          </a:xfrm>
          <a:prstGeom prst="star5">
            <a:avLst/>
          </a:prstGeom>
          <a:solidFill>
            <a:schemeClr val="accent5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ysClr val="window" lastClr="FFFFFF"/>
              </a:solidFill>
              <a:highlight>
                <a:srgbClr val="00FFFF"/>
              </a:highlight>
              <a:latin typeface="Calibri"/>
              <a:cs typeface="Arial"/>
            </a:endParaRPr>
          </a:p>
        </p:txBody>
      </p:sp>
      <p:sp>
        <p:nvSpPr>
          <p:cNvPr id="13" name="5-Point Star 12">
            <a:extLst>
              <a:ext uri="{FF2B5EF4-FFF2-40B4-BE49-F238E27FC236}">
                <a16:creationId xmlns:a16="http://schemas.microsoft.com/office/drawing/2014/main" id="{5AE1562A-D788-4DF2-AFB5-E7E06142056C}"/>
              </a:ext>
            </a:extLst>
          </p:cNvPr>
          <p:cNvSpPr/>
          <p:nvPr/>
        </p:nvSpPr>
        <p:spPr bwMode="auto">
          <a:xfrm>
            <a:off x="8596665" y="3542069"/>
            <a:ext cx="295815" cy="298435"/>
          </a:xfrm>
          <a:prstGeom prst="star5">
            <a:avLst/>
          </a:prstGeom>
          <a:solidFill>
            <a:schemeClr val="accent5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ysClr val="window" lastClr="FFFFFF"/>
              </a:solidFill>
              <a:highlight>
                <a:srgbClr val="00FFFF"/>
              </a:highlight>
              <a:latin typeface="Calibri"/>
              <a:cs typeface="Arial"/>
            </a:endParaRPr>
          </a:p>
        </p:txBody>
      </p:sp>
      <p:sp>
        <p:nvSpPr>
          <p:cNvPr id="15" name="5-Point Star 12">
            <a:extLst>
              <a:ext uri="{FF2B5EF4-FFF2-40B4-BE49-F238E27FC236}">
                <a16:creationId xmlns:a16="http://schemas.microsoft.com/office/drawing/2014/main" id="{4F8E55AF-83B8-4A1D-B799-40F5244C32A4}"/>
              </a:ext>
            </a:extLst>
          </p:cNvPr>
          <p:cNvSpPr/>
          <p:nvPr/>
        </p:nvSpPr>
        <p:spPr bwMode="auto">
          <a:xfrm>
            <a:off x="8528548" y="6056837"/>
            <a:ext cx="295815" cy="298435"/>
          </a:xfrm>
          <a:prstGeom prst="star5">
            <a:avLst/>
          </a:prstGeom>
          <a:solidFill>
            <a:schemeClr val="accent5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ysClr val="window" lastClr="FFFFFF"/>
              </a:solidFill>
              <a:highlight>
                <a:srgbClr val="00FFFF"/>
              </a:highlight>
              <a:latin typeface="Calibri"/>
              <a:cs typeface="Arial"/>
            </a:endParaRPr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9C91B456-5AEF-4F41-97B7-AB3A62B6C4C0}"/>
              </a:ext>
            </a:extLst>
          </p:cNvPr>
          <p:cNvSpPr/>
          <p:nvPr/>
        </p:nvSpPr>
        <p:spPr>
          <a:xfrm>
            <a:off x="467544" y="6038701"/>
            <a:ext cx="8112280" cy="360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he-IL" sz="1600" dirty="0"/>
              <a:t>מלגאים בשנה הראשונה להתנדבות פחות שבעי רצון מהמענה של רכזות המשרד </a:t>
            </a:r>
          </a:p>
        </p:txBody>
      </p:sp>
    </p:spTree>
    <p:extLst>
      <p:ext uri="{BB962C8B-B14F-4D97-AF65-F5344CB8AC3E}">
        <p14:creationId xmlns:p14="http://schemas.microsoft.com/office/powerpoint/2010/main" val="2733194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B516EE04-ED96-4AF6-968B-330646450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972468"/>
            <a:ext cx="8364537" cy="531261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he-IL" sz="1800" b="1" dirty="0"/>
              <a:t>באיזו מידה אתה שבע רצון מהתנאים במצפה השמירה?</a:t>
            </a:r>
            <a:endParaRPr lang="en-US" sz="1600" b="1" dirty="0"/>
          </a:p>
        </p:txBody>
      </p:sp>
      <p:grpSp>
        <p:nvGrpSpPr>
          <p:cNvPr id="20482" name="Group 3">
            <a:extLst>
              <a:ext uri="{FF2B5EF4-FFF2-40B4-BE49-F238E27FC236}">
                <a16:creationId xmlns:a16="http://schemas.microsoft.com/office/drawing/2014/main" id="{FC077CDB-282E-4C08-BBB5-9A3A2E0994E5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182563"/>
            <a:ext cx="9144001" cy="685800"/>
            <a:chOff x="-7938" y="182852"/>
            <a:chExt cx="9144001" cy="685800"/>
          </a:xfrm>
        </p:grpSpPr>
        <p:sp>
          <p:nvSpPr>
            <p:cNvPr id="7" name="מלבן 8">
              <a:extLst>
                <a:ext uri="{FF2B5EF4-FFF2-40B4-BE49-F238E27FC236}">
                  <a16:creationId xmlns:a16="http://schemas.microsoft.com/office/drawing/2014/main" id="{82E520CB-9568-4C79-A280-651036979D15}"/>
                </a:ext>
              </a:extLst>
            </p:cNvPr>
            <p:cNvSpPr/>
            <p:nvPr/>
          </p:nvSpPr>
          <p:spPr>
            <a:xfrm>
              <a:off x="-7938" y="621002"/>
              <a:ext cx="9144001" cy="4603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2F9CEBE3-2BD8-463B-AC98-1FA08A51B515}"/>
                </a:ext>
              </a:extLst>
            </p:cNvPr>
            <p:cNvSpPr txBox="1">
              <a:spLocks/>
            </p:cNvSpPr>
            <p:nvPr/>
          </p:nvSpPr>
          <p:spPr>
            <a:xfrm>
              <a:off x="368300" y="182852"/>
              <a:ext cx="8353425" cy="6858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rtl="1" fontAlgn="auto">
                <a:spcAft>
                  <a:spcPts val="0"/>
                </a:spcAft>
                <a:defRPr/>
              </a:pPr>
              <a:r>
                <a:rPr lang="he-IL" sz="3200" b="1" dirty="0">
                  <a:solidFill>
                    <a:prstClr val="black"/>
                  </a:solidFill>
                  <a:cs typeface="Arial" panose="020B0604020202020204" pitchFamily="34" charset="0"/>
                </a:rPr>
                <a:t>התנאים במצפה השמירה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B531C38-2B87-4D18-9372-34FFDF06B7E3}"/>
              </a:ext>
            </a:extLst>
          </p:cNvPr>
          <p:cNvSpPr txBox="1"/>
          <p:nvPr/>
        </p:nvSpPr>
        <p:spPr>
          <a:xfrm>
            <a:off x="394840" y="1134397"/>
            <a:ext cx="13953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/>
              <a:t>N=303</a:t>
            </a:r>
            <a:endParaRPr lang="he-IL" b="1" dirty="0"/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4C1377FA-92AE-4495-8EC5-767C940EA2C0}"/>
              </a:ext>
            </a:extLst>
          </p:cNvPr>
          <p:cNvSpPr/>
          <p:nvPr/>
        </p:nvSpPr>
        <p:spPr>
          <a:xfrm>
            <a:off x="213150" y="4480331"/>
            <a:ext cx="8717700" cy="1756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he-IL" sz="2200" dirty="0"/>
              <a:t>בולטים </a:t>
            </a:r>
            <a:r>
              <a:rPr lang="he-IL" sz="2200" b="1" dirty="0"/>
              <a:t>לחיוב</a:t>
            </a:r>
            <a:r>
              <a:rPr lang="he-IL" sz="2200" dirty="0"/>
              <a:t> התנאים במצפי השמירה בחוות </a:t>
            </a:r>
            <a:r>
              <a:rPr lang="he-IL" sz="2200" b="1" dirty="0"/>
              <a:t>ניסים פרץ, במסילת ציון ובחוות אגן שקמה</a:t>
            </a:r>
          </a:p>
          <a:p>
            <a:pPr marL="342900" indent="-342900" algn="just" rt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he-IL" sz="2200" dirty="0"/>
              <a:t>שביעות הרצון מהתנאים במצפי השמירה </a:t>
            </a:r>
            <a:r>
              <a:rPr lang="he-IL" sz="2200" b="1" dirty="0"/>
              <a:t>בחזון, ברתמים ובמוקד מועטה עד מועטה מאוד</a:t>
            </a:r>
          </a:p>
        </p:txBody>
      </p:sp>
      <p:graphicFrame>
        <p:nvGraphicFramePr>
          <p:cNvPr id="18" name="תרשים 17">
            <a:extLst>
              <a:ext uri="{FF2B5EF4-FFF2-40B4-BE49-F238E27FC236}">
                <a16:creationId xmlns:a16="http://schemas.microsoft.com/office/drawing/2014/main" id="{06901FF9-C8A5-406F-AEDB-7D341F3A2F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8906816"/>
              </p:ext>
            </p:extLst>
          </p:nvPr>
        </p:nvGraphicFramePr>
        <p:xfrm>
          <a:off x="213150" y="1503729"/>
          <a:ext cx="868684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0950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3">
            <a:extLst>
              <a:ext uri="{FF2B5EF4-FFF2-40B4-BE49-F238E27FC236}">
                <a16:creationId xmlns:a16="http://schemas.microsoft.com/office/drawing/2014/main" id="{FC077CDB-282E-4C08-BBB5-9A3A2E0994E5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182563"/>
            <a:ext cx="9144001" cy="685800"/>
            <a:chOff x="-7938" y="182852"/>
            <a:chExt cx="9144001" cy="685800"/>
          </a:xfrm>
        </p:grpSpPr>
        <p:sp>
          <p:nvSpPr>
            <p:cNvPr id="7" name="מלבן 8">
              <a:extLst>
                <a:ext uri="{FF2B5EF4-FFF2-40B4-BE49-F238E27FC236}">
                  <a16:creationId xmlns:a16="http://schemas.microsoft.com/office/drawing/2014/main" id="{82E520CB-9568-4C79-A280-651036979D15}"/>
                </a:ext>
              </a:extLst>
            </p:cNvPr>
            <p:cNvSpPr/>
            <p:nvPr/>
          </p:nvSpPr>
          <p:spPr>
            <a:xfrm>
              <a:off x="-7938" y="621002"/>
              <a:ext cx="9144001" cy="4603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2F9CEBE3-2BD8-463B-AC98-1FA08A51B515}"/>
                </a:ext>
              </a:extLst>
            </p:cNvPr>
            <p:cNvSpPr txBox="1">
              <a:spLocks/>
            </p:cNvSpPr>
            <p:nvPr/>
          </p:nvSpPr>
          <p:spPr>
            <a:xfrm>
              <a:off x="368300" y="182852"/>
              <a:ext cx="8353425" cy="6858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rtl="1" fontAlgn="auto">
                <a:spcAft>
                  <a:spcPts val="0"/>
                </a:spcAft>
                <a:defRPr/>
              </a:pPr>
              <a:r>
                <a:rPr lang="he-IL" sz="3000" b="1" dirty="0">
                  <a:solidFill>
                    <a:prstClr val="black"/>
                  </a:solidFill>
                  <a:cs typeface="Arial" panose="020B0604020202020204" pitchFamily="34" charset="0"/>
                </a:rPr>
                <a:t>פעילות ההתנדבות במוקד</a:t>
              </a:r>
              <a:endParaRPr lang="en-US" sz="3000" b="1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6928D90-2C76-47F3-8E3F-8409ABD9EEE5}"/>
              </a:ext>
            </a:extLst>
          </p:cNvPr>
          <p:cNvSpPr txBox="1"/>
          <p:nvPr/>
        </p:nvSpPr>
        <p:spPr>
          <a:xfrm>
            <a:off x="368300" y="1093549"/>
            <a:ext cx="9361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/>
              <a:t>N=25</a:t>
            </a:r>
            <a:endParaRPr lang="he-IL" b="1" dirty="0"/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43A6E2D0-61DE-4642-91CB-53F39592ADD7}"/>
              </a:ext>
            </a:extLst>
          </p:cNvPr>
          <p:cNvSpPr/>
          <p:nvPr/>
        </p:nvSpPr>
        <p:spPr>
          <a:xfrm>
            <a:off x="205212" y="4966698"/>
            <a:ext cx="8717700" cy="1427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he-IL" sz="2200" dirty="0"/>
              <a:t>הגדרת התפקיד </a:t>
            </a:r>
            <a:r>
              <a:rPr lang="he-IL" sz="2200" b="1" dirty="0"/>
              <a:t>מובנת למרבית המלגאים </a:t>
            </a:r>
            <a:r>
              <a:rPr lang="he-IL" sz="2200" dirty="0"/>
              <a:t>במוקד</a:t>
            </a:r>
          </a:p>
          <a:p>
            <a:pPr marL="342900" indent="-342900" algn="just" rt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he-IL" sz="2200" b="1" dirty="0"/>
              <a:t>תחושת הסיפוק </a:t>
            </a:r>
            <a:r>
              <a:rPr lang="he-IL" sz="2200" dirty="0"/>
              <a:t>מההתנדבות </a:t>
            </a:r>
            <a:r>
              <a:rPr lang="he-IL" sz="2200" b="1" dirty="0"/>
              <a:t>במוקד נמוכה </a:t>
            </a:r>
            <a:r>
              <a:rPr lang="he-IL" sz="2200" dirty="0"/>
              <a:t>מתחושת הסיפוק </a:t>
            </a:r>
            <a:r>
              <a:rPr lang="he-IL" sz="2200" b="1" dirty="0"/>
              <a:t>בשמירה</a:t>
            </a:r>
          </a:p>
          <a:p>
            <a:pPr marL="342900" indent="-342900" algn="just" rt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he-IL" sz="2200" dirty="0"/>
              <a:t>המלגאים מציינים </a:t>
            </a:r>
            <a:r>
              <a:rPr lang="he-IL" sz="2200" b="1" dirty="0"/>
              <a:t>שמאז המעבר למוקד החדש התנאים אינם מיטביים</a:t>
            </a:r>
          </a:p>
        </p:txBody>
      </p:sp>
      <p:graphicFrame>
        <p:nvGraphicFramePr>
          <p:cNvPr id="14" name="תרשים 13">
            <a:extLst>
              <a:ext uri="{FF2B5EF4-FFF2-40B4-BE49-F238E27FC236}">
                <a16:creationId xmlns:a16="http://schemas.microsoft.com/office/drawing/2014/main" id="{F06A97A9-7116-42DB-B638-679C36E717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161311"/>
              </p:ext>
            </p:extLst>
          </p:nvPr>
        </p:nvGraphicFramePr>
        <p:xfrm>
          <a:off x="205212" y="1006476"/>
          <a:ext cx="8717700" cy="3822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3825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7938" y="182852"/>
            <a:ext cx="9144001" cy="685800"/>
            <a:chOff x="-7938" y="182852"/>
            <a:chExt cx="9144001" cy="68580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9" name="מלבן 8"/>
            <p:cNvSpPr/>
            <p:nvPr/>
          </p:nvSpPr>
          <p:spPr>
            <a:xfrm>
              <a:off x="-7938" y="620713"/>
              <a:ext cx="9144001" cy="4603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he-IL" dirty="0">
                <a:solidFill>
                  <a:schemeClr val="tx1"/>
                </a:solidFill>
              </a:endParaRPr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67795" y="182852"/>
              <a:ext cx="8354291" cy="685800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rtl="1"/>
              <a:r>
                <a:rPr lang="he-IL" sz="3200" b="1" dirty="0">
                  <a:solidFill>
                    <a:prstClr val="black"/>
                  </a:solidFill>
                  <a:cs typeface="Arial" panose="020B0604020202020204" pitchFamily="34" charset="0"/>
                </a:rPr>
                <a:t>תקציר מנהלים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293F3226-0002-40C6-BA09-CA9666323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68A08B-F572-4AE7-89B7-87673A56824C}" type="slidenum">
              <a:rPr lang="he-IL" altLang="en-US" smtClean="0"/>
              <a:pPr>
                <a:defRPr/>
              </a:pPr>
              <a:t>2</a:t>
            </a:fld>
            <a:endParaRPr lang="he-IL" altLang="en-US" dirty="0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72CBA71A-51A0-4150-B19C-EF08FB3A5664}"/>
              </a:ext>
            </a:extLst>
          </p:cNvPr>
          <p:cNvSpPr/>
          <p:nvPr/>
        </p:nvSpPr>
        <p:spPr>
          <a:xfrm>
            <a:off x="251520" y="1104611"/>
            <a:ext cx="8640960" cy="5549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he-IL" sz="2100" b="1" dirty="0">
                <a:solidFill>
                  <a:schemeClr val="accent6"/>
                </a:solidFill>
              </a:rPr>
              <a:t>שעות התנדבות מרוכזות והזדהות עם מטרות התנועה </a:t>
            </a:r>
            <a:r>
              <a:rPr lang="he-IL" sz="2100" dirty="0"/>
              <a:t>הם </a:t>
            </a:r>
            <a:r>
              <a:rPr lang="he-IL" sz="2100" b="1" dirty="0"/>
              <a:t>המניעים העיקרים להצטרפות לתכנית </a:t>
            </a:r>
            <a:r>
              <a:rPr lang="he-IL" sz="2100" dirty="0"/>
              <a:t>המלגאים של אימפקט</a:t>
            </a:r>
          </a:p>
          <a:p>
            <a:pPr marL="342900" indent="-342900" algn="just" rtl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he-IL" sz="2100" dirty="0"/>
              <a:t>מרבית המלגאים </a:t>
            </a:r>
            <a:r>
              <a:rPr lang="he-IL" sz="2100" b="1" dirty="0">
                <a:solidFill>
                  <a:schemeClr val="accent6"/>
                </a:solidFill>
              </a:rPr>
              <a:t>מרוצים מהחלטתם להתנדב בשומר החדש </a:t>
            </a:r>
            <a:r>
              <a:rPr lang="he-IL" sz="2100" dirty="0"/>
              <a:t>במסגרת אימפקט ונראה כי הרוב תופסים את פעילות ההתנדבות בשמירה </a:t>
            </a:r>
            <a:r>
              <a:rPr lang="he-IL" sz="2100" b="1" dirty="0">
                <a:solidFill>
                  <a:schemeClr val="accent6"/>
                </a:solidFill>
              </a:rPr>
              <a:t>כתורמת ומסייעת לחקלאי ובו-זמנית גם תורמת באופן אישי</a:t>
            </a:r>
            <a:r>
              <a:rPr lang="he-IL" sz="2100" dirty="0"/>
              <a:t>: מעוררת סיפוק ומקדמת ערכים של אהבת הארץ ותחושת חיבור לאדמה</a:t>
            </a:r>
          </a:p>
          <a:p>
            <a:pPr marL="342900" indent="-342900" algn="just" rtl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he-IL" sz="2100" b="1" dirty="0"/>
              <a:t>מרבית </a:t>
            </a:r>
            <a:r>
              <a:rPr lang="he-IL" sz="2100" dirty="0"/>
              <a:t>המלגאים </a:t>
            </a:r>
            <a:r>
              <a:rPr lang="he-IL" sz="2100" b="1" dirty="0">
                <a:solidFill>
                  <a:schemeClr val="accent6"/>
                </a:solidFill>
              </a:rPr>
              <a:t>חושבים או בטוחים שימליצו</a:t>
            </a:r>
            <a:r>
              <a:rPr lang="he-IL" sz="2100" b="1" dirty="0"/>
              <a:t> </a:t>
            </a:r>
            <a:r>
              <a:rPr lang="he-IL" sz="2100" dirty="0"/>
              <a:t>על השתתפות בפעילויות הארגון</a:t>
            </a:r>
          </a:p>
          <a:p>
            <a:pPr marL="342900" indent="-342900" algn="just" rtl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he-IL" sz="2100" b="1" dirty="0">
                <a:solidFill>
                  <a:srgbClr val="FF0000"/>
                </a:solidFill>
              </a:rPr>
              <a:t>הלימוד</a:t>
            </a:r>
            <a:r>
              <a:rPr lang="he-IL" sz="2100" b="1" dirty="0"/>
              <a:t> במהלך המשמרת מסתמן </a:t>
            </a:r>
            <a:r>
              <a:rPr lang="he-IL" sz="2100" b="1" dirty="0">
                <a:solidFill>
                  <a:srgbClr val="FF0000"/>
                </a:solidFill>
              </a:rPr>
              <a:t>כנקודת חולשה</a:t>
            </a:r>
            <a:r>
              <a:rPr lang="he-IL" sz="2100" b="1" dirty="0"/>
              <a:t>, כאשר </a:t>
            </a:r>
            <a:r>
              <a:rPr lang="he-IL" sz="2000" dirty="0"/>
              <a:t>עבור 42% מהמלגאים הלימוד היה משמעותי בהיבט של היכרות מעמיקה עם סוגיות אקטואליות ועבור 38% מהמלגאים הלימוד היה משמעותי בהיבט של חיבור לארץ ולמעגלי הזהות. בנוסף, </a:t>
            </a:r>
            <a:r>
              <a:rPr lang="he-IL" sz="2100" b="1" dirty="0">
                <a:solidFill>
                  <a:srgbClr val="FF0000"/>
                </a:solidFill>
              </a:rPr>
              <a:t>כ-15%</a:t>
            </a:r>
            <a:r>
              <a:rPr lang="he-IL" sz="2100" dirty="0"/>
              <a:t> מהמלגאים דיווחו </a:t>
            </a:r>
            <a:r>
              <a:rPr lang="he-IL" sz="2100" b="1" dirty="0">
                <a:solidFill>
                  <a:srgbClr val="FF0000"/>
                </a:solidFill>
              </a:rPr>
              <a:t>שלא התקיים לימוד </a:t>
            </a:r>
            <a:r>
              <a:rPr lang="he-IL" sz="2100" dirty="0"/>
              <a:t>במהלך השנה</a:t>
            </a:r>
          </a:p>
        </p:txBody>
      </p:sp>
    </p:spTree>
    <p:extLst>
      <p:ext uri="{BB962C8B-B14F-4D97-AF65-F5344CB8AC3E}">
        <p14:creationId xmlns:p14="http://schemas.microsoft.com/office/powerpoint/2010/main" val="2206511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3">
            <a:extLst>
              <a:ext uri="{FF2B5EF4-FFF2-40B4-BE49-F238E27FC236}">
                <a16:creationId xmlns:a16="http://schemas.microsoft.com/office/drawing/2014/main" id="{FC077CDB-282E-4C08-BBB5-9A3A2E0994E5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182563"/>
            <a:ext cx="9144001" cy="685800"/>
            <a:chOff x="-7938" y="182852"/>
            <a:chExt cx="9144001" cy="685800"/>
          </a:xfrm>
        </p:grpSpPr>
        <p:sp>
          <p:nvSpPr>
            <p:cNvPr id="7" name="מלבן 8">
              <a:extLst>
                <a:ext uri="{FF2B5EF4-FFF2-40B4-BE49-F238E27FC236}">
                  <a16:creationId xmlns:a16="http://schemas.microsoft.com/office/drawing/2014/main" id="{82E520CB-9568-4C79-A280-651036979D15}"/>
                </a:ext>
              </a:extLst>
            </p:cNvPr>
            <p:cNvSpPr/>
            <p:nvPr/>
          </p:nvSpPr>
          <p:spPr>
            <a:xfrm>
              <a:off x="-7938" y="621002"/>
              <a:ext cx="9144001" cy="4603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2F9CEBE3-2BD8-463B-AC98-1FA08A51B515}"/>
                </a:ext>
              </a:extLst>
            </p:cNvPr>
            <p:cNvSpPr txBox="1">
              <a:spLocks/>
            </p:cNvSpPr>
            <p:nvPr/>
          </p:nvSpPr>
          <p:spPr>
            <a:xfrm>
              <a:off x="368300" y="182852"/>
              <a:ext cx="8353425" cy="6858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rtl="1" fontAlgn="auto">
                <a:spcAft>
                  <a:spcPts val="0"/>
                </a:spcAft>
                <a:defRPr/>
              </a:pPr>
              <a:r>
                <a:rPr lang="he-IL" sz="3000" b="1" dirty="0">
                  <a:solidFill>
                    <a:prstClr val="black"/>
                  </a:solidFill>
                  <a:cs typeface="Arial" panose="020B0604020202020204" pitchFamily="34" charset="0"/>
                </a:rPr>
                <a:t>שילוב התנדבות חקלאית כחלק מהמלגה</a:t>
              </a:r>
              <a:endParaRPr lang="en-US" sz="3000" b="1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6928D90-2C76-47F3-8E3F-8409ABD9EEE5}"/>
              </a:ext>
            </a:extLst>
          </p:cNvPr>
          <p:cNvSpPr txBox="1"/>
          <p:nvPr/>
        </p:nvSpPr>
        <p:spPr>
          <a:xfrm>
            <a:off x="362743" y="1521970"/>
            <a:ext cx="9361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/>
              <a:t>N=297</a:t>
            </a:r>
            <a:endParaRPr lang="he-IL" b="1" dirty="0"/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43A6E2D0-61DE-4642-91CB-53F39592ADD7}"/>
              </a:ext>
            </a:extLst>
          </p:cNvPr>
          <p:cNvSpPr/>
          <p:nvPr/>
        </p:nvSpPr>
        <p:spPr>
          <a:xfrm>
            <a:off x="205212" y="4966698"/>
            <a:ext cx="8717700" cy="1273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he-IL" sz="2200" b="1" dirty="0"/>
              <a:t>כ-62%  </a:t>
            </a:r>
            <a:r>
              <a:rPr lang="he-IL" sz="2200" dirty="0"/>
              <a:t>מהמלגאים </a:t>
            </a:r>
            <a:r>
              <a:rPr lang="he-IL" sz="2200" b="1" dirty="0"/>
              <a:t>לא מעוניינים לשלב התנדבות חקלאית בנוסף לשמירה כחלק מהמלגה</a:t>
            </a:r>
            <a:r>
              <a:rPr lang="he-IL" sz="2200" dirty="0"/>
              <a:t> בעוד </a:t>
            </a:r>
            <a:r>
              <a:rPr lang="he-IL" sz="2200" b="1" dirty="0"/>
              <a:t>כ-38% מהמלגאים כן </a:t>
            </a:r>
            <a:r>
              <a:rPr lang="he-IL" sz="2200" dirty="0"/>
              <a:t>היו מעוניינים לשלב התנדבות חקלאית</a:t>
            </a:r>
            <a:endParaRPr lang="he-IL" sz="2200" b="1" dirty="0"/>
          </a:p>
        </p:txBody>
      </p:sp>
      <p:graphicFrame>
        <p:nvGraphicFramePr>
          <p:cNvPr id="9" name="תרשים 8">
            <a:extLst>
              <a:ext uri="{FF2B5EF4-FFF2-40B4-BE49-F238E27FC236}">
                <a16:creationId xmlns:a16="http://schemas.microsoft.com/office/drawing/2014/main" id="{2B28FD6C-D966-472D-B727-5B00E922E8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0392686"/>
              </p:ext>
            </p:extLst>
          </p:nvPr>
        </p:nvGraphicFramePr>
        <p:xfrm>
          <a:off x="186161" y="1167514"/>
          <a:ext cx="8717700" cy="4000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D94B6280-2764-4202-A9A1-D17143226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43" y="935553"/>
            <a:ext cx="8364537" cy="531261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he-IL" sz="1800" b="1" dirty="0"/>
              <a:t>האם היית מעוניין לשלב התנדבות חקלאית בנוסף לשמירה כחלק מהמלגה?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879232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תרשים 10">
            <a:extLst>
              <a:ext uri="{FF2B5EF4-FFF2-40B4-BE49-F238E27FC236}">
                <a16:creationId xmlns:a16="http://schemas.microsoft.com/office/drawing/2014/main" id="{355FBC90-6D8D-4875-AD87-CAFC631822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6170198"/>
              </p:ext>
            </p:extLst>
          </p:nvPr>
        </p:nvGraphicFramePr>
        <p:xfrm>
          <a:off x="186162" y="1006474"/>
          <a:ext cx="8717700" cy="4382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0482" name="Group 3">
            <a:extLst>
              <a:ext uri="{FF2B5EF4-FFF2-40B4-BE49-F238E27FC236}">
                <a16:creationId xmlns:a16="http://schemas.microsoft.com/office/drawing/2014/main" id="{FC077CDB-282E-4C08-BBB5-9A3A2E0994E5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182563"/>
            <a:ext cx="9144001" cy="685800"/>
            <a:chOff x="-7938" y="182852"/>
            <a:chExt cx="9144001" cy="685800"/>
          </a:xfrm>
        </p:grpSpPr>
        <p:sp>
          <p:nvSpPr>
            <p:cNvPr id="7" name="מלבן 8">
              <a:extLst>
                <a:ext uri="{FF2B5EF4-FFF2-40B4-BE49-F238E27FC236}">
                  <a16:creationId xmlns:a16="http://schemas.microsoft.com/office/drawing/2014/main" id="{82E520CB-9568-4C79-A280-651036979D15}"/>
                </a:ext>
              </a:extLst>
            </p:cNvPr>
            <p:cNvSpPr/>
            <p:nvPr/>
          </p:nvSpPr>
          <p:spPr>
            <a:xfrm>
              <a:off x="-7938" y="621002"/>
              <a:ext cx="9144001" cy="4603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2F9CEBE3-2BD8-463B-AC98-1FA08A51B515}"/>
                </a:ext>
              </a:extLst>
            </p:cNvPr>
            <p:cNvSpPr txBox="1">
              <a:spLocks/>
            </p:cNvSpPr>
            <p:nvPr/>
          </p:nvSpPr>
          <p:spPr>
            <a:xfrm>
              <a:off x="368300" y="182852"/>
              <a:ext cx="8353425" cy="6858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rmAutofit fontScale="92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rtl="1" fontAlgn="auto">
                <a:spcAft>
                  <a:spcPts val="0"/>
                </a:spcAft>
                <a:defRPr/>
              </a:pPr>
              <a:r>
                <a:rPr lang="he-IL" sz="3200" b="1" dirty="0">
                  <a:solidFill>
                    <a:prstClr val="black"/>
                  </a:solidFill>
                  <a:cs typeface="Arial" panose="020B0604020202020204" pitchFamily="34" charset="0"/>
                </a:rPr>
                <a:t>תרומת ההתנדבות לחקלאי והתרומה ברמה האישית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B531C38-2B87-4D18-9372-34FFDF06B7E3}"/>
              </a:ext>
            </a:extLst>
          </p:cNvPr>
          <p:cNvSpPr txBox="1"/>
          <p:nvPr/>
        </p:nvSpPr>
        <p:spPr>
          <a:xfrm>
            <a:off x="394840" y="1134397"/>
            <a:ext cx="13953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/>
              <a:t>N=301-303</a:t>
            </a:r>
            <a:endParaRPr lang="he-IL" b="1" dirty="0"/>
          </a:p>
        </p:txBody>
      </p:sp>
      <p:sp>
        <p:nvSpPr>
          <p:cNvPr id="12" name="5-Point Star 9">
            <a:extLst>
              <a:ext uri="{FF2B5EF4-FFF2-40B4-BE49-F238E27FC236}">
                <a16:creationId xmlns:a16="http://schemas.microsoft.com/office/drawing/2014/main" id="{ACBAD146-47D4-425C-992F-EACD909A8C41}"/>
              </a:ext>
            </a:extLst>
          </p:cNvPr>
          <p:cNvSpPr/>
          <p:nvPr/>
        </p:nvSpPr>
        <p:spPr>
          <a:xfrm>
            <a:off x="8785855" y="2702175"/>
            <a:ext cx="219075" cy="228600"/>
          </a:xfrm>
          <a:prstGeom prst="star5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5-Point Star 9">
            <a:extLst>
              <a:ext uri="{FF2B5EF4-FFF2-40B4-BE49-F238E27FC236}">
                <a16:creationId xmlns:a16="http://schemas.microsoft.com/office/drawing/2014/main" id="{F330C58B-D3E1-4980-93A2-88B48DAC85C8}"/>
              </a:ext>
            </a:extLst>
          </p:cNvPr>
          <p:cNvSpPr/>
          <p:nvPr/>
        </p:nvSpPr>
        <p:spPr>
          <a:xfrm>
            <a:off x="8794323" y="4124368"/>
            <a:ext cx="219075" cy="228600"/>
          </a:xfrm>
          <a:prstGeom prst="star5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5-Point Star 9">
            <a:extLst>
              <a:ext uri="{FF2B5EF4-FFF2-40B4-BE49-F238E27FC236}">
                <a16:creationId xmlns:a16="http://schemas.microsoft.com/office/drawing/2014/main" id="{D7D8A397-02D9-4EB0-B872-22CE9801EEE1}"/>
              </a:ext>
            </a:extLst>
          </p:cNvPr>
          <p:cNvSpPr/>
          <p:nvPr/>
        </p:nvSpPr>
        <p:spPr>
          <a:xfrm>
            <a:off x="8764080" y="3280187"/>
            <a:ext cx="219075" cy="228600"/>
          </a:xfrm>
          <a:prstGeom prst="star5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5-Point Star 12">
            <a:extLst>
              <a:ext uri="{FF2B5EF4-FFF2-40B4-BE49-F238E27FC236}">
                <a16:creationId xmlns:a16="http://schemas.microsoft.com/office/drawing/2014/main" id="{E94C4522-4350-4885-BC38-38A5EF26C377}"/>
              </a:ext>
            </a:extLst>
          </p:cNvPr>
          <p:cNvSpPr/>
          <p:nvPr/>
        </p:nvSpPr>
        <p:spPr bwMode="auto">
          <a:xfrm>
            <a:off x="8794323" y="2485816"/>
            <a:ext cx="219075" cy="227013"/>
          </a:xfrm>
          <a:prstGeom prst="star5">
            <a:avLst/>
          </a:prstGeom>
          <a:solidFill>
            <a:schemeClr val="accent5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ysClr val="window" lastClr="FFFFFF"/>
              </a:solidFill>
              <a:highlight>
                <a:srgbClr val="00FFFF"/>
              </a:highlight>
              <a:latin typeface="Calibri"/>
              <a:cs typeface="Arial"/>
            </a:endParaRPr>
          </a:p>
        </p:txBody>
      </p:sp>
      <p:sp>
        <p:nvSpPr>
          <p:cNvPr id="20" name="5-Point Star 12">
            <a:extLst>
              <a:ext uri="{FF2B5EF4-FFF2-40B4-BE49-F238E27FC236}">
                <a16:creationId xmlns:a16="http://schemas.microsoft.com/office/drawing/2014/main" id="{0B784CC0-229B-4556-8CF0-41849D560BBE}"/>
              </a:ext>
            </a:extLst>
          </p:cNvPr>
          <p:cNvSpPr/>
          <p:nvPr/>
        </p:nvSpPr>
        <p:spPr bwMode="auto">
          <a:xfrm>
            <a:off x="8785855" y="4408530"/>
            <a:ext cx="219075" cy="227013"/>
          </a:xfrm>
          <a:prstGeom prst="star5">
            <a:avLst/>
          </a:prstGeom>
          <a:solidFill>
            <a:schemeClr val="accent5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ysClr val="window" lastClr="FFFFFF"/>
              </a:solidFill>
              <a:highlight>
                <a:srgbClr val="00FFFF"/>
              </a:highlight>
              <a:latin typeface="Calibri"/>
              <a:cs typeface="Arial"/>
            </a:endParaRPr>
          </a:p>
        </p:txBody>
      </p:sp>
      <p:sp>
        <p:nvSpPr>
          <p:cNvPr id="21" name="5-Point Star 12">
            <a:extLst>
              <a:ext uri="{FF2B5EF4-FFF2-40B4-BE49-F238E27FC236}">
                <a16:creationId xmlns:a16="http://schemas.microsoft.com/office/drawing/2014/main" id="{56657D8B-980A-457A-B1BD-FACB7E9EAA1D}"/>
              </a:ext>
            </a:extLst>
          </p:cNvPr>
          <p:cNvSpPr/>
          <p:nvPr/>
        </p:nvSpPr>
        <p:spPr bwMode="auto">
          <a:xfrm>
            <a:off x="8764080" y="3503477"/>
            <a:ext cx="219075" cy="227013"/>
          </a:xfrm>
          <a:prstGeom prst="star5">
            <a:avLst/>
          </a:prstGeom>
          <a:solidFill>
            <a:schemeClr val="accent3"/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ysClr val="window" lastClr="FFFFFF"/>
              </a:solidFill>
              <a:highlight>
                <a:srgbClr val="00FFFF"/>
              </a:highlight>
              <a:latin typeface="Calibri"/>
              <a:cs typeface="Arial"/>
            </a:endParaRPr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AF57C068-1D96-4248-9BC4-A1A1B20EE979}"/>
              </a:ext>
            </a:extLst>
          </p:cNvPr>
          <p:cNvSpPr/>
          <p:nvPr/>
        </p:nvSpPr>
        <p:spPr>
          <a:xfrm>
            <a:off x="368300" y="5647841"/>
            <a:ext cx="8112280" cy="360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he-IL" sz="1600" dirty="0"/>
              <a:t>הערכות במרחב דרום גבוהות מהערכות במרחב צפון</a:t>
            </a:r>
          </a:p>
        </p:txBody>
      </p:sp>
      <p:sp>
        <p:nvSpPr>
          <p:cNvPr id="23" name="5-Point Star 9">
            <a:extLst>
              <a:ext uri="{FF2B5EF4-FFF2-40B4-BE49-F238E27FC236}">
                <a16:creationId xmlns:a16="http://schemas.microsoft.com/office/drawing/2014/main" id="{7BAFE535-6861-4714-A965-0092E2C3394B}"/>
              </a:ext>
            </a:extLst>
          </p:cNvPr>
          <p:cNvSpPr/>
          <p:nvPr/>
        </p:nvSpPr>
        <p:spPr>
          <a:xfrm>
            <a:off x="8740364" y="5705385"/>
            <a:ext cx="219075" cy="228600"/>
          </a:xfrm>
          <a:prstGeom prst="star5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5-Point Star 12">
            <a:extLst>
              <a:ext uri="{FF2B5EF4-FFF2-40B4-BE49-F238E27FC236}">
                <a16:creationId xmlns:a16="http://schemas.microsoft.com/office/drawing/2014/main" id="{FC2F0D3B-F816-4890-BF12-5D9BF417C526}"/>
              </a:ext>
            </a:extLst>
          </p:cNvPr>
          <p:cNvSpPr/>
          <p:nvPr/>
        </p:nvSpPr>
        <p:spPr bwMode="auto">
          <a:xfrm>
            <a:off x="8741965" y="6082823"/>
            <a:ext cx="219075" cy="227013"/>
          </a:xfrm>
          <a:prstGeom prst="star5">
            <a:avLst/>
          </a:prstGeom>
          <a:solidFill>
            <a:schemeClr val="accent5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ysClr val="window" lastClr="FFFFFF"/>
              </a:solidFill>
              <a:highlight>
                <a:srgbClr val="00FFFF"/>
              </a:highlight>
              <a:latin typeface="Calibri"/>
              <a:cs typeface="Arial"/>
            </a:endParaRPr>
          </a:p>
        </p:txBody>
      </p:sp>
      <p:sp>
        <p:nvSpPr>
          <p:cNvPr id="26" name="מלבן 25">
            <a:extLst>
              <a:ext uri="{FF2B5EF4-FFF2-40B4-BE49-F238E27FC236}">
                <a16:creationId xmlns:a16="http://schemas.microsoft.com/office/drawing/2014/main" id="{E2B4E79C-99A5-464C-AF2B-29ED2D638820}"/>
              </a:ext>
            </a:extLst>
          </p:cNvPr>
          <p:cNvSpPr/>
          <p:nvPr/>
        </p:nvSpPr>
        <p:spPr>
          <a:xfrm>
            <a:off x="403741" y="5982456"/>
            <a:ext cx="8112280" cy="360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he-IL" sz="1600" dirty="0"/>
              <a:t>מלגאים בשנתם הראשונה להתנדבות חשו סיפוק גבוה יותר מפעילות השמירה</a:t>
            </a:r>
          </a:p>
        </p:txBody>
      </p:sp>
      <p:sp>
        <p:nvSpPr>
          <p:cNvPr id="27" name="מלבן 26">
            <a:extLst>
              <a:ext uri="{FF2B5EF4-FFF2-40B4-BE49-F238E27FC236}">
                <a16:creationId xmlns:a16="http://schemas.microsoft.com/office/drawing/2014/main" id="{0B7695BC-EDAD-427B-A425-83268ECD0008}"/>
              </a:ext>
            </a:extLst>
          </p:cNvPr>
          <p:cNvSpPr/>
          <p:nvPr/>
        </p:nvSpPr>
        <p:spPr>
          <a:xfrm>
            <a:off x="394840" y="6334440"/>
            <a:ext cx="8112280" cy="360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he-IL" sz="1600" dirty="0"/>
              <a:t>למלגאים בשנתם השלישית והרביעית להתנדבות נוצר קשר אישי יותר עם החקלאי</a:t>
            </a:r>
          </a:p>
        </p:txBody>
      </p:sp>
      <p:sp>
        <p:nvSpPr>
          <p:cNvPr id="28" name="5-Point Star 12">
            <a:extLst>
              <a:ext uri="{FF2B5EF4-FFF2-40B4-BE49-F238E27FC236}">
                <a16:creationId xmlns:a16="http://schemas.microsoft.com/office/drawing/2014/main" id="{EB9ADA15-E639-4F0B-8EC6-DF4015E88552}"/>
              </a:ext>
            </a:extLst>
          </p:cNvPr>
          <p:cNvSpPr/>
          <p:nvPr/>
        </p:nvSpPr>
        <p:spPr bwMode="auto">
          <a:xfrm>
            <a:off x="8765767" y="5300086"/>
            <a:ext cx="219075" cy="227013"/>
          </a:xfrm>
          <a:prstGeom prst="star5">
            <a:avLst/>
          </a:prstGeom>
          <a:solidFill>
            <a:schemeClr val="accent3"/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ysClr val="window" lastClr="FFFFFF"/>
              </a:solidFill>
              <a:highlight>
                <a:srgbClr val="00FFFF"/>
              </a:highlight>
              <a:latin typeface="Calibri"/>
              <a:cs typeface="Arial"/>
            </a:endParaRPr>
          </a:p>
        </p:txBody>
      </p:sp>
      <p:sp>
        <p:nvSpPr>
          <p:cNvPr id="29" name="מלבן 28">
            <a:extLst>
              <a:ext uri="{FF2B5EF4-FFF2-40B4-BE49-F238E27FC236}">
                <a16:creationId xmlns:a16="http://schemas.microsoft.com/office/drawing/2014/main" id="{50F910EA-F701-43AF-B32B-5FF1C5A49470}"/>
              </a:ext>
            </a:extLst>
          </p:cNvPr>
          <p:cNvSpPr/>
          <p:nvPr/>
        </p:nvSpPr>
        <p:spPr>
          <a:xfrm>
            <a:off x="383905" y="5293806"/>
            <a:ext cx="8112280" cy="360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he-IL" sz="1600" dirty="0"/>
              <a:t>ירידה בהערכות בהשוואה לשנת 2017</a:t>
            </a:r>
          </a:p>
        </p:txBody>
      </p:sp>
    </p:spTree>
    <p:extLst>
      <p:ext uri="{BB962C8B-B14F-4D97-AF65-F5344CB8AC3E}">
        <p14:creationId xmlns:p14="http://schemas.microsoft.com/office/powerpoint/2010/main" val="3927368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3">
            <a:extLst>
              <a:ext uri="{FF2B5EF4-FFF2-40B4-BE49-F238E27FC236}">
                <a16:creationId xmlns:a16="http://schemas.microsoft.com/office/drawing/2014/main" id="{FC077CDB-282E-4C08-BBB5-9A3A2E0994E5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182563"/>
            <a:ext cx="9144001" cy="685800"/>
            <a:chOff x="-7938" y="182852"/>
            <a:chExt cx="9144001" cy="685800"/>
          </a:xfrm>
        </p:grpSpPr>
        <p:sp>
          <p:nvSpPr>
            <p:cNvPr id="7" name="מלבן 8">
              <a:extLst>
                <a:ext uri="{FF2B5EF4-FFF2-40B4-BE49-F238E27FC236}">
                  <a16:creationId xmlns:a16="http://schemas.microsoft.com/office/drawing/2014/main" id="{82E520CB-9568-4C79-A280-651036979D15}"/>
                </a:ext>
              </a:extLst>
            </p:cNvPr>
            <p:cNvSpPr/>
            <p:nvPr/>
          </p:nvSpPr>
          <p:spPr>
            <a:xfrm>
              <a:off x="-7938" y="621002"/>
              <a:ext cx="9144001" cy="4603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2F9CEBE3-2BD8-463B-AC98-1FA08A51B515}"/>
                </a:ext>
              </a:extLst>
            </p:cNvPr>
            <p:cNvSpPr txBox="1">
              <a:spLocks/>
            </p:cNvSpPr>
            <p:nvPr/>
          </p:nvSpPr>
          <p:spPr>
            <a:xfrm>
              <a:off x="368300" y="182852"/>
              <a:ext cx="8353425" cy="6858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rmAutofit fontScale="775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rtl="1" fontAlgn="auto">
                <a:spcAft>
                  <a:spcPts val="0"/>
                </a:spcAft>
                <a:defRPr/>
              </a:pPr>
              <a:r>
                <a:rPr lang="he-IL" sz="3200" b="1" dirty="0">
                  <a:solidFill>
                    <a:prstClr val="black"/>
                  </a:solidFill>
                  <a:cs typeface="Arial" panose="020B0604020202020204" pitchFamily="34" charset="0"/>
                </a:rPr>
                <a:t>תרומת ההתנדבות לחקלאי והתרומה ברמה האישית-מתאמים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F842DADA-6A66-4EC2-9822-C47063D906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438114"/>
              </p:ext>
            </p:extLst>
          </p:nvPr>
        </p:nvGraphicFramePr>
        <p:xfrm>
          <a:off x="251520" y="1104900"/>
          <a:ext cx="8640960" cy="4956510"/>
        </p:xfrm>
        <a:graphic>
          <a:graphicData uri="http://schemas.openxmlformats.org/drawingml/2006/table">
            <a:tbl>
              <a:tblPr firstRow="1">
                <a:tableStyleId>{68D230F3-CF80-4859-8CE7-A43EE81993B5}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528558738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144935688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050725078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50562233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034456208"/>
                    </a:ext>
                  </a:extLst>
                </a:gridCol>
              </a:tblGrid>
              <a:tr h="899427"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00000"/>
                        </a:lnSpc>
                      </a:pPr>
                      <a:r>
                        <a:rPr lang="he-IL" sz="1800" u="none" strike="noStrike" dirty="0">
                          <a:effectLst/>
                        </a:rPr>
                        <a:t>פעילות השמירה תרמה לחיזוק תחושת הקשר והחיבור שלי לארץ ישראל</a:t>
                      </a: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0" marR="3750" marT="3750" marB="0" anchor="ctr"/>
                </a:tc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00000"/>
                        </a:lnSpc>
                      </a:pPr>
                      <a:r>
                        <a:rPr lang="he-IL" sz="1800" u="none" strike="noStrike" dirty="0">
                          <a:effectLst/>
                        </a:rPr>
                        <a:t>להערכתי, עבודת השומרים תורמת ומסייעת לחקלאים</a:t>
                      </a: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0" marR="3750" marT="3750" marB="0" anchor="ctr"/>
                </a:tc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00000"/>
                        </a:lnSpc>
                      </a:pPr>
                      <a:r>
                        <a:rPr lang="he-IL" sz="1800" u="none" strike="noStrike" dirty="0">
                          <a:effectLst/>
                        </a:rPr>
                        <a:t>נוצר לי קשר אישי עם החקלאי אצלו אני שומר</a:t>
                      </a: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0" marR="3750" marT="3750" marB="0" anchor="ctr"/>
                </a:tc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00000"/>
                        </a:lnSpc>
                      </a:pPr>
                      <a:r>
                        <a:rPr lang="he-IL" sz="1800" u="none" strike="noStrike" dirty="0">
                          <a:effectLst/>
                        </a:rPr>
                        <a:t>חשתי סיפוק בפעילות השמירה</a:t>
                      </a: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0" marR="3750" marT="3750" marB="0" anchor="ctr"/>
                </a:tc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00000"/>
                        </a:lnSpc>
                      </a:pPr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0" marR="3750" marT="3750" marB="0" anchor="ctr"/>
                </a:tc>
                <a:extLst>
                  <a:ext uri="{0D108BD9-81ED-4DB2-BD59-A6C34878D82A}">
                    <a16:rowId xmlns:a16="http://schemas.microsoft.com/office/drawing/2014/main" val="1366405506"/>
                  </a:ext>
                </a:extLst>
              </a:tr>
              <a:tr h="899427"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00000"/>
                        </a:lnSpc>
                      </a:pPr>
                      <a:r>
                        <a:rPr lang="he-IL" sz="1800" u="none" strike="noStrike">
                          <a:effectLst/>
                        </a:rPr>
                        <a:t>0.27</a:t>
                      </a:r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0" marR="3750" marT="3750" marB="0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00000"/>
                        </a:lnSpc>
                      </a:pPr>
                      <a:r>
                        <a:rPr lang="he-IL" sz="1800" u="none" strike="noStrike">
                          <a:effectLst/>
                        </a:rPr>
                        <a:t>0.28</a:t>
                      </a:r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0" marR="3750" marT="3750" marB="0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00000"/>
                        </a:lnSpc>
                      </a:pPr>
                      <a:r>
                        <a:rPr lang="he-IL" sz="1800" u="none" strike="noStrike" dirty="0">
                          <a:effectLst/>
                        </a:rPr>
                        <a:t>0.20</a:t>
                      </a: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0" marR="3750" marT="3750" marB="0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00000"/>
                        </a:lnSpc>
                      </a:pPr>
                      <a:r>
                        <a:rPr lang="he-IL" sz="1800" u="none" strike="noStrike" dirty="0">
                          <a:effectLst/>
                        </a:rPr>
                        <a:t>0.34</a:t>
                      </a: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0" marR="3750" marT="3750" marB="0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00000"/>
                        </a:lnSpc>
                      </a:pPr>
                      <a:r>
                        <a:rPr lang="he-IL" sz="1800" b="1" u="none" strike="noStrike" dirty="0">
                          <a:effectLst/>
                        </a:rPr>
                        <a:t>באיזו מידה אתה מרוצה מהחלטתך להתנדב השנה בשומר החדש במסגרת המלגה?</a:t>
                      </a:r>
                      <a:endParaRPr lang="he-IL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0" marR="3750" marT="3750" marB="0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1249135"/>
                  </a:ext>
                </a:extLst>
              </a:tr>
              <a:tr h="402048"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00000"/>
                        </a:lnSpc>
                      </a:pPr>
                      <a:r>
                        <a:rPr lang="he-IL" sz="1800" u="none" strike="noStrike" dirty="0">
                          <a:effectLst/>
                        </a:rPr>
                        <a:t>0.62</a:t>
                      </a: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0" marR="3750" marT="3750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00000"/>
                        </a:lnSpc>
                      </a:pPr>
                      <a:r>
                        <a:rPr lang="he-IL" sz="1800" u="none" strike="noStrike" dirty="0">
                          <a:effectLst/>
                        </a:rPr>
                        <a:t>0.58</a:t>
                      </a: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0" marR="3750" marT="3750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00000"/>
                        </a:lnSpc>
                      </a:pPr>
                      <a:r>
                        <a:rPr lang="he-IL" sz="1800" u="none" strike="noStrike" dirty="0">
                          <a:effectLst/>
                        </a:rPr>
                        <a:t>0.47</a:t>
                      </a: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0" marR="3750" marT="3750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00000"/>
                        </a:lnSpc>
                      </a:pPr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0" marR="3750" marT="3750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00000"/>
                        </a:lnSpc>
                      </a:pPr>
                      <a:r>
                        <a:rPr lang="he-IL" sz="1800" b="1" u="none" strike="noStrike" dirty="0">
                          <a:effectLst/>
                        </a:rPr>
                        <a:t>חשתי סיפוק בפעילות השמירה</a:t>
                      </a:r>
                      <a:endParaRPr lang="he-IL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0" marR="3750" marT="3750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9793374"/>
                  </a:ext>
                </a:extLst>
              </a:tr>
              <a:tr h="501524"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00000"/>
                        </a:lnSpc>
                      </a:pPr>
                      <a:r>
                        <a:rPr lang="he-IL" sz="1800" u="none" strike="noStrike">
                          <a:effectLst/>
                        </a:rPr>
                        <a:t>0.41</a:t>
                      </a:r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0" marR="3750" marT="3750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00000"/>
                        </a:lnSpc>
                      </a:pPr>
                      <a:r>
                        <a:rPr lang="he-IL" sz="1800" u="none" strike="noStrike" dirty="0">
                          <a:effectLst/>
                        </a:rPr>
                        <a:t>0.32</a:t>
                      </a: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0" marR="3750" marT="3750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00000"/>
                        </a:lnSpc>
                      </a:pPr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0" marR="3750" marT="3750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00000"/>
                        </a:lnSpc>
                      </a:pPr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0" marR="3750" marT="3750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00000"/>
                        </a:lnSpc>
                      </a:pPr>
                      <a:r>
                        <a:rPr lang="he-IL" sz="1800" b="1" u="none" strike="noStrike" dirty="0">
                          <a:effectLst/>
                        </a:rPr>
                        <a:t>נוצר לי קשר אישי עם החקלאי אצלו אני שומר</a:t>
                      </a:r>
                      <a:endParaRPr lang="he-IL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0" marR="3750" marT="3750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66287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00000"/>
                        </a:lnSpc>
                      </a:pPr>
                      <a:r>
                        <a:rPr lang="he-IL" sz="1800" u="none" strike="noStrike" dirty="0">
                          <a:effectLst/>
                        </a:rPr>
                        <a:t>0.43</a:t>
                      </a: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0" marR="3750" marT="3750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00000"/>
                        </a:lnSpc>
                      </a:pPr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0" marR="3750" marT="3750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00000"/>
                        </a:lnSpc>
                      </a:pPr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0" marR="3750" marT="3750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00000"/>
                        </a:lnSpc>
                      </a:pP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0" marR="3750" marT="3750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00000"/>
                        </a:lnSpc>
                      </a:pPr>
                      <a:r>
                        <a:rPr lang="he-IL" sz="1800" b="1" u="none" strike="noStrike" dirty="0">
                          <a:effectLst/>
                        </a:rPr>
                        <a:t>להערכתי, עבודת השומרים תורמת ומסייעת לחקלאים</a:t>
                      </a:r>
                      <a:endParaRPr lang="he-IL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0" marR="3750" marT="3750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91018923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E6187E94-5E29-4526-823C-A849498783DE}"/>
              </a:ext>
            </a:extLst>
          </p:cNvPr>
          <p:cNvSpPr txBox="1"/>
          <p:nvPr/>
        </p:nvSpPr>
        <p:spPr>
          <a:xfrm>
            <a:off x="876957" y="6306105"/>
            <a:ext cx="73900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b="1" dirty="0"/>
              <a:t>מוצגים מתאמים ברמת מובהקות נמוכה מ-0.05 לפי </a:t>
            </a:r>
            <a:r>
              <a:rPr lang="en-US" b="1" dirty="0"/>
              <a:t>Multivariate method</a:t>
            </a:r>
            <a:endParaRPr lang="he-IL" b="1" dirty="0"/>
          </a:p>
        </p:txBody>
      </p:sp>
      <p:graphicFrame>
        <p:nvGraphicFramePr>
          <p:cNvPr id="30" name="טבלה 29">
            <a:extLst>
              <a:ext uri="{FF2B5EF4-FFF2-40B4-BE49-F238E27FC236}">
                <a16:creationId xmlns:a16="http://schemas.microsoft.com/office/drawing/2014/main" id="{51E71CC2-DCD8-4309-91C9-0049D771EA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139006"/>
              </p:ext>
            </p:extLst>
          </p:nvPr>
        </p:nvGraphicFramePr>
        <p:xfrm>
          <a:off x="7164289" y="1052736"/>
          <a:ext cx="1728192" cy="1422400"/>
        </p:xfrm>
        <a:graphic>
          <a:graphicData uri="http://schemas.openxmlformats.org/drawingml/2006/table">
            <a:tbl>
              <a:tblPr/>
              <a:tblGrid>
                <a:gridCol w="1728192">
                  <a:extLst>
                    <a:ext uri="{9D8B030D-6E8A-4147-A177-3AD203B41FA5}">
                      <a16:colId xmlns:a16="http://schemas.microsoft.com/office/drawing/2014/main" val="3092564410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מתאם גבוה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802267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מתאם בינוני-גבוה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119807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מתאם בינוני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64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395355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מתאם בינוני- נמוך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914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057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תרשים 23">
            <a:extLst>
              <a:ext uri="{FF2B5EF4-FFF2-40B4-BE49-F238E27FC236}">
                <a16:creationId xmlns:a16="http://schemas.microsoft.com/office/drawing/2014/main" id="{A21315D9-F24A-465B-974C-D4387530F0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5198856"/>
              </p:ext>
            </p:extLst>
          </p:nvPr>
        </p:nvGraphicFramePr>
        <p:xfrm>
          <a:off x="253031" y="1288066"/>
          <a:ext cx="8640960" cy="4949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0482" name="Group 3">
            <a:extLst>
              <a:ext uri="{FF2B5EF4-FFF2-40B4-BE49-F238E27FC236}">
                <a16:creationId xmlns:a16="http://schemas.microsoft.com/office/drawing/2014/main" id="{FC077CDB-282E-4C08-BBB5-9A3A2E0994E5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182563"/>
            <a:ext cx="9144001" cy="685800"/>
            <a:chOff x="-7938" y="182852"/>
            <a:chExt cx="9144001" cy="685800"/>
          </a:xfrm>
        </p:grpSpPr>
        <p:sp>
          <p:nvSpPr>
            <p:cNvPr id="7" name="מלבן 8">
              <a:extLst>
                <a:ext uri="{FF2B5EF4-FFF2-40B4-BE49-F238E27FC236}">
                  <a16:creationId xmlns:a16="http://schemas.microsoft.com/office/drawing/2014/main" id="{82E520CB-9568-4C79-A280-651036979D15}"/>
                </a:ext>
              </a:extLst>
            </p:cNvPr>
            <p:cNvSpPr/>
            <p:nvPr/>
          </p:nvSpPr>
          <p:spPr>
            <a:xfrm>
              <a:off x="-7938" y="621002"/>
              <a:ext cx="9144001" cy="4603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2F9CEBE3-2BD8-463B-AC98-1FA08A51B515}"/>
                </a:ext>
              </a:extLst>
            </p:cNvPr>
            <p:cNvSpPr txBox="1">
              <a:spLocks/>
            </p:cNvSpPr>
            <p:nvPr/>
          </p:nvSpPr>
          <p:spPr>
            <a:xfrm>
              <a:off x="368300" y="182852"/>
              <a:ext cx="8353425" cy="6858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rmAutofit fontScale="92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rtl="1" fontAlgn="auto">
                <a:spcAft>
                  <a:spcPts val="0"/>
                </a:spcAft>
                <a:defRPr/>
              </a:pPr>
              <a:r>
                <a:rPr lang="he-IL" sz="3200" b="1" dirty="0">
                  <a:solidFill>
                    <a:prstClr val="black"/>
                  </a:solidFill>
                  <a:cs typeface="Arial" panose="020B0604020202020204" pitchFamily="34" charset="0"/>
                </a:rPr>
                <a:t>תרומת ההתנדבות לחקלאי והתרומה ברמה האישית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0" name="Rectangle 7">
            <a:extLst>
              <a:ext uri="{FF2B5EF4-FFF2-40B4-BE49-F238E27FC236}">
                <a16:creationId xmlns:a16="http://schemas.microsoft.com/office/drawing/2014/main" id="{08BDE985-DAE4-4666-8E5C-447E93BD5E2F}"/>
              </a:ext>
            </a:extLst>
          </p:cNvPr>
          <p:cNvSpPr/>
          <p:nvPr/>
        </p:nvSpPr>
        <p:spPr>
          <a:xfrm>
            <a:off x="5312795" y="4439002"/>
            <a:ext cx="3578174" cy="186937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algn="ctr" rtl="1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he-IL" sz="2000" kern="0" dirty="0">
                <a:solidFill>
                  <a:srgbClr val="002060"/>
                </a:solidFill>
                <a:latin typeface="Calibri"/>
                <a:cs typeface="Arial"/>
              </a:rPr>
              <a:t>על השאלה השיבו 272 מלגאים </a:t>
            </a:r>
          </a:p>
          <a:p>
            <a:pPr algn="ctr" rtl="1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he-IL" sz="2000" kern="0" dirty="0">
                <a:solidFill>
                  <a:srgbClr val="002060"/>
                </a:solidFill>
                <a:latin typeface="Calibri"/>
                <a:cs typeface="Arial"/>
              </a:rPr>
              <a:t>שסימנו 772 תשובות; </a:t>
            </a:r>
            <a:br>
              <a:rPr lang="en-US" sz="2000" kern="0" dirty="0">
                <a:solidFill>
                  <a:srgbClr val="002060"/>
                </a:solidFill>
                <a:latin typeface="Calibri"/>
                <a:cs typeface="Arial"/>
              </a:rPr>
            </a:br>
            <a:r>
              <a:rPr lang="he-IL" sz="2000" kern="0" dirty="0">
                <a:solidFill>
                  <a:srgbClr val="002060"/>
                </a:solidFill>
                <a:latin typeface="Calibri"/>
                <a:cs typeface="Arial"/>
              </a:rPr>
              <a:t>(עד 3 ערכים למשיב), </a:t>
            </a:r>
          </a:p>
          <a:p>
            <a:pPr algn="ctr" rtl="1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he-IL" sz="2000" kern="0" dirty="0">
                <a:solidFill>
                  <a:srgbClr val="002060"/>
                </a:solidFill>
                <a:latin typeface="Calibri"/>
                <a:cs typeface="Arial"/>
              </a:rPr>
              <a:t>ולכן מסתכם ליותר מ-100%. </a:t>
            </a:r>
          </a:p>
        </p:txBody>
      </p:sp>
      <p:sp>
        <p:nvSpPr>
          <p:cNvPr id="31" name="מלבן: פינות מעוגלות 30">
            <a:extLst>
              <a:ext uri="{FF2B5EF4-FFF2-40B4-BE49-F238E27FC236}">
                <a16:creationId xmlns:a16="http://schemas.microsoft.com/office/drawing/2014/main" id="{89AF1791-A494-496D-AEFB-526AC7C95AE7}"/>
              </a:ext>
            </a:extLst>
          </p:cNvPr>
          <p:cNvSpPr/>
          <p:nvPr/>
        </p:nvSpPr>
        <p:spPr>
          <a:xfrm>
            <a:off x="1403648" y="1412776"/>
            <a:ext cx="1512168" cy="10798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4" name="מלבן 33">
            <a:extLst>
              <a:ext uri="{FF2B5EF4-FFF2-40B4-BE49-F238E27FC236}">
                <a16:creationId xmlns:a16="http://schemas.microsoft.com/office/drawing/2014/main" id="{9F2C8DA3-74B9-44FD-9CF2-54055A873368}"/>
              </a:ext>
            </a:extLst>
          </p:cNvPr>
          <p:cNvSpPr/>
          <p:nvPr/>
        </p:nvSpPr>
        <p:spPr>
          <a:xfrm>
            <a:off x="3892416" y="6400406"/>
            <a:ext cx="5112568" cy="360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he-IL" sz="1600" dirty="0"/>
              <a:t>ארבעת הערכים המובילים דומים לערכים שצוינו במשוב 2017</a:t>
            </a:r>
          </a:p>
        </p:txBody>
      </p:sp>
      <p:sp>
        <p:nvSpPr>
          <p:cNvPr id="35" name="Rectangle 7">
            <a:extLst>
              <a:ext uri="{FF2B5EF4-FFF2-40B4-BE49-F238E27FC236}">
                <a16:creationId xmlns:a16="http://schemas.microsoft.com/office/drawing/2014/main" id="{D5795A8A-E991-4902-A01E-810663BF6D35}"/>
              </a:ext>
            </a:extLst>
          </p:cNvPr>
          <p:cNvSpPr/>
          <p:nvPr/>
        </p:nvSpPr>
        <p:spPr>
          <a:xfrm>
            <a:off x="5312795" y="2636016"/>
            <a:ext cx="3578174" cy="1699118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he-IL" sz="2000" kern="0" dirty="0">
                <a:solidFill>
                  <a:schemeClr val="bg1"/>
                </a:solidFill>
                <a:latin typeface="Calibri"/>
                <a:cs typeface="Arial"/>
              </a:rPr>
              <a:t>ארבעת הערכים המובילים הם הערכים שחרט השומר החדש על דגלו- אהבת הארץ, אחריות, ערבות הדדית ואכפתיות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0B82C38-B108-4C03-B761-F0A410D6D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956552"/>
            <a:ext cx="8364537" cy="440308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he-IL" sz="1800" b="1" dirty="0"/>
              <a:t>סמן עד 3 ערכים שאתה מרגיש שהתקדמת והתפתחת בהם במסגרת ההתנדבות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64871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תרשים 14">
            <a:extLst>
              <a:ext uri="{FF2B5EF4-FFF2-40B4-BE49-F238E27FC236}">
                <a16:creationId xmlns:a16="http://schemas.microsoft.com/office/drawing/2014/main" id="{79354150-FADF-4608-8AE3-93B770207F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0954565"/>
              </p:ext>
            </p:extLst>
          </p:nvPr>
        </p:nvGraphicFramePr>
        <p:xfrm>
          <a:off x="251520" y="868363"/>
          <a:ext cx="8671392" cy="4006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0482" name="Group 3">
            <a:extLst>
              <a:ext uri="{FF2B5EF4-FFF2-40B4-BE49-F238E27FC236}">
                <a16:creationId xmlns:a16="http://schemas.microsoft.com/office/drawing/2014/main" id="{FC077CDB-282E-4C08-BBB5-9A3A2E0994E5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182563"/>
            <a:ext cx="9144001" cy="685800"/>
            <a:chOff x="-7938" y="182852"/>
            <a:chExt cx="9144001" cy="685800"/>
          </a:xfrm>
        </p:grpSpPr>
        <p:sp>
          <p:nvSpPr>
            <p:cNvPr id="7" name="מלבן 8">
              <a:extLst>
                <a:ext uri="{FF2B5EF4-FFF2-40B4-BE49-F238E27FC236}">
                  <a16:creationId xmlns:a16="http://schemas.microsoft.com/office/drawing/2014/main" id="{82E520CB-9568-4C79-A280-651036979D15}"/>
                </a:ext>
              </a:extLst>
            </p:cNvPr>
            <p:cNvSpPr/>
            <p:nvPr/>
          </p:nvSpPr>
          <p:spPr>
            <a:xfrm>
              <a:off x="-7938" y="621002"/>
              <a:ext cx="9144001" cy="4603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2F9CEBE3-2BD8-463B-AC98-1FA08A51B515}"/>
                </a:ext>
              </a:extLst>
            </p:cNvPr>
            <p:cNvSpPr txBox="1">
              <a:spLocks/>
            </p:cNvSpPr>
            <p:nvPr/>
          </p:nvSpPr>
          <p:spPr>
            <a:xfrm>
              <a:off x="368300" y="182852"/>
              <a:ext cx="8353425" cy="6858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rtl="1" fontAlgn="auto">
                <a:spcAft>
                  <a:spcPts val="0"/>
                </a:spcAft>
                <a:defRPr/>
              </a:pPr>
              <a:r>
                <a:rPr lang="he-IL" sz="3000" b="1" dirty="0">
                  <a:solidFill>
                    <a:prstClr val="black"/>
                  </a:solidFill>
                  <a:cs typeface="Arial" panose="020B0604020202020204" pitchFamily="34" charset="0"/>
                </a:rPr>
                <a:t>עמדות כלפי תנועת "השומר החדש"</a:t>
              </a:r>
              <a:endParaRPr lang="en-US" sz="3000" b="1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6928D90-2C76-47F3-8E3F-8409ABD9EEE5}"/>
              </a:ext>
            </a:extLst>
          </p:cNvPr>
          <p:cNvSpPr txBox="1"/>
          <p:nvPr/>
        </p:nvSpPr>
        <p:spPr>
          <a:xfrm>
            <a:off x="8449319" y="1918335"/>
            <a:ext cx="9361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/>
              <a:t>N=306</a:t>
            </a:r>
            <a:endParaRPr lang="he-IL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4B67DD-0E3C-4A59-81C9-06010FD28506}"/>
              </a:ext>
            </a:extLst>
          </p:cNvPr>
          <p:cNvSpPr txBox="1"/>
          <p:nvPr/>
        </p:nvSpPr>
        <p:spPr>
          <a:xfrm>
            <a:off x="8496088" y="3389065"/>
            <a:ext cx="7927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/>
              <a:t>N=63</a:t>
            </a:r>
            <a:endParaRPr lang="he-IL" b="1" dirty="0"/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43A6E2D0-61DE-4642-91CB-53F39592ADD7}"/>
              </a:ext>
            </a:extLst>
          </p:cNvPr>
          <p:cNvSpPr/>
          <p:nvPr/>
        </p:nvSpPr>
        <p:spPr>
          <a:xfrm>
            <a:off x="205212" y="4874623"/>
            <a:ext cx="8717700" cy="1756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he-IL" sz="2200" b="1" dirty="0"/>
              <a:t>מרבית </a:t>
            </a:r>
            <a:r>
              <a:rPr lang="he-IL" sz="2200" dirty="0"/>
              <a:t>המלגאים </a:t>
            </a:r>
            <a:r>
              <a:rPr lang="he-IL" sz="2200" b="1" dirty="0"/>
              <a:t>חושבים או בטוחים שימליצו </a:t>
            </a:r>
            <a:r>
              <a:rPr lang="he-IL" sz="2200" dirty="0"/>
              <a:t>על השתתפות בפעילויות הארגון</a:t>
            </a:r>
            <a:endParaRPr lang="he-IL" sz="2200" b="1" dirty="0"/>
          </a:p>
          <a:p>
            <a:pPr marL="342900" indent="-342900" algn="just" rt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he-IL" sz="2200" b="1" dirty="0"/>
              <a:t>כ-68% </a:t>
            </a:r>
            <a:r>
              <a:rPr lang="he-IL" sz="2200" dirty="0"/>
              <a:t>מבין המלגאים </a:t>
            </a:r>
            <a:r>
              <a:rPr lang="he-IL" sz="2200" b="1" dirty="0"/>
              <a:t>בשנתם האחרונה להתנדבות חושבים שימשיכו להתנדב בארגון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9CBAA1B-09EB-4030-9298-88F88018E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462" y="2643380"/>
            <a:ext cx="5805909" cy="456224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he-IL" sz="1800" b="1" dirty="0"/>
              <a:t>השאלה הופנתה למלגאים בשנתם האחרונה להתנדבות בלבד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147388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7938" y="182852"/>
            <a:ext cx="9144001" cy="685800"/>
            <a:chOff x="-7938" y="182852"/>
            <a:chExt cx="9144001" cy="68580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9" name="מלבן 8"/>
            <p:cNvSpPr/>
            <p:nvPr/>
          </p:nvSpPr>
          <p:spPr>
            <a:xfrm>
              <a:off x="-7938" y="620713"/>
              <a:ext cx="9144001" cy="4603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he-IL" dirty="0">
                <a:solidFill>
                  <a:schemeClr val="tx1"/>
                </a:solidFill>
              </a:endParaRPr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67795" y="182852"/>
              <a:ext cx="8354291" cy="685800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rtl="1"/>
              <a:r>
                <a:rPr lang="he-IL" sz="3200" b="1" dirty="0">
                  <a:solidFill>
                    <a:prstClr val="black"/>
                  </a:solidFill>
                  <a:cs typeface="Arial" panose="020B0604020202020204" pitchFamily="34" charset="0"/>
                </a:rPr>
                <a:t>תקציר מנהלים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293F3226-0002-40C6-BA09-CA9666323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68A08B-F572-4AE7-89B7-87673A56824C}" type="slidenum">
              <a:rPr lang="he-IL" altLang="en-US" smtClean="0"/>
              <a:pPr>
                <a:defRPr/>
              </a:pPr>
              <a:t>3</a:t>
            </a:fld>
            <a:endParaRPr lang="he-IL" altLang="en-US" dirty="0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72CBA71A-51A0-4150-B19C-EF08FB3A5664}"/>
              </a:ext>
            </a:extLst>
          </p:cNvPr>
          <p:cNvSpPr/>
          <p:nvPr/>
        </p:nvSpPr>
        <p:spPr>
          <a:xfrm>
            <a:off x="251520" y="980728"/>
            <a:ext cx="8640960" cy="6258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he-IL" sz="2100" dirty="0"/>
              <a:t>נושא </a:t>
            </a:r>
            <a:r>
              <a:rPr lang="he-IL" sz="2100" b="1" dirty="0">
                <a:solidFill>
                  <a:srgbClr val="FF0000"/>
                </a:solidFill>
              </a:rPr>
              <a:t>תדריכי השמירה </a:t>
            </a:r>
            <a:r>
              <a:rPr lang="he-IL" sz="2100" dirty="0"/>
              <a:t>דורש התייחסות- רק</a:t>
            </a:r>
            <a:r>
              <a:rPr lang="he-IL" sz="2100" b="1" dirty="0"/>
              <a:t> 64% </a:t>
            </a:r>
            <a:r>
              <a:rPr lang="he-IL" sz="2100" dirty="0"/>
              <a:t>מהמלגאים בשנתם הראשונה להתנדבות מדווחים ש</a:t>
            </a:r>
            <a:r>
              <a:rPr lang="he-IL" sz="2100" b="1" dirty="0"/>
              <a:t>פגשו איש צוות </a:t>
            </a:r>
            <a:r>
              <a:rPr lang="he-IL" sz="2100" dirty="0"/>
              <a:t>מטעם השומר החדש במהלך השמירה הראשונה שלהם, בעוד </a:t>
            </a:r>
            <a:r>
              <a:rPr lang="he-IL" sz="2100" b="1" dirty="0"/>
              <a:t>36%</a:t>
            </a:r>
            <a:r>
              <a:rPr lang="he-IL" sz="2100" dirty="0"/>
              <a:t> מהמלגאים </a:t>
            </a:r>
            <a:r>
              <a:rPr lang="he-IL" sz="2100" b="1" dirty="0">
                <a:solidFill>
                  <a:srgbClr val="FF0000"/>
                </a:solidFill>
              </a:rPr>
              <a:t>לא פגשו בו</a:t>
            </a:r>
            <a:r>
              <a:rPr lang="he-IL" sz="2100" b="1" dirty="0"/>
              <a:t>. </a:t>
            </a:r>
            <a:r>
              <a:rPr lang="he-IL" sz="2100" dirty="0"/>
              <a:t>בנוסף,</a:t>
            </a:r>
            <a:r>
              <a:rPr lang="he-IL" sz="2100" b="1" dirty="0"/>
              <a:t> </a:t>
            </a:r>
            <a:r>
              <a:rPr lang="he-IL" sz="2100" b="1" dirty="0">
                <a:solidFill>
                  <a:srgbClr val="FF0000"/>
                </a:solidFill>
              </a:rPr>
              <a:t>4 מתוך 5</a:t>
            </a:r>
            <a:r>
              <a:rPr lang="he-IL" sz="2100" dirty="0">
                <a:solidFill>
                  <a:srgbClr val="FF0000"/>
                </a:solidFill>
              </a:rPr>
              <a:t> </a:t>
            </a:r>
            <a:r>
              <a:rPr lang="he-IL" sz="2100" dirty="0"/>
              <a:t>המלגאים החדשים </a:t>
            </a:r>
            <a:r>
              <a:rPr lang="he-IL" sz="2100" b="1" dirty="0"/>
              <a:t>במוקד</a:t>
            </a:r>
            <a:r>
              <a:rPr lang="he-IL" sz="2100" dirty="0"/>
              <a:t> השנה </a:t>
            </a:r>
            <a:r>
              <a:rPr lang="he-IL" sz="2100" b="1" dirty="0">
                <a:solidFill>
                  <a:srgbClr val="FF0000"/>
                </a:solidFill>
              </a:rPr>
              <a:t>לא פגשו</a:t>
            </a:r>
            <a:r>
              <a:rPr lang="he-IL" sz="2100" b="1" dirty="0"/>
              <a:t> </a:t>
            </a:r>
            <a:r>
              <a:rPr lang="he-IL" sz="2100" b="1" dirty="0">
                <a:solidFill>
                  <a:srgbClr val="FF0000"/>
                </a:solidFill>
              </a:rPr>
              <a:t>בו במשמרת הראשונה שלהם</a:t>
            </a:r>
            <a:r>
              <a:rPr lang="he-IL" sz="2100" b="1" dirty="0"/>
              <a:t>. </a:t>
            </a:r>
          </a:p>
          <a:p>
            <a:pPr marL="342900" indent="-342900" algn="just" rt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he-IL" sz="2100" b="1" dirty="0"/>
              <a:t>47%</a:t>
            </a:r>
            <a:r>
              <a:rPr lang="he-IL" sz="2100" dirty="0"/>
              <a:t> מהמלגאים מדווחים שפגשו אנשי צוות מטעם השומר החדש </a:t>
            </a:r>
            <a:r>
              <a:rPr lang="he-IL" sz="2100" b="1" dirty="0"/>
              <a:t>יותר מ-3 פעמים </a:t>
            </a:r>
            <a:r>
              <a:rPr lang="he-IL" sz="2100" dirty="0"/>
              <a:t>במהלך השנה, בעוד </a:t>
            </a:r>
            <a:r>
              <a:rPr lang="he-IL" sz="2100" b="1" dirty="0"/>
              <a:t>54%</a:t>
            </a:r>
            <a:r>
              <a:rPr lang="he-IL" sz="2100" dirty="0"/>
              <a:t> פגשו בהם </a:t>
            </a:r>
            <a:r>
              <a:rPr lang="he-IL" sz="2100" b="1" dirty="0"/>
              <a:t>פעמיים או פחות</a:t>
            </a:r>
          </a:p>
          <a:p>
            <a:pPr marL="342900" indent="-342900" algn="just" rt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he-IL" sz="2100" b="1" dirty="0">
                <a:solidFill>
                  <a:schemeClr val="accent6"/>
                </a:solidFill>
              </a:rPr>
              <a:t>55%</a:t>
            </a:r>
            <a:r>
              <a:rPr lang="he-IL" sz="2100" dirty="0"/>
              <a:t> מהמלגאים מדווחים שפגשו את החקלאי אצלו הם שומרים </a:t>
            </a:r>
            <a:r>
              <a:rPr lang="he-IL" sz="2100" b="1" dirty="0">
                <a:solidFill>
                  <a:schemeClr val="accent6"/>
                </a:solidFill>
              </a:rPr>
              <a:t>יותר מ-5 פעמים</a:t>
            </a:r>
            <a:r>
              <a:rPr lang="he-IL" sz="2100" b="1" dirty="0"/>
              <a:t> </a:t>
            </a:r>
            <a:r>
              <a:rPr lang="he-IL" sz="2100" dirty="0"/>
              <a:t>במהלך השנה. עם זאת, ישנם מלגאים </a:t>
            </a:r>
            <a:r>
              <a:rPr lang="he-IL" sz="2100" dirty="0">
                <a:solidFill>
                  <a:srgbClr val="FF0000"/>
                </a:solidFill>
              </a:rPr>
              <a:t>ש</a:t>
            </a:r>
            <a:r>
              <a:rPr lang="he-IL" sz="2100" b="1" dirty="0">
                <a:solidFill>
                  <a:srgbClr val="FF0000"/>
                </a:solidFill>
              </a:rPr>
              <a:t>לא ראו כלל</a:t>
            </a:r>
            <a:r>
              <a:rPr lang="he-IL" sz="2100" dirty="0">
                <a:solidFill>
                  <a:srgbClr val="FF0000"/>
                </a:solidFill>
              </a:rPr>
              <a:t> </a:t>
            </a:r>
            <a:r>
              <a:rPr lang="he-IL" sz="2100" dirty="0"/>
              <a:t>את </a:t>
            </a:r>
            <a:r>
              <a:rPr lang="he-IL" sz="2100" b="1" dirty="0">
                <a:solidFill>
                  <a:srgbClr val="FF0000"/>
                </a:solidFill>
              </a:rPr>
              <a:t>החקלאי</a:t>
            </a:r>
            <a:r>
              <a:rPr lang="he-IL" sz="2100" dirty="0">
                <a:solidFill>
                  <a:srgbClr val="FF0000"/>
                </a:solidFill>
              </a:rPr>
              <a:t> </a:t>
            </a:r>
            <a:r>
              <a:rPr lang="he-IL" sz="2100" dirty="0"/>
              <a:t>אצלו הם שומרים במהלך השנה</a:t>
            </a:r>
          </a:p>
          <a:p>
            <a:pPr marL="342900" indent="-342900" algn="just" rt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he-IL" sz="2100" b="1" dirty="0"/>
              <a:t>ניכרת </a:t>
            </a:r>
            <a:r>
              <a:rPr lang="he-IL" sz="2100" b="1" dirty="0">
                <a:solidFill>
                  <a:srgbClr val="92D050"/>
                </a:solidFill>
              </a:rPr>
              <a:t>שביעות רצון גבוהה מהמענה של רכזות המשרד בכל המישורים</a:t>
            </a:r>
            <a:r>
              <a:rPr lang="he-IL" sz="2100" b="1" dirty="0"/>
              <a:t>, עם זאת </a:t>
            </a:r>
            <a:r>
              <a:rPr lang="he-IL" sz="2100" dirty="0"/>
              <a:t>מלגאים בשנה הראשונה להתנדבות פחות שבעי רצון מהמענה של רכזות המשרד וכדאי לבחון מדוע</a:t>
            </a:r>
          </a:p>
          <a:p>
            <a:pPr marL="342900" indent="-342900" algn="just" rt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he-IL" sz="2100" b="1" dirty="0"/>
              <a:t>ההערכות </a:t>
            </a:r>
            <a:r>
              <a:rPr lang="he-IL" sz="2100" b="1" dirty="0">
                <a:solidFill>
                  <a:srgbClr val="FF0000"/>
                </a:solidFill>
              </a:rPr>
              <a:t>לרכזי מצפה השמירה הינן בינוניות וישנה ירידה בהערכות בהשוואה לשנה שעברה</a:t>
            </a:r>
          </a:p>
          <a:p>
            <a:pPr marL="342900" indent="-342900" algn="just" rt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endParaRPr lang="he-IL" sz="2100" dirty="0"/>
          </a:p>
        </p:txBody>
      </p:sp>
    </p:spTree>
    <p:extLst>
      <p:ext uri="{BB962C8B-B14F-4D97-AF65-F5344CB8AC3E}">
        <p14:creationId xmlns:p14="http://schemas.microsoft.com/office/powerpoint/2010/main" val="585614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">
            <a:extLst>
              <a:ext uri="{FF2B5EF4-FFF2-40B4-BE49-F238E27FC236}">
                <a16:creationId xmlns:a16="http://schemas.microsoft.com/office/drawing/2014/main" id="{6118DB2B-4E52-4105-AF5D-D5FADD46B56F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182563"/>
            <a:ext cx="9144001" cy="685800"/>
            <a:chOff x="-7938" y="182852"/>
            <a:chExt cx="9144001" cy="685800"/>
          </a:xfrm>
        </p:grpSpPr>
        <p:sp>
          <p:nvSpPr>
            <p:cNvPr id="9" name="מלבן 8">
              <a:extLst>
                <a:ext uri="{FF2B5EF4-FFF2-40B4-BE49-F238E27FC236}">
                  <a16:creationId xmlns:a16="http://schemas.microsoft.com/office/drawing/2014/main" id="{1C6B081A-9632-4AED-9721-1EF173AC4143}"/>
                </a:ext>
              </a:extLst>
            </p:cNvPr>
            <p:cNvSpPr/>
            <p:nvPr/>
          </p:nvSpPr>
          <p:spPr>
            <a:xfrm>
              <a:off x="-7938" y="621002"/>
              <a:ext cx="9144001" cy="4603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886B8B66-6DE0-4639-9538-5F6B45EEF312}"/>
                </a:ext>
              </a:extLst>
            </p:cNvPr>
            <p:cNvSpPr txBox="1">
              <a:spLocks/>
            </p:cNvSpPr>
            <p:nvPr/>
          </p:nvSpPr>
          <p:spPr>
            <a:xfrm>
              <a:off x="368300" y="182852"/>
              <a:ext cx="8353425" cy="6858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rtl="1" fontAlgn="auto">
                <a:spcAft>
                  <a:spcPts val="0"/>
                </a:spcAft>
                <a:defRPr/>
              </a:pPr>
              <a:r>
                <a:rPr lang="he-IL" sz="3200" b="1" dirty="0">
                  <a:solidFill>
                    <a:prstClr val="black"/>
                  </a:solidFill>
                  <a:cs typeface="Arial" panose="020B0604020202020204" pitchFamily="34" charset="0"/>
                </a:rPr>
                <a:t>רקע ומטרה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6" name="Text Box 9">
            <a:extLst>
              <a:ext uri="{FF2B5EF4-FFF2-40B4-BE49-F238E27FC236}">
                <a16:creationId xmlns:a16="http://schemas.microsoft.com/office/drawing/2014/main" id="{90F0EC14-4839-4215-8CD2-C50A1A2A1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" y="1033521"/>
            <a:ext cx="8353425" cy="4455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8000" rIns="72000">
            <a:spAutoFit/>
          </a:bodyPr>
          <a:lstStyle/>
          <a:p>
            <a:pPr marL="34290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e-IL" sz="2400" dirty="0"/>
              <a:t>מזה </a:t>
            </a:r>
            <a:r>
              <a:rPr lang="he-IL" sz="2400" b="1" dirty="0"/>
              <a:t>7</a:t>
            </a:r>
            <a:r>
              <a:rPr lang="he-IL" sz="2400" dirty="0"/>
              <a:t> </a:t>
            </a:r>
            <a:r>
              <a:rPr lang="he-IL" sz="2400" b="1" dirty="0"/>
              <a:t>שנים</a:t>
            </a:r>
            <a:r>
              <a:rPr lang="he-IL" sz="2400" dirty="0"/>
              <a:t> תנועת השומר החדש מפעילה סטודנטים ברחבי הארץ אשר מסייעים לחקלאים בשמירה על אדמותיהם, </a:t>
            </a:r>
            <a:r>
              <a:rPr lang="he-IL" sz="2400" b="1" dirty="0"/>
              <a:t>במסגרת תכנית אימפקט</a:t>
            </a:r>
          </a:p>
          <a:p>
            <a:pPr marL="34290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e-IL" sz="2400" dirty="0"/>
              <a:t>בשנה האחרונה התנדבו במסגרת התכנית </a:t>
            </a:r>
            <a:r>
              <a:rPr lang="he-IL" sz="2400" b="1" dirty="0">
                <a:solidFill>
                  <a:schemeClr val="accent2"/>
                </a:solidFill>
              </a:rPr>
              <a:t>573</a:t>
            </a:r>
            <a:r>
              <a:rPr lang="he-IL" sz="2400" dirty="0"/>
              <a:t> סטודנטים</a:t>
            </a:r>
          </a:p>
          <a:p>
            <a:pPr marL="34290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he-IL" sz="2400" dirty="0"/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e-IL" sz="2400" dirty="0"/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dirty="0"/>
              <a:t> 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e-IL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B1E971-3B13-47A9-9F8B-1730BF904E90}"/>
              </a:ext>
            </a:extLst>
          </p:cNvPr>
          <p:cNvSpPr txBox="1"/>
          <p:nvPr/>
        </p:nvSpPr>
        <p:spPr>
          <a:xfrm>
            <a:off x="224532" y="3429000"/>
            <a:ext cx="8640959" cy="309105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34290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e-IL" sz="2400" b="1" dirty="0"/>
              <a:t>מטרת המשוב:</a:t>
            </a:r>
          </a:p>
          <a:p>
            <a:pPr lvl="1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dirty="0"/>
              <a:t>-לקבל תמונה על </a:t>
            </a:r>
            <a:r>
              <a:rPr lang="he-IL" sz="2400" b="1" dirty="0"/>
              <a:t>החוויות והתפיסות </a:t>
            </a:r>
            <a:r>
              <a:rPr lang="he-IL" sz="2400" dirty="0"/>
              <a:t>של המתנדבים בכדי   להשתפר ולהיערך טוב יותר לקראת מתנדבים בעתיד</a:t>
            </a:r>
          </a:p>
          <a:p>
            <a:pPr lvl="1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dirty="0"/>
              <a:t>- לבחון את </a:t>
            </a:r>
            <a:r>
              <a:rPr lang="he-IL" sz="2400" b="1" dirty="0"/>
              <a:t>עמדות המתנדבים </a:t>
            </a:r>
            <a:r>
              <a:rPr lang="he-IL" sz="2400" dirty="0"/>
              <a:t>ביחס לתנועת השומר החדש</a:t>
            </a:r>
          </a:p>
          <a:p>
            <a:pPr lvl="1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dirty="0"/>
              <a:t>- לבחון </a:t>
            </a:r>
            <a:r>
              <a:rPr lang="he-IL" sz="2400" b="1" dirty="0"/>
              <a:t>מגמות רב- שנתיות </a:t>
            </a:r>
            <a:r>
              <a:rPr lang="he-IL" sz="2400" dirty="0"/>
              <a:t>בחוויות ועמדות המתנדבים</a:t>
            </a:r>
          </a:p>
        </p:txBody>
      </p:sp>
    </p:spTree>
    <p:extLst>
      <p:ext uri="{BB962C8B-B14F-4D97-AF65-F5344CB8AC3E}">
        <p14:creationId xmlns:p14="http://schemas.microsoft.com/office/powerpoint/2010/main" val="594126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1">
            <a:extLst>
              <a:ext uri="{FF2B5EF4-FFF2-40B4-BE49-F238E27FC236}">
                <a16:creationId xmlns:a16="http://schemas.microsoft.com/office/drawing/2014/main" id="{84ED43A4-BC0F-4EA0-BBA0-D7BECC5706DC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182563"/>
            <a:ext cx="9144001" cy="685800"/>
            <a:chOff x="-7938" y="182852"/>
            <a:chExt cx="9144001" cy="685800"/>
          </a:xfrm>
        </p:grpSpPr>
        <p:sp>
          <p:nvSpPr>
            <p:cNvPr id="9" name="מלבן 8">
              <a:extLst>
                <a:ext uri="{FF2B5EF4-FFF2-40B4-BE49-F238E27FC236}">
                  <a16:creationId xmlns:a16="http://schemas.microsoft.com/office/drawing/2014/main" id="{8A42ED04-657B-4EB4-BB23-F1A5691E92AE}"/>
                </a:ext>
              </a:extLst>
            </p:cNvPr>
            <p:cNvSpPr/>
            <p:nvPr/>
          </p:nvSpPr>
          <p:spPr>
            <a:xfrm>
              <a:off x="-7938" y="621002"/>
              <a:ext cx="9144001" cy="4603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D99CC00A-AD01-4C4A-9329-E0E70FDCBDE6}"/>
                </a:ext>
              </a:extLst>
            </p:cNvPr>
            <p:cNvSpPr txBox="1">
              <a:spLocks/>
            </p:cNvSpPr>
            <p:nvPr/>
          </p:nvSpPr>
          <p:spPr>
            <a:xfrm>
              <a:off x="368300" y="182852"/>
              <a:ext cx="8353425" cy="6858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rtl="1" fontAlgn="auto">
                <a:spcAft>
                  <a:spcPts val="0"/>
                </a:spcAft>
                <a:defRPr/>
              </a:pPr>
              <a:r>
                <a:rPr lang="he-IL" sz="3200" b="1" dirty="0">
                  <a:solidFill>
                    <a:prstClr val="black"/>
                  </a:solidFill>
                  <a:cs typeface="+mn-cs"/>
                </a:rPr>
                <a:t>השאלון ואיסוף הנתונים</a:t>
              </a:r>
              <a:endParaRPr lang="en-US" sz="3200" b="1" dirty="0">
                <a:solidFill>
                  <a:prstClr val="black"/>
                </a:solidFill>
                <a:cs typeface="+mn-cs"/>
              </a:endParaRPr>
            </a:p>
          </p:txBody>
        </p:sp>
      </p:grpSp>
      <p:sp>
        <p:nvSpPr>
          <p:cNvPr id="6" name="Text Box 9">
            <a:extLst>
              <a:ext uri="{FF2B5EF4-FFF2-40B4-BE49-F238E27FC236}">
                <a16:creationId xmlns:a16="http://schemas.microsoft.com/office/drawing/2014/main" id="{C9556DC4-BA1B-4A2F-A34A-B7E739D66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" y="1037531"/>
            <a:ext cx="8353425" cy="5176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8000" rIns="72000">
            <a:spAutoFit/>
          </a:bodyPr>
          <a:lstStyle/>
          <a:p>
            <a:pPr marL="342900" indent="-342900" algn="just" rt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he-IL" sz="2400" dirty="0"/>
              <a:t>שאלונים ממוחשבים, אנונימיים, נשלחו למלגאים</a:t>
            </a:r>
          </a:p>
          <a:p>
            <a:pPr marL="342900" indent="-342900" algn="just" rt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he-IL" sz="2400" dirty="0"/>
              <a:t>השאלון כלל </a:t>
            </a:r>
            <a:r>
              <a:rPr lang="he-IL" sz="2400" b="1" dirty="0">
                <a:solidFill>
                  <a:schemeClr val="accent2"/>
                </a:solidFill>
              </a:rPr>
              <a:t>27</a:t>
            </a:r>
            <a:r>
              <a:rPr lang="he-IL" sz="2400" dirty="0"/>
              <a:t> שאלות, שבאות לבחון את:</a:t>
            </a:r>
          </a:p>
          <a:p>
            <a:pPr algn="just" rt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he-IL" sz="2400" dirty="0"/>
              <a:t>	- </a:t>
            </a:r>
            <a:r>
              <a:rPr lang="he-IL" sz="2400" b="1" dirty="0"/>
              <a:t>המניעים</a:t>
            </a:r>
            <a:r>
              <a:rPr lang="he-IL" sz="2400" dirty="0"/>
              <a:t> להצטרפות לתכנית</a:t>
            </a:r>
          </a:p>
          <a:p>
            <a:pPr algn="just" rt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he-IL" sz="2400" dirty="0"/>
              <a:t>	- תדירות המפגשים עם אנשי תנועת השומר החדש והחקלאי</a:t>
            </a:r>
          </a:p>
          <a:p>
            <a:pPr algn="just" rt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he-IL" sz="2400" dirty="0"/>
              <a:t>	-תרומת</a:t>
            </a:r>
            <a:r>
              <a:rPr lang="he-IL" sz="2400" b="1" dirty="0"/>
              <a:t> התדריכים והלימוד</a:t>
            </a:r>
            <a:r>
              <a:rPr lang="he-IL" sz="2400" dirty="0"/>
              <a:t> </a:t>
            </a:r>
          </a:p>
          <a:p>
            <a:pPr algn="just" rt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he-IL" sz="2400" dirty="0"/>
              <a:t>	- </a:t>
            </a:r>
            <a:r>
              <a:rPr lang="he-IL" sz="2400" b="1" dirty="0"/>
              <a:t>המענה של צוות התכנית</a:t>
            </a:r>
            <a:endParaRPr lang="he-IL" sz="2400" dirty="0"/>
          </a:p>
          <a:p>
            <a:pPr algn="just" rt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he-IL" sz="2400" dirty="0"/>
              <a:t>	- תרומת ההתנדבות לחקלאי ו</a:t>
            </a:r>
            <a:r>
              <a:rPr lang="he-IL" sz="2400" b="1" dirty="0"/>
              <a:t>התרומה ברמה האישית</a:t>
            </a:r>
          </a:p>
          <a:p>
            <a:pPr algn="just" rt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he-IL" sz="2400" dirty="0"/>
              <a:t>	- עמדות כלפי </a:t>
            </a:r>
            <a:r>
              <a:rPr lang="he-IL" sz="2400" b="1" dirty="0"/>
              <a:t>תנועת </a:t>
            </a:r>
            <a:r>
              <a:rPr lang="he-IL" sz="2400" dirty="0"/>
              <a:t>"השומר החדש"</a:t>
            </a:r>
          </a:p>
          <a:p>
            <a:pPr algn="just" rt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he-IL" sz="2400" dirty="0"/>
              <a:t>	- פעילות ההתנדבות במוקד</a:t>
            </a:r>
          </a:p>
          <a:p>
            <a:pPr algn="just" rt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he-IL" sz="2400" dirty="0"/>
              <a:t>	- שילוב התנדבות חקלאית כחלק מהמלגה</a:t>
            </a:r>
          </a:p>
        </p:txBody>
      </p:sp>
    </p:spTree>
    <p:extLst>
      <p:ext uri="{BB962C8B-B14F-4D97-AF65-F5344CB8AC3E}">
        <p14:creationId xmlns:p14="http://schemas.microsoft.com/office/powerpoint/2010/main" val="4150799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">
            <a:extLst>
              <a:ext uri="{FF2B5EF4-FFF2-40B4-BE49-F238E27FC236}">
                <a16:creationId xmlns:a16="http://schemas.microsoft.com/office/drawing/2014/main" id="{60F03645-C445-42BE-B4BE-0C80787734D3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182563"/>
            <a:ext cx="9144001" cy="685800"/>
            <a:chOff x="-7938" y="182852"/>
            <a:chExt cx="9144001" cy="685800"/>
          </a:xfrm>
        </p:grpSpPr>
        <p:sp>
          <p:nvSpPr>
            <p:cNvPr id="9" name="מלבן 8">
              <a:extLst>
                <a:ext uri="{FF2B5EF4-FFF2-40B4-BE49-F238E27FC236}">
                  <a16:creationId xmlns:a16="http://schemas.microsoft.com/office/drawing/2014/main" id="{8D0D2FE5-4F04-4F04-BD0C-DF9A7303F63B}"/>
                </a:ext>
              </a:extLst>
            </p:cNvPr>
            <p:cNvSpPr/>
            <p:nvPr/>
          </p:nvSpPr>
          <p:spPr>
            <a:xfrm>
              <a:off x="-7938" y="621002"/>
              <a:ext cx="9144001" cy="4603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7C0EE8A6-85F3-4689-AEA6-B263C10B16AC}"/>
                </a:ext>
              </a:extLst>
            </p:cNvPr>
            <p:cNvSpPr txBox="1">
              <a:spLocks/>
            </p:cNvSpPr>
            <p:nvPr/>
          </p:nvSpPr>
          <p:spPr>
            <a:xfrm>
              <a:off x="368300" y="182852"/>
              <a:ext cx="8353425" cy="6858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rtl="1" fontAlgn="auto">
                <a:spcAft>
                  <a:spcPts val="0"/>
                </a:spcAft>
                <a:defRPr/>
              </a:pPr>
              <a:r>
                <a:rPr lang="he-IL" sz="3200" b="1" dirty="0">
                  <a:solidFill>
                    <a:prstClr val="black"/>
                  </a:solidFill>
                  <a:cs typeface="+mn-cs"/>
                </a:rPr>
                <a:t>אופן הצגת הממצאים</a:t>
              </a:r>
              <a:endParaRPr lang="en-US" sz="3200" b="1" dirty="0">
                <a:solidFill>
                  <a:prstClr val="black"/>
                </a:solidFill>
                <a:cs typeface="+mn-cs"/>
              </a:endParaRPr>
            </a:p>
          </p:txBody>
        </p:sp>
      </p:grpSp>
      <p:sp>
        <p:nvSpPr>
          <p:cNvPr id="6" name="Text Box 9">
            <a:extLst>
              <a:ext uri="{FF2B5EF4-FFF2-40B4-BE49-F238E27FC236}">
                <a16:creationId xmlns:a16="http://schemas.microsoft.com/office/drawing/2014/main" id="{1FA40EBC-C21F-462E-9CBB-3E5C300F4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" y="908050"/>
            <a:ext cx="8353425" cy="579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8000" rIns="72000">
            <a:spAutoFit/>
          </a:bodyPr>
          <a:lstStyle/>
          <a:p>
            <a:pPr marL="342900" indent="-342900" algn="just" rt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he-IL" sz="2200" dirty="0"/>
              <a:t>רוב השאלות בשאלון סגורות והמשיב היה צריך לציין את עמדתו על סולם בין 1 (במידה מועטה מאוד) ל-5 (במידה רבה מאוד). בשאלות הפתוחות, בכל נושא, המשיבים התבקשו להרחיב ולהסביר את עמדתם</a:t>
            </a:r>
          </a:p>
          <a:p>
            <a:pPr marL="342900" indent="-342900" algn="just" rt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he-IL" sz="2200" dirty="0"/>
              <a:t>לצורך הצגת הנתונים התשובות קובצו ל-3 קטגוריות: </a:t>
            </a:r>
            <a:r>
              <a:rPr lang="he-IL" sz="2200" b="1" dirty="0"/>
              <a:t>הערכות גבוהות </a:t>
            </a:r>
            <a:r>
              <a:rPr lang="he-IL" sz="2200" dirty="0"/>
              <a:t>(במידה רבה מאוד ובמידה רבה), </a:t>
            </a:r>
            <a:r>
              <a:rPr lang="he-IL" sz="2200" b="1" dirty="0"/>
              <a:t>הערכה בינונית</a:t>
            </a:r>
            <a:r>
              <a:rPr lang="he-IL" sz="2200" dirty="0"/>
              <a:t>, </a:t>
            </a:r>
            <a:r>
              <a:rPr lang="he-IL" sz="2200" b="1" dirty="0"/>
              <a:t>והערכות נמוכות </a:t>
            </a:r>
            <a:r>
              <a:rPr lang="he-IL" sz="2200" dirty="0"/>
              <a:t>(במידה מועטה מאוד ובמידה מועטה) </a:t>
            </a:r>
          </a:p>
          <a:p>
            <a:pPr marL="342900" indent="-342900" algn="just" rt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he-IL" sz="2200" dirty="0"/>
              <a:t>ליד כל תרשים מופיע מספר המשיבים שענו על השאלה (</a:t>
            </a:r>
            <a:r>
              <a:rPr lang="en-US" sz="2200" dirty="0"/>
              <a:t>N</a:t>
            </a:r>
            <a:r>
              <a:rPr lang="he-IL" sz="2200" dirty="0"/>
              <a:t>) </a:t>
            </a:r>
          </a:p>
          <a:p>
            <a:pPr marL="342900" indent="-342900" algn="just" rt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he-IL" sz="2200" dirty="0"/>
              <a:t>התשובות לשאלות הפתוחות, כלשונן, יועברו למנהלי התכנית בקובץ נפרד</a:t>
            </a:r>
          </a:p>
          <a:p>
            <a:pPr marL="342900" indent="-342900" algn="just" rt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he-IL" altLang="en-US" sz="2200" dirty="0"/>
              <a:t>בשאלות השונות נבדק האם קיים הבדל בין </a:t>
            </a:r>
            <a:r>
              <a:rPr lang="he-IL" altLang="en-US" sz="2200" b="1" dirty="0"/>
              <a:t>המרחבים</a:t>
            </a:r>
            <a:r>
              <a:rPr lang="he-IL" altLang="en-US" sz="2200" dirty="0"/>
              <a:t> (צפון ודרום), שאלות בהן נמצא הבדל מובהק סטטיסטית (</a:t>
            </a:r>
            <a:r>
              <a:rPr lang="en-US" altLang="en-US" sz="2200" i="1" dirty="0"/>
              <a:t>P</a:t>
            </a:r>
            <a:r>
              <a:rPr lang="en-US" altLang="en-US" sz="2200" dirty="0"/>
              <a:t>≤0.05</a:t>
            </a:r>
            <a:r>
              <a:rPr lang="he-IL" altLang="en-US" sz="2200" dirty="0"/>
              <a:t>) סומנו ב-</a:t>
            </a:r>
          </a:p>
          <a:p>
            <a:pPr marL="342900" indent="-342900" algn="just" rt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he-IL" altLang="en-US" sz="2200" dirty="0"/>
              <a:t>בנוסף לכך נבדק האם קיים הבדל לפי </a:t>
            </a:r>
            <a:r>
              <a:rPr lang="he-IL" altLang="en-US" sz="2200" b="1" dirty="0"/>
              <a:t>ותק</a:t>
            </a:r>
            <a:r>
              <a:rPr lang="he-IL" altLang="en-US" sz="2200" dirty="0"/>
              <a:t> ההתנדבות בשומר החדש. שאלות בהן נמצא הבדל מובהק סטטיסטית לפי ותק סומנו ב-</a:t>
            </a:r>
          </a:p>
          <a:p>
            <a:pPr marL="342900" indent="-342900" algn="just" rt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he-IL" altLang="en-US" sz="2200" dirty="0"/>
              <a:t>הבדלים בין הערכות המלגאים השנה לשנה שעברה סומנו ב- </a:t>
            </a:r>
          </a:p>
        </p:txBody>
      </p:sp>
      <p:sp>
        <p:nvSpPr>
          <p:cNvPr id="7" name="5-Point Star 9">
            <a:extLst>
              <a:ext uri="{FF2B5EF4-FFF2-40B4-BE49-F238E27FC236}">
                <a16:creationId xmlns:a16="http://schemas.microsoft.com/office/drawing/2014/main" id="{62A0C97F-F3DA-4944-94C3-5D91F2DA35E4}"/>
              </a:ext>
            </a:extLst>
          </p:cNvPr>
          <p:cNvSpPr/>
          <p:nvPr/>
        </p:nvSpPr>
        <p:spPr>
          <a:xfrm>
            <a:off x="2267744" y="4869160"/>
            <a:ext cx="291083" cy="360040"/>
          </a:xfrm>
          <a:prstGeom prst="star5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5-Point Star 12">
            <a:extLst>
              <a:ext uri="{FF2B5EF4-FFF2-40B4-BE49-F238E27FC236}">
                <a16:creationId xmlns:a16="http://schemas.microsoft.com/office/drawing/2014/main" id="{F98C2302-519F-4616-AF17-B6577A5FCA90}"/>
              </a:ext>
            </a:extLst>
          </p:cNvPr>
          <p:cNvSpPr/>
          <p:nvPr/>
        </p:nvSpPr>
        <p:spPr bwMode="auto">
          <a:xfrm>
            <a:off x="1547664" y="5775425"/>
            <a:ext cx="363091" cy="288031"/>
          </a:xfrm>
          <a:prstGeom prst="star5">
            <a:avLst/>
          </a:prstGeom>
          <a:solidFill>
            <a:schemeClr val="accent5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ysClr val="window" lastClr="FFFFFF"/>
              </a:solidFill>
              <a:highlight>
                <a:srgbClr val="00FFFF"/>
              </a:highlight>
              <a:latin typeface="Calibri"/>
              <a:cs typeface="Arial"/>
            </a:endParaRPr>
          </a:p>
        </p:txBody>
      </p:sp>
      <p:sp>
        <p:nvSpPr>
          <p:cNvPr id="10" name="5-Point Star 12">
            <a:extLst>
              <a:ext uri="{FF2B5EF4-FFF2-40B4-BE49-F238E27FC236}">
                <a16:creationId xmlns:a16="http://schemas.microsoft.com/office/drawing/2014/main" id="{6ED7E476-9AAC-4A80-92F8-D523A48FD8D6}"/>
              </a:ext>
            </a:extLst>
          </p:cNvPr>
          <p:cNvSpPr/>
          <p:nvPr/>
        </p:nvSpPr>
        <p:spPr bwMode="auto">
          <a:xfrm>
            <a:off x="1547664" y="6309320"/>
            <a:ext cx="291083" cy="288032"/>
          </a:xfrm>
          <a:prstGeom prst="star5">
            <a:avLst/>
          </a:prstGeom>
          <a:solidFill>
            <a:schemeClr val="accent3"/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ysClr val="window" lastClr="FFFFFF"/>
              </a:solidFill>
              <a:highlight>
                <a:srgbClr val="00FFFF"/>
              </a:highlight>
              <a:latin typeface="Calibri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id="{6C106EBF-97C2-4618-AC50-7D7A12814745}"/>
              </a:ext>
            </a:extLst>
          </p:cNvPr>
          <p:cNvGrpSpPr>
            <a:grpSpLocks/>
          </p:cNvGrpSpPr>
          <p:nvPr/>
        </p:nvGrpSpPr>
        <p:grpSpPr bwMode="auto">
          <a:xfrm>
            <a:off x="-3710" y="1052736"/>
            <a:ext cx="9144001" cy="1252257"/>
            <a:chOff x="-7938" y="182851"/>
            <a:chExt cx="9144001" cy="1252257"/>
          </a:xfrm>
        </p:grpSpPr>
        <p:sp>
          <p:nvSpPr>
            <p:cNvPr id="6" name="מלבן 8">
              <a:extLst>
                <a:ext uri="{FF2B5EF4-FFF2-40B4-BE49-F238E27FC236}">
                  <a16:creationId xmlns:a16="http://schemas.microsoft.com/office/drawing/2014/main" id="{EDC95408-7FF8-4835-A296-736F7DA8317A}"/>
                </a:ext>
              </a:extLst>
            </p:cNvPr>
            <p:cNvSpPr/>
            <p:nvPr/>
          </p:nvSpPr>
          <p:spPr>
            <a:xfrm>
              <a:off x="-7938" y="621002"/>
              <a:ext cx="9144001" cy="4603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195701CE-3A62-47F1-B689-C78755886303}"/>
                </a:ext>
              </a:extLst>
            </p:cNvPr>
            <p:cNvSpPr txBox="1">
              <a:spLocks/>
            </p:cNvSpPr>
            <p:nvPr/>
          </p:nvSpPr>
          <p:spPr>
            <a:xfrm>
              <a:off x="368300" y="182851"/>
              <a:ext cx="8353425" cy="125225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rtl="1" fontAlgn="auto">
                <a:spcAft>
                  <a:spcPts val="0"/>
                </a:spcAft>
                <a:defRPr/>
              </a:pPr>
              <a:r>
                <a:rPr lang="he-IL" sz="3200" b="1" dirty="0">
                  <a:solidFill>
                    <a:prstClr val="black"/>
                  </a:solidFill>
                  <a:cs typeface="Arial" panose="020B0604020202020204" pitchFamily="34" charset="0"/>
                </a:rPr>
                <a:t>תיאור והצגת </a:t>
              </a:r>
            </a:p>
            <a:p>
              <a:pPr rtl="1" fontAlgn="auto">
                <a:spcAft>
                  <a:spcPts val="0"/>
                </a:spcAft>
                <a:defRPr/>
              </a:pPr>
              <a:r>
                <a:rPr lang="he-IL" sz="3200" b="1" dirty="0">
                  <a:solidFill>
                    <a:prstClr val="black"/>
                  </a:solidFill>
                  <a:cs typeface="Arial" panose="020B0604020202020204" pitchFamily="34" charset="0"/>
                </a:rPr>
                <a:t>הממצאים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42FA09C-FF71-4773-B97B-D3E8CD77BB24}"/>
              </a:ext>
            </a:extLst>
          </p:cNvPr>
          <p:cNvSpPr txBox="1"/>
          <p:nvPr/>
        </p:nvSpPr>
        <p:spPr>
          <a:xfrm>
            <a:off x="437902" y="2734085"/>
            <a:ext cx="8310562" cy="340384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lvl="1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200" dirty="0"/>
              <a:t>רגע לפני הצגת הממצאים, נשמח אם השאלות הבאות ילוו אתכם </a:t>
            </a:r>
          </a:p>
          <a:p>
            <a:pPr marL="800100" lvl="1" indent="-34290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e-IL" sz="2200" dirty="0"/>
              <a:t>מה הנתונים מספרים לנו?</a:t>
            </a:r>
          </a:p>
          <a:p>
            <a:pPr marL="800100" lvl="1" indent="-34290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e-IL" sz="2200" dirty="0"/>
              <a:t>האם נקודת המבט שהייתה לנו עד כה נתמכת ע"י הנתונים?</a:t>
            </a:r>
          </a:p>
          <a:p>
            <a:pPr marL="800100" lvl="1" indent="-34290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e-IL" sz="2200" dirty="0"/>
              <a:t>אילו תובנות ניתן לגזור מהממצאים?</a:t>
            </a:r>
          </a:p>
          <a:p>
            <a:pPr marL="800100" lvl="1" indent="-34290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e-IL" sz="2200" dirty="0"/>
              <a:t>אילו שאלות למחשבה עולות מהממצאים?</a:t>
            </a:r>
          </a:p>
          <a:p>
            <a:pPr marL="800100" lvl="1" indent="-34290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e-IL" sz="2200" dirty="0"/>
              <a:t>מה הלאה?--- מה נעשה עם התובנות שעלו?</a:t>
            </a:r>
          </a:p>
        </p:txBody>
      </p:sp>
    </p:spTree>
    <p:extLst>
      <p:ext uri="{BB962C8B-B14F-4D97-AF65-F5344CB8AC3E}">
        <p14:creationId xmlns:p14="http://schemas.microsoft.com/office/powerpoint/2010/main" val="113829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3">
            <a:extLst>
              <a:ext uri="{FF2B5EF4-FFF2-40B4-BE49-F238E27FC236}">
                <a16:creationId xmlns:a16="http://schemas.microsoft.com/office/drawing/2014/main" id="{FC077CDB-282E-4C08-BBB5-9A3A2E0994E5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182563"/>
            <a:ext cx="9144001" cy="685800"/>
            <a:chOff x="-7938" y="182852"/>
            <a:chExt cx="9144001" cy="685800"/>
          </a:xfrm>
        </p:grpSpPr>
        <p:sp>
          <p:nvSpPr>
            <p:cNvPr id="7" name="מלבן 8">
              <a:extLst>
                <a:ext uri="{FF2B5EF4-FFF2-40B4-BE49-F238E27FC236}">
                  <a16:creationId xmlns:a16="http://schemas.microsoft.com/office/drawing/2014/main" id="{82E520CB-9568-4C79-A280-651036979D15}"/>
                </a:ext>
              </a:extLst>
            </p:cNvPr>
            <p:cNvSpPr/>
            <p:nvPr/>
          </p:nvSpPr>
          <p:spPr>
            <a:xfrm>
              <a:off x="-7938" y="621002"/>
              <a:ext cx="9144001" cy="4603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2F9CEBE3-2BD8-463B-AC98-1FA08A51B515}"/>
                </a:ext>
              </a:extLst>
            </p:cNvPr>
            <p:cNvSpPr txBox="1">
              <a:spLocks/>
            </p:cNvSpPr>
            <p:nvPr/>
          </p:nvSpPr>
          <p:spPr>
            <a:xfrm>
              <a:off x="368300" y="182852"/>
              <a:ext cx="8353425" cy="6858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rtl="1" fontAlgn="auto">
                <a:spcAft>
                  <a:spcPts val="0"/>
                </a:spcAft>
                <a:defRPr/>
              </a:pPr>
              <a:r>
                <a:rPr lang="he-IL" sz="3200" b="1" dirty="0">
                  <a:solidFill>
                    <a:prstClr val="black"/>
                  </a:solidFill>
                  <a:cs typeface="Arial" panose="020B0604020202020204" pitchFamily="34" charset="0"/>
                </a:rPr>
                <a:t>הענות למשוב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מלבן 1">
            <a:extLst>
              <a:ext uri="{FF2B5EF4-FFF2-40B4-BE49-F238E27FC236}">
                <a16:creationId xmlns:a16="http://schemas.microsoft.com/office/drawing/2014/main" id="{6055E9AD-AF81-4DBF-ADAC-8161F876D175}"/>
              </a:ext>
            </a:extLst>
          </p:cNvPr>
          <p:cNvSpPr/>
          <p:nvPr/>
        </p:nvSpPr>
        <p:spPr>
          <a:xfrm>
            <a:off x="251521" y="3909406"/>
            <a:ext cx="8640960" cy="2646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he-IL" sz="2200" dirty="0"/>
              <a:t>על המשוב השיבו </a:t>
            </a:r>
            <a:r>
              <a:rPr lang="he-IL" sz="2200" b="1" dirty="0"/>
              <a:t>307</a:t>
            </a:r>
            <a:r>
              <a:rPr lang="he-IL" sz="2200" dirty="0"/>
              <a:t> מלגאים המהווים </a:t>
            </a:r>
            <a:r>
              <a:rPr lang="he-IL" sz="2200" b="1" dirty="0"/>
              <a:t>54% </a:t>
            </a:r>
            <a:r>
              <a:rPr lang="he-IL" sz="2200" dirty="0"/>
              <a:t>מכלל המלגאים בתכנית אימפקט</a:t>
            </a:r>
          </a:p>
          <a:p>
            <a:pPr marL="342900" indent="-342900" algn="just" rt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he-IL" sz="2200" dirty="0"/>
              <a:t>ההיענות במרחב דרום (65%) הייתה </a:t>
            </a:r>
            <a:r>
              <a:rPr lang="he-IL" sz="2200" b="1" dirty="0"/>
              <a:t>גבוה משמעותית </a:t>
            </a:r>
            <a:r>
              <a:rPr lang="he-IL" sz="2200" dirty="0"/>
              <a:t>מההיענות במרחב צפון (42%) ולכן, יש לנקות משנה זהירות בהכללת הממצאים על המלגאים במרחבים השונים ובהשוואת בין המרחבים</a:t>
            </a:r>
          </a:p>
          <a:p>
            <a:pPr marL="342900" indent="-342900" algn="just" rt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he-IL" sz="2200" dirty="0"/>
              <a:t>אחוזי ההיענות למשוב (בכלליות ובמרחבים) </a:t>
            </a:r>
            <a:r>
              <a:rPr lang="he-IL" sz="2200" b="1" dirty="0"/>
              <a:t>דומה</a:t>
            </a:r>
            <a:r>
              <a:rPr lang="he-IL" sz="2200" dirty="0"/>
              <a:t> לנתונים משנת 2017</a:t>
            </a:r>
          </a:p>
        </p:txBody>
      </p:sp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8F912B0A-1B52-440B-A8D9-31AA6CB023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564618"/>
              </p:ext>
            </p:extLst>
          </p:nvPr>
        </p:nvGraphicFramePr>
        <p:xfrm>
          <a:off x="368300" y="1312464"/>
          <a:ext cx="8281416" cy="2152841"/>
        </p:xfrm>
        <a:graphic>
          <a:graphicData uri="http://schemas.openxmlformats.org/drawingml/2006/table">
            <a:tbl>
              <a:tblPr lastRow="1">
                <a:tableStyleId>{9D7B26C5-4107-4FEC-AEDC-1716B250A1EF}</a:tableStyleId>
              </a:tblPr>
              <a:tblGrid>
                <a:gridCol w="2070354">
                  <a:extLst>
                    <a:ext uri="{9D8B030D-6E8A-4147-A177-3AD203B41FA5}">
                      <a16:colId xmlns:a16="http://schemas.microsoft.com/office/drawing/2014/main" val="2726633548"/>
                    </a:ext>
                  </a:extLst>
                </a:gridCol>
                <a:gridCol w="2070354">
                  <a:extLst>
                    <a:ext uri="{9D8B030D-6E8A-4147-A177-3AD203B41FA5}">
                      <a16:colId xmlns:a16="http://schemas.microsoft.com/office/drawing/2014/main" val="681348147"/>
                    </a:ext>
                  </a:extLst>
                </a:gridCol>
                <a:gridCol w="2070354">
                  <a:extLst>
                    <a:ext uri="{9D8B030D-6E8A-4147-A177-3AD203B41FA5}">
                      <a16:colId xmlns:a16="http://schemas.microsoft.com/office/drawing/2014/main" val="2448411586"/>
                    </a:ext>
                  </a:extLst>
                </a:gridCol>
                <a:gridCol w="2070354">
                  <a:extLst>
                    <a:ext uri="{9D8B030D-6E8A-4147-A177-3AD203B41FA5}">
                      <a16:colId xmlns:a16="http://schemas.microsoft.com/office/drawing/2014/main" val="1482633757"/>
                    </a:ext>
                  </a:extLst>
                </a:gridCol>
              </a:tblGrid>
              <a:tr h="30532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200" b="1" u="none" strike="noStrike">
                          <a:effectLst/>
                        </a:rPr>
                        <a:t>סה"כ</a:t>
                      </a:r>
                      <a:endParaRPr lang="he-IL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200" b="1" u="none" strike="noStrike">
                          <a:effectLst/>
                        </a:rPr>
                        <a:t>צפון</a:t>
                      </a:r>
                      <a:endParaRPr lang="he-IL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200" b="1" u="none" strike="noStrike">
                          <a:effectLst/>
                        </a:rPr>
                        <a:t>דרום</a:t>
                      </a:r>
                      <a:endParaRPr lang="he-IL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e-IL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52191151"/>
                  </a:ext>
                </a:extLst>
              </a:tr>
              <a:tr h="603737">
                <a:tc>
                  <a:txBody>
                    <a:bodyPr/>
                    <a:lstStyle/>
                    <a:p>
                      <a:pPr algn="r" fontAlgn="b"/>
                      <a:r>
                        <a:rPr lang="he-IL" sz="2200" u="none" strike="noStrike" dirty="0">
                          <a:effectLst/>
                        </a:rPr>
                        <a:t>573</a:t>
                      </a:r>
                      <a:endParaRPr lang="he-IL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2200" u="none" strike="noStrike" dirty="0">
                          <a:effectLst/>
                        </a:rPr>
                        <a:t>286</a:t>
                      </a:r>
                      <a:endParaRPr lang="he-IL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2200" u="none" strike="noStrike" dirty="0">
                          <a:effectLst/>
                        </a:rPr>
                        <a:t>287</a:t>
                      </a:r>
                      <a:endParaRPr lang="he-IL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2200" b="1" u="none" strike="noStrike">
                          <a:effectLst/>
                        </a:rPr>
                        <a:t>מלגאים</a:t>
                      </a:r>
                      <a:endParaRPr lang="he-IL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35572021"/>
                  </a:ext>
                </a:extLst>
              </a:tr>
              <a:tr h="603737">
                <a:tc>
                  <a:txBody>
                    <a:bodyPr/>
                    <a:lstStyle/>
                    <a:p>
                      <a:pPr algn="r" fontAlgn="b"/>
                      <a:r>
                        <a:rPr lang="he-IL" sz="2200" u="none" strike="noStrike">
                          <a:effectLst/>
                        </a:rPr>
                        <a:t>307</a:t>
                      </a:r>
                      <a:endParaRPr lang="he-IL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2200" u="none" strike="noStrike">
                          <a:effectLst/>
                        </a:rPr>
                        <a:t>120</a:t>
                      </a:r>
                      <a:endParaRPr lang="he-IL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2200" u="none" strike="noStrike">
                          <a:effectLst/>
                        </a:rPr>
                        <a:t>187</a:t>
                      </a:r>
                      <a:endParaRPr lang="he-IL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2200" b="1" u="none" strike="noStrike" dirty="0">
                          <a:effectLst/>
                        </a:rPr>
                        <a:t>ענו למשוב</a:t>
                      </a:r>
                      <a:endParaRPr lang="he-IL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37886852"/>
                  </a:ext>
                </a:extLst>
              </a:tr>
              <a:tr h="603737">
                <a:tc>
                  <a:txBody>
                    <a:bodyPr/>
                    <a:lstStyle/>
                    <a:p>
                      <a:pPr algn="r" fontAlgn="b"/>
                      <a:r>
                        <a:rPr lang="he-IL" sz="2200" u="none" strike="noStrike" dirty="0">
                          <a:effectLst/>
                        </a:rPr>
                        <a:t>54%</a:t>
                      </a:r>
                      <a:endParaRPr lang="he-IL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2200" u="none" strike="noStrike" dirty="0">
                          <a:effectLst/>
                        </a:rPr>
                        <a:t>42%</a:t>
                      </a:r>
                      <a:endParaRPr lang="he-IL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2200" u="none" strike="noStrike" dirty="0">
                          <a:effectLst/>
                        </a:rPr>
                        <a:t>65%</a:t>
                      </a:r>
                      <a:endParaRPr lang="he-IL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הענות</a:t>
                      </a:r>
                    </a:p>
                  </a:txBody>
                  <a:tcPr marL="6350" marR="6350" marT="6350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02193"/>
                  </a:ext>
                </a:extLst>
              </a:tr>
            </a:tbl>
          </a:graphicData>
        </a:graphic>
      </p:graphicFrame>
      <p:sp>
        <p:nvSpPr>
          <p:cNvPr id="9" name="5-Point Star 9">
            <a:extLst>
              <a:ext uri="{FF2B5EF4-FFF2-40B4-BE49-F238E27FC236}">
                <a16:creationId xmlns:a16="http://schemas.microsoft.com/office/drawing/2014/main" id="{96D9AF74-872A-4C38-A433-0F88190D0BE1}"/>
              </a:ext>
            </a:extLst>
          </p:cNvPr>
          <p:cNvSpPr/>
          <p:nvPr/>
        </p:nvSpPr>
        <p:spPr>
          <a:xfrm>
            <a:off x="8316415" y="3087688"/>
            <a:ext cx="333301" cy="288032"/>
          </a:xfrm>
          <a:prstGeom prst="star5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kern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16447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3">
            <a:extLst>
              <a:ext uri="{FF2B5EF4-FFF2-40B4-BE49-F238E27FC236}">
                <a16:creationId xmlns:a16="http://schemas.microsoft.com/office/drawing/2014/main" id="{FC077CDB-282E-4C08-BBB5-9A3A2E0994E5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182563"/>
            <a:ext cx="9144001" cy="685800"/>
            <a:chOff x="-7938" y="182852"/>
            <a:chExt cx="9144001" cy="685800"/>
          </a:xfrm>
        </p:grpSpPr>
        <p:sp>
          <p:nvSpPr>
            <p:cNvPr id="7" name="מלבן 8">
              <a:extLst>
                <a:ext uri="{FF2B5EF4-FFF2-40B4-BE49-F238E27FC236}">
                  <a16:creationId xmlns:a16="http://schemas.microsoft.com/office/drawing/2014/main" id="{82E520CB-9568-4C79-A280-651036979D15}"/>
                </a:ext>
              </a:extLst>
            </p:cNvPr>
            <p:cNvSpPr/>
            <p:nvPr/>
          </p:nvSpPr>
          <p:spPr>
            <a:xfrm>
              <a:off x="-7938" y="621002"/>
              <a:ext cx="9144001" cy="4603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2F9CEBE3-2BD8-463B-AC98-1FA08A51B515}"/>
                </a:ext>
              </a:extLst>
            </p:cNvPr>
            <p:cNvSpPr txBox="1">
              <a:spLocks/>
            </p:cNvSpPr>
            <p:nvPr/>
          </p:nvSpPr>
          <p:spPr>
            <a:xfrm>
              <a:off x="368300" y="182852"/>
              <a:ext cx="8353425" cy="6858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rtl="1" fontAlgn="auto">
                <a:spcAft>
                  <a:spcPts val="0"/>
                </a:spcAft>
                <a:defRPr/>
              </a:pPr>
              <a:r>
                <a:rPr lang="he-IL" sz="3200" b="1" dirty="0">
                  <a:solidFill>
                    <a:prstClr val="black"/>
                  </a:solidFill>
                  <a:cs typeface="Arial" panose="020B0604020202020204" pitchFamily="34" charset="0"/>
                </a:rPr>
                <a:t>מאפייני המשיבים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11" name="תרשים 10">
            <a:extLst>
              <a:ext uri="{FF2B5EF4-FFF2-40B4-BE49-F238E27FC236}">
                <a16:creationId xmlns:a16="http://schemas.microsoft.com/office/drawing/2014/main" id="{47244872-577F-4309-A3D5-FAB051C570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5241272"/>
              </p:ext>
            </p:extLst>
          </p:nvPr>
        </p:nvGraphicFramePr>
        <p:xfrm>
          <a:off x="-648072" y="414218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תרשים 11">
            <a:extLst>
              <a:ext uri="{FF2B5EF4-FFF2-40B4-BE49-F238E27FC236}">
                <a16:creationId xmlns:a16="http://schemas.microsoft.com/office/drawing/2014/main" id="{D4EE3FB6-68BC-4BE3-8F92-5AD590AFFD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5724111"/>
              </p:ext>
            </p:extLst>
          </p:nvPr>
        </p:nvGraphicFramePr>
        <p:xfrm>
          <a:off x="251520" y="764704"/>
          <a:ext cx="8854942" cy="3175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מלבן 9">
            <a:extLst>
              <a:ext uri="{FF2B5EF4-FFF2-40B4-BE49-F238E27FC236}">
                <a16:creationId xmlns:a16="http://schemas.microsoft.com/office/drawing/2014/main" id="{0CCE09EF-EC0A-4DC3-8AEE-789B80C3A99A}"/>
              </a:ext>
            </a:extLst>
          </p:cNvPr>
          <p:cNvSpPr/>
          <p:nvPr/>
        </p:nvSpPr>
        <p:spPr>
          <a:xfrm>
            <a:off x="2627784" y="4077072"/>
            <a:ext cx="6251326" cy="1756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he-IL" sz="2200" dirty="0"/>
              <a:t>מרבית המלגאים שהשיבו למשוב  (</a:t>
            </a:r>
            <a:r>
              <a:rPr lang="he-IL" sz="2200" b="1" dirty="0"/>
              <a:t>91%</a:t>
            </a:r>
            <a:r>
              <a:rPr lang="he-IL" sz="2200" dirty="0"/>
              <a:t>) הינם </a:t>
            </a:r>
            <a:r>
              <a:rPr lang="he-IL" sz="2200" b="1" dirty="0"/>
              <a:t>גברים</a:t>
            </a:r>
          </a:p>
          <a:p>
            <a:pPr marL="342900" indent="-342900" algn="just" rt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he-IL" sz="2200" dirty="0"/>
              <a:t> </a:t>
            </a:r>
            <a:r>
              <a:rPr lang="he-IL" sz="2200" b="1" dirty="0"/>
              <a:t>49%</a:t>
            </a:r>
            <a:r>
              <a:rPr lang="he-IL" sz="2200" dirty="0"/>
              <a:t> מהמלגאים הם בשנתם </a:t>
            </a:r>
            <a:r>
              <a:rPr lang="he-IL" sz="2200" b="1" dirty="0"/>
              <a:t>הראשונה</a:t>
            </a:r>
            <a:r>
              <a:rPr lang="he-IL" sz="2200" dirty="0"/>
              <a:t> להתנדבות בתנועת השומר החדש, </a:t>
            </a:r>
            <a:r>
              <a:rPr lang="he-IL" sz="2200" b="1" dirty="0"/>
              <a:t>31%</a:t>
            </a:r>
            <a:r>
              <a:rPr lang="he-IL" sz="2200" dirty="0"/>
              <a:t> בשנתם </a:t>
            </a:r>
            <a:r>
              <a:rPr lang="he-IL" sz="2200" b="1" dirty="0"/>
              <a:t>השנייה</a:t>
            </a:r>
            <a:r>
              <a:rPr lang="he-IL" sz="2200" dirty="0"/>
              <a:t> </a:t>
            </a:r>
            <a:r>
              <a:rPr lang="he-IL" sz="2200" b="1" dirty="0"/>
              <a:t>ו-21% בשנה השלישית והרביעית </a:t>
            </a:r>
            <a:r>
              <a:rPr lang="he-IL" sz="2200" dirty="0"/>
              <a:t>להתנדבות</a:t>
            </a:r>
          </a:p>
        </p:txBody>
      </p:sp>
    </p:spTree>
    <p:extLst>
      <p:ext uri="{BB962C8B-B14F-4D97-AF65-F5344CB8AC3E}">
        <p14:creationId xmlns:p14="http://schemas.microsoft.com/office/powerpoint/2010/main" val="2306616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27081</TotalTime>
  <Words>1479</Words>
  <Application>Microsoft Office PowerPoint</Application>
  <PresentationFormat>‫הצגה על המסך (4:3)</PresentationFormat>
  <Paragraphs>175</Paragraphs>
  <Slides>24</Slides>
  <Notes>17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1_ערכת נושא Office</vt:lpstr>
      <vt:lpstr>  ממצאי שאלונים  לסיכום שנת 2018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מה הן שתי הסיבות העיקריות שתרמו להחלטתך להתנדב השנה בשומר החדש?</vt:lpstr>
      <vt:lpstr>באיזו מידה אתה מרוצה מהחלטתך להתנדב השנה בשומר החדש במסגרת אימפקט?</vt:lpstr>
      <vt:lpstr>באיזו מידה אתה מרוצה מהחלטתך להתנדב השנה בשומר החדש במסגרת אימפקט?</vt:lpstr>
      <vt:lpstr>האם פגשת רכז או איש צוות מטעם השומר החדש במהלך השמירה הראשונה שלך? *השאלה הופנתה לסטודנטים בשנתם הראשונה להתנדבות בלבד</vt:lpstr>
      <vt:lpstr>מצגת של PowerPoint‏</vt:lpstr>
      <vt:lpstr>מצגת של PowerPoint‏</vt:lpstr>
      <vt:lpstr>מצגת של PowerPoint‏</vt:lpstr>
      <vt:lpstr>מצגת של PowerPoint‏</vt:lpstr>
      <vt:lpstr>באיזו מידה אתה שבע רצון מהתנאים במצפה השמירה?</vt:lpstr>
      <vt:lpstr>מצגת של PowerPoint‏</vt:lpstr>
      <vt:lpstr>האם היית מעוניין לשלב התנדבות חקלאית בנוסף לשמירה כחלק מהמלגה?</vt:lpstr>
      <vt:lpstr>מצגת של PowerPoint‏</vt:lpstr>
      <vt:lpstr>מצגת של PowerPoint‏</vt:lpstr>
      <vt:lpstr>סמן עד 3 ערכים שאתה מרגיש שהתקדמת והתפתחת בהם במסגרת ההתנדבות</vt:lpstr>
      <vt:lpstr>השאלה הופנתה למלגאים בשנתם האחרונה להתנדבות בלבד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הערכה ומדידה בשירות הלמידה</dc:title>
  <dc:creator>RONNA</dc:creator>
  <cp:lastModifiedBy>ורד סיבוני</cp:lastModifiedBy>
  <cp:revision>751</cp:revision>
  <cp:lastPrinted>2018-07-04T08:38:44Z</cp:lastPrinted>
  <dcterms:created xsi:type="dcterms:W3CDTF">2011-11-17T19:27:01Z</dcterms:created>
  <dcterms:modified xsi:type="dcterms:W3CDTF">2018-07-05T08:56:30Z</dcterms:modified>
</cp:coreProperties>
</file>