
<file path=[Content_Types].xml><?xml version="1.0" encoding="utf-8"?>
<Types xmlns="http://schemas.openxmlformats.org/package/2006/content-types">
  <Override PartName="/ppt/slideMasters/slideMaster1.xml" ContentType="application/vnd.openxmlformats-officedocument.presentationml.slideMaster+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4" r:id="rId3"/>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E4D36"/>
    <a:srgbClr val="C9C0B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93" autoAdjust="0"/>
    <p:restoredTop sz="94660"/>
  </p:normalViewPr>
  <p:slideViewPr>
    <p:cSldViewPr snapToGrid="0">
      <p:cViewPr>
        <p:scale>
          <a:sx n="120" d="100"/>
          <a:sy n="120" d="100"/>
        </p:scale>
        <p:origin x="960" y="48"/>
      </p:cViewPr>
      <p:guideLst>
        <p:guide orient="horz" pos="2160"/>
        <p:guide pos="312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cstate="print"/>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cstate="print"/>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xmlns=""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cstate="print"/>
          <a:stretch>
            <a:fillRect/>
          </a:stretch>
        </p:blipFill>
        <p:spPr>
          <a:xfrm>
            <a:off x="438150" y="194040"/>
            <a:ext cx="1533526" cy="697057"/>
          </a:xfrm>
          <a:prstGeom prst="rect">
            <a:avLst/>
          </a:prstGeom>
        </p:spPr>
      </p:pic>
    </p:spTree>
    <p:extLst>
      <p:ext uri="{BB962C8B-B14F-4D97-AF65-F5344CB8AC3E}">
        <p14:creationId xmlns:p14="http://schemas.microsoft.com/office/powerpoint/2010/main" xmlns=""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קליעה למטרה – מעגלי ערבות הדדית ומיקודה</a:t>
            </a:r>
            <a:endParaRPr lang="he-IL" dirty="0"/>
          </a:p>
        </p:txBody>
      </p:sp>
      <p:pic>
        <p:nvPicPr>
          <p:cNvPr id="2" name="מציין מיקום של תמונה 1"/>
          <p:cNvPicPr>
            <a:picLocks noGrp="1" noChangeAspect="1"/>
          </p:cNvPicPr>
          <p:nvPr>
            <p:ph type="pic" sz="quarter" idx="14"/>
          </p:nvPr>
        </p:nvPicPr>
        <p:blipFill>
          <a:blip r:embed="rId2" cstate="print">
            <a:extLst>
              <a:ext uri="{28A0092B-C50C-407E-A947-70E740481C1C}">
                <a14:useLocalDpi xmlns:a14="http://schemas.microsoft.com/office/drawing/2010/main" xmlns="" val="0"/>
              </a:ext>
            </a:extLst>
          </a:blip>
          <a:srcRect t="3550" b="3550"/>
          <a:stretch>
            <a:fillRect/>
          </a:stretch>
        </p:blipFill>
        <p:spPr/>
      </p:pic>
      <p:sp>
        <p:nvSpPr>
          <p:cNvPr id="12" name="מלבן 11"/>
          <p:cNvSpPr/>
          <p:nvPr/>
        </p:nvSpPr>
        <p:spPr>
          <a:xfrm>
            <a:off x="6682740" y="876300"/>
            <a:ext cx="2796540" cy="2606040"/>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anose="02010502060101010101" pitchFamily="2" charset="-79"/>
                <a:cs typeface="Levenim MT" panose="02010502060101010101" pitchFamily="2" charset="-79"/>
              </a:rPr>
              <a:t>רקע:</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עסקנו ביחס בין ערבות הדדית למימוש עצמי, ניסינו לעמוד על הנתינה והקבלה בערבות ההדדית, ביררנו כיצד המימוש העצמי מתגלה אצל האדם שמחפש ביטחון, לעומת אדם שמחפש אחריות. ניסינו להבין מהם גבולות הערבות ההדדית – מצד אחד המחויבות להיות שם ומצד שני איך לא נופלים למקום של התערבות לא רצויה בחיי האחר.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בדף לימוד זה ננסה לראות אופנים שונים של ערבות הדדית בניסיון לדייק את הערבות למצב האופטימלי.</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השאלה שנשאל אחרי שאנחנו לוקחים אחריות – מהו המעשה הנכון? מהי הנתינה המדויק?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האם יש דרגות בנתינה? מהם העקרונות של הדירוג?</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האם יש צורת חיים תבניתית לחיים של ערבות? או שכל מסגרת יכולה לקלקל יותר מאשר לתקן?</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האם אפשר לנסח כלל אצבע לנתינה? </a:t>
            </a:r>
          </a:p>
        </p:txBody>
      </p:sp>
      <p:sp>
        <p:nvSpPr>
          <p:cNvPr id="13" name="מלבן 12"/>
          <p:cNvSpPr/>
          <p:nvPr/>
        </p:nvSpPr>
        <p:spPr>
          <a:xfrm>
            <a:off x="6682740" y="3597096"/>
            <a:ext cx="2796540" cy="1765480"/>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שאלות לעיון והעמקה: </a:t>
            </a:r>
            <a:endParaRPr lang="he-IL" sz="950" b="1" dirty="0" smtClean="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א</a:t>
            </a:r>
            <a:r>
              <a:rPr lang="he-IL" sz="700" b="1" dirty="0">
                <a:solidFill>
                  <a:srgbClr val="5E4D36"/>
                </a:solidFill>
                <a:latin typeface="Levenim MT" panose="02010502060101010101" pitchFamily="2" charset="-79"/>
                <a:cs typeface="Levenim MT" panose="02010502060101010101" pitchFamily="2" charset="-79"/>
              </a:rPr>
              <a:t>. </a:t>
            </a:r>
            <a:r>
              <a:rPr lang="he-IL" sz="700" b="1" dirty="0" smtClean="0">
                <a:solidFill>
                  <a:srgbClr val="5E4D36"/>
                </a:solidFill>
                <a:latin typeface="Levenim MT" panose="02010502060101010101" pitchFamily="2" charset="-79"/>
                <a:cs typeface="Levenim MT" panose="02010502060101010101" pitchFamily="2" charset="-79"/>
              </a:rPr>
              <a:t>כותרת</a:t>
            </a:r>
            <a:endParaRPr lang="he-IL" sz="700" b="1" dirty="0">
              <a:solidFill>
                <a:srgbClr val="5E4D36"/>
              </a:solidFill>
              <a:latin typeface="Levenim MT" panose="02010502060101010101" pitchFamily="2" charset="-79"/>
              <a:cs typeface="Levenim MT" panose="02010502060101010101" pitchFamily="2" charset="-79"/>
            </a:endParaRP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נסו לעמוד על העקרונות המנחים את החשיבה של הרמב"ם בבניית הדרגות של הצדקה? האם אפשר להגדיר שתים שלוש עקרונות? ביחס לנותן, ביחס למקבל וביחס </a:t>
            </a:r>
            <a:r>
              <a:rPr lang="he-IL" sz="700" dirty="0">
                <a:solidFill>
                  <a:srgbClr val="5E4D36"/>
                </a:solidFill>
                <a:latin typeface="Levenim MT" panose="02010502060101010101" pitchFamily="2" charset="-79"/>
                <a:cs typeface="Levenim MT" panose="02010502060101010101" pitchFamily="2" charset="-79"/>
              </a:rPr>
              <a:t>ל</a:t>
            </a:r>
            <a:r>
              <a:rPr lang="he-IL" sz="700" dirty="0" smtClean="0">
                <a:solidFill>
                  <a:srgbClr val="5E4D36"/>
                </a:solidFill>
                <a:latin typeface="Levenim MT" panose="02010502060101010101" pitchFamily="2" charset="-79"/>
                <a:cs typeface="Levenim MT" panose="02010502060101010101" pitchFamily="2" charset="-79"/>
              </a:rPr>
              <a:t>צורה. </a:t>
            </a: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ב</a:t>
            </a:r>
            <a:r>
              <a:rPr lang="he-IL" sz="700" b="1" dirty="0">
                <a:solidFill>
                  <a:srgbClr val="5E4D36"/>
                </a:solidFill>
                <a:latin typeface="Levenim MT" panose="02010502060101010101" pitchFamily="2" charset="-79"/>
                <a:cs typeface="Levenim MT" panose="02010502060101010101" pitchFamily="2" charset="-79"/>
              </a:rPr>
              <a:t>. </a:t>
            </a:r>
            <a:r>
              <a:rPr lang="he-IL" sz="700" b="1" dirty="0" smtClean="0">
                <a:solidFill>
                  <a:srgbClr val="5E4D36"/>
                </a:solidFill>
                <a:latin typeface="Levenim MT" panose="02010502060101010101" pitchFamily="2" charset="-79"/>
                <a:cs typeface="Levenim MT" panose="02010502060101010101" pitchFamily="2" charset="-79"/>
              </a:rPr>
              <a:t>כותרת</a:t>
            </a:r>
            <a:endParaRPr lang="he-IL" sz="700" b="1" dirty="0">
              <a:solidFill>
                <a:srgbClr val="5E4D36"/>
              </a:solidFill>
              <a:latin typeface="Levenim MT" panose="02010502060101010101" pitchFamily="2" charset="-79"/>
              <a:cs typeface="Levenim MT" panose="02010502060101010101" pitchFamily="2" charset="-79"/>
            </a:endParaRP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על איזה עיקרון ברזל מבקש גורדון להעמיד את החיים בערבות הדדית? במה הוא חולק על </a:t>
            </a:r>
            <a:r>
              <a:rPr lang="he-IL" sz="700" dirty="0" err="1" smtClean="0">
                <a:solidFill>
                  <a:srgbClr val="5E4D36"/>
                </a:solidFill>
                <a:latin typeface="Levenim MT" panose="02010502060101010101" pitchFamily="2" charset="-79"/>
                <a:cs typeface="Levenim MT" panose="02010502060101010101" pitchFamily="2" charset="-79"/>
              </a:rPr>
              <a:t>טרומפלדור</a:t>
            </a:r>
            <a:r>
              <a:rPr lang="he-IL" sz="700" dirty="0" smtClean="0">
                <a:solidFill>
                  <a:srgbClr val="5E4D36"/>
                </a:solidFill>
                <a:latin typeface="Levenim MT" panose="02010502060101010101" pitchFamily="2" charset="-79"/>
                <a:cs typeface="Levenim MT" panose="02010502060101010101" pitchFamily="2" charset="-79"/>
              </a:rPr>
              <a:t> ואחרים?</a:t>
            </a: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a:solidFill>
                  <a:srgbClr val="5E4D36"/>
                </a:solidFill>
                <a:latin typeface="Levenim MT" panose="02010502060101010101" pitchFamily="2" charset="-79"/>
                <a:cs typeface="Levenim MT" panose="02010502060101010101" pitchFamily="2" charset="-79"/>
              </a:rPr>
              <a:t>ג. </a:t>
            </a:r>
            <a:r>
              <a:rPr lang="he-IL" sz="700" b="1" dirty="0" smtClean="0">
                <a:solidFill>
                  <a:srgbClr val="5E4D36"/>
                </a:solidFill>
                <a:latin typeface="Levenim MT" panose="02010502060101010101" pitchFamily="2" charset="-79"/>
                <a:cs typeface="Levenim MT" panose="02010502060101010101" pitchFamily="2" charset="-79"/>
              </a:rPr>
              <a:t>כותרת</a:t>
            </a:r>
            <a:endParaRPr lang="he-IL" sz="700" b="1" dirty="0">
              <a:solidFill>
                <a:srgbClr val="5E4D36"/>
              </a:solidFill>
              <a:latin typeface="Levenim MT" panose="02010502060101010101" pitchFamily="2" charset="-79"/>
              <a:cs typeface="Levenim MT" panose="02010502060101010101" pitchFamily="2" charset="-79"/>
            </a:endParaRP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הרב קוק מנסח עיקרון של התייחסות בתחום הערבות ההדדית. מהו הכלל? כיצד כלל זה מסתדר או סותר את דברי גורדון והמעלות של </a:t>
            </a:r>
            <a:r>
              <a:rPr lang="he-IL" sz="700" smtClean="0">
                <a:solidFill>
                  <a:srgbClr val="5E4D36"/>
                </a:solidFill>
                <a:latin typeface="Levenim MT" panose="02010502060101010101" pitchFamily="2" charset="-79"/>
                <a:cs typeface="Levenim MT" panose="02010502060101010101" pitchFamily="2" charset="-79"/>
              </a:rPr>
              <a:t>הרמב"ם?</a:t>
            </a:r>
            <a:endParaRPr lang="he-IL" sz="700" dirty="0" smtClean="0">
              <a:solidFill>
                <a:srgbClr val="5E4D36"/>
              </a:solidFill>
              <a:latin typeface="Levenim MT" panose="02010502060101010101" pitchFamily="2" charset="-79"/>
              <a:cs typeface="Levenim MT" panose="02010502060101010101" pitchFamily="2" charset="-79"/>
            </a:endParaRP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א. </a:t>
            </a:r>
            <a:r>
              <a:rPr lang="he-IL" sz="950" b="1" dirty="0" smtClean="0">
                <a:solidFill>
                  <a:srgbClr val="5E4D36"/>
                </a:solidFill>
                <a:latin typeface="Levenim MT" panose="02010502060101010101" pitchFamily="2" charset="-79"/>
                <a:cs typeface="Levenim MT" panose="02010502060101010101" pitchFamily="2" charset="-79"/>
              </a:rPr>
              <a:t>מעלות הצדקה – המעשה והמהות</a:t>
            </a:r>
            <a:endParaRPr lang="he-IL" sz="950" b="1"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שמונה </a:t>
            </a:r>
            <a:r>
              <a:rPr lang="he-IL" sz="700" dirty="0">
                <a:solidFill>
                  <a:srgbClr val="5E4D36"/>
                </a:solidFill>
                <a:latin typeface="Levenim MT" panose="02010502060101010101" pitchFamily="2" charset="-79"/>
                <a:cs typeface="Levenim MT" panose="02010502060101010101" pitchFamily="2" charset="-79"/>
              </a:rPr>
              <a:t>מעלות יש בצדקה, זו למעלה מזו.</a:t>
            </a:r>
          </a:p>
          <a:p>
            <a:pPr algn="just">
              <a:lnSpc>
                <a:spcPts val="1000"/>
              </a:lnSpc>
            </a:pPr>
            <a:r>
              <a:rPr lang="he-IL" sz="700" b="1" dirty="0">
                <a:solidFill>
                  <a:srgbClr val="5E4D36"/>
                </a:solidFill>
                <a:latin typeface="Levenim MT" panose="02010502060101010101" pitchFamily="2" charset="-79"/>
                <a:cs typeface="Levenim MT" panose="02010502060101010101" pitchFamily="2" charset="-79"/>
              </a:rPr>
              <a:t>מעלה גדולה </a:t>
            </a:r>
            <a:r>
              <a:rPr lang="he-IL" sz="700" dirty="0">
                <a:solidFill>
                  <a:srgbClr val="5E4D36"/>
                </a:solidFill>
                <a:latin typeface="Levenim MT" panose="02010502060101010101" pitchFamily="2" charset="-79"/>
                <a:cs typeface="Levenim MT" panose="02010502060101010101" pitchFamily="2" charset="-79"/>
              </a:rPr>
              <a:t>שאין למעלה ממנה - זה המחזיק בידי ישראל שמך, ונותן לו מתנה או הלוואה, או עושה </a:t>
            </a:r>
            <a:r>
              <a:rPr lang="he-IL" sz="700" dirty="0" err="1">
                <a:solidFill>
                  <a:srgbClr val="5E4D36"/>
                </a:solidFill>
                <a:latin typeface="Levenim MT" panose="02010502060101010101" pitchFamily="2" charset="-79"/>
                <a:cs typeface="Levenim MT" panose="02010502060101010101" pitchFamily="2" charset="-79"/>
              </a:rPr>
              <a:t>עימו</a:t>
            </a:r>
            <a:r>
              <a:rPr lang="he-IL" sz="700" dirty="0">
                <a:solidFill>
                  <a:srgbClr val="5E4D36"/>
                </a:solidFill>
                <a:latin typeface="Levenim MT" panose="02010502060101010101" pitchFamily="2" charset="-79"/>
                <a:cs typeface="Levenim MT" panose="02010502060101010101" pitchFamily="2" charset="-79"/>
              </a:rPr>
              <a:t> שותפות, או ממציא לו מלאכה, כדי לחזק את ידו עד </a:t>
            </a:r>
            <a:r>
              <a:rPr lang="he-IL" sz="700" b="1" dirty="0">
                <a:solidFill>
                  <a:srgbClr val="5E4D36"/>
                </a:solidFill>
                <a:latin typeface="Levenim MT" panose="02010502060101010101" pitchFamily="2" charset="-79"/>
                <a:cs typeface="Levenim MT" panose="02010502060101010101" pitchFamily="2" charset="-79"/>
              </a:rPr>
              <a:t>שלא יצטרך לבריות </a:t>
            </a:r>
            <a:r>
              <a:rPr lang="he-IL" sz="700" dirty="0">
                <a:solidFill>
                  <a:srgbClr val="5E4D36"/>
                </a:solidFill>
                <a:latin typeface="Levenim MT" panose="02010502060101010101" pitchFamily="2" charset="-79"/>
                <a:cs typeface="Levenim MT" panose="02010502060101010101" pitchFamily="2" charset="-79"/>
              </a:rPr>
              <a:t>ולא </a:t>
            </a:r>
            <a:r>
              <a:rPr lang="he-IL" sz="700" dirty="0" err="1">
                <a:solidFill>
                  <a:srgbClr val="5E4D36"/>
                </a:solidFill>
                <a:latin typeface="Levenim MT" panose="02010502060101010101" pitchFamily="2" charset="-79"/>
                <a:cs typeface="Levenim MT" panose="02010502060101010101" pitchFamily="2" charset="-79"/>
              </a:rPr>
              <a:t>ישאול</a:t>
            </a:r>
            <a:r>
              <a:rPr lang="he-IL" sz="700" dirty="0">
                <a:solidFill>
                  <a:srgbClr val="5E4D36"/>
                </a:solidFill>
                <a:latin typeface="Levenim MT" panose="02010502060101010101" pitchFamily="2" charset="-79"/>
                <a:cs typeface="Levenim MT" panose="02010502060101010101" pitchFamily="2" charset="-79"/>
              </a:rPr>
              <a:t>; ועל זה נאמר "וְהֶחֱזַקְתָּ בּוֹ גֵּר וְתוֹשָׁב וָחַי עִמָּךְ" (ויקרא כה, לה), כלומר החזק בו שלא ייפול ויצטרך.</a:t>
            </a:r>
          </a:p>
          <a:p>
            <a:pPr algn="just">
              <a:lnSpc>
                <a:spcPts val="1000"/>
              </a:lnSpc>
            </a:pPr>
            <a:r>
              <a:rPr lang="he-IL" sz="700" b="1" dirty="0">
                <a:solidFill>
                  <a:srgbClr val="5E4D36"/>
                </a:solidFill>
                <a:latin typeface="Levenim MT" panose="02010502060101010101" pitchFamily="2" charset="-79"/>
                <a:cs typeface="Levenim MT" panose="02010502060101010101" pitchFamily="2" charset="-79"/>
              </a:rPr>
              <a:t>פחות מזה </a:t>
            </a:r>
            <a:r>
              <a:rPr lang="he-IL" sz="700" dirty="0">
                <a:solidFill>
                  <a:srgbClr val="5E4D36"/>
                </a:solidFill>
                <a:latin typeface="Levenim MT" panose="02010502060101010101" pitchFamily="2" charset="-79"/>
                <a:cs typeface="Levenim MT" panose="02010502060101010101" pitchFamily="2" charset="-79"/>
              </a:rPr>
              <a:t>- הנותן צדקה לעניים, </a:t>
            </a:r>
            <a:r>
              <a:rPr lang="he-IL" sz="700" b="1" dirty="0">
                <a:solidFill>
                  <a:srgbClr val="5E4D36"/>
                </a:solidFill>
                <a:latin typeface="Levenim MT" panose="02010502060101010101" pitchFamily="2" charset="-79"/>
                <a:cs typeface="Levenim MT" panose="02010502060101010101" pitchFamily="2" charset="-79"/>
              </a:rPr>
              <a:t>ולא ידע למי נתן, ולא ידע העני ממי לקח</a:t>
            </a:r>
            <a:r>
              <a:rPr lang="he-IL" sz="700" dirty="0">
                <a:solidFill>
                  <a:srgbClr val="5E4D36"/>
                </a:solidFill>
                <a:latin typeface="Levenim MT" panose="02010502060101010101" pitchFamily="2" charset="-79"/>
                <a:cs typeface="Levenim MT" panose="02010502060101010101" pitchFamily="2" charset="-79"/>
              </a:rPr>
              <a:t>, שהרי זו מצוה לשמה, כגון לשכת </a:t>
            </a:r>
            <a:r>
              <a:rPr lang="he-IL" sz="700" dirty="0" err="1">
                <a:solidFill>
                  <a:srgbClr val="5E4D36"/>
                </a:solidFill>
                <a:latin typeface="Levenim MT" panose="02010502060101010101" pitchFamily="2" charset="-79"/>
                <a:cs typeface="Levenim MT" panose="02010502060101010101" pitchFamily="2" charset="-79"/>
              </a:rPr>
              <a:t>חשיים</a:t>
            </a:r>
            <a:r>
              <a:rPr lang="he-IL" sz="700" dirty="0">
                <a:solidFill>
                  <a:srgbClr val="5E4D36"/>
                </a:solidFill>
                <a:latin typeface="Levenim MT" panose="02010502060101010101" pitchFamily="2" charset="-79"/>
                <a:cs typeface="Levenim MT" panose="02010502060101010101" pitchFamily="2" charset="-79"/>
              </a:rPr>
              <a:t> שהייתה במקדש, שהיו הצדיקים </a:t>
            </a:r>
            <a:r>
              <a:rPr lang="he-IL" sz="700" dirty="0" err="1">
                <a:solidFill>
                  <a:srgbClr val="5E4D36"/>
                </a:solidFill>
                <a:latin typeface="Levenim MT" panose="02010502060101010101" pitchFamily="2" charset="-79"/>
                <a:cs typeface="Levenim MT" panose="02010502060101010101" pitchFamily="2" charset="-79"/>
              </a:rPr>
              <a:t>נותנין</a:t>
            </a:r>
            <a:r>
              <a:rPr lang="he-IL" sz="700" dirty="0">
                <a:solidFill>
                  <a:srgbClr val="5E4D36"/>
                </a:solidFill>
                <a:latin typeface="Levenim MT" panose="02010502060101010101" pitchFamily="2" charset="-79"/>
                <a:cs typeface="Levenim MT" panose="02010502060101010101" pitchFamily="2" charset="-79"/>
              </a:rPr>
              <a:t> בה בחשאי והעניים בני טובים </a:t>
            </a:r>
            <a:r>
              <a:rPr lang="he-IL" sz="700" dirty="0" err="1">
                <a:solidFill>
                  <a:srgbClr val="5E4D36"/>
                </a:solidFill>
                <a:latin typeface="Levenim MT" panose="02010502060101010101" pitchFamily="2" charset="-79"/>
                <a:cs typeface="Levenim MT" panose="02010502060101010101" pitchFamily="2" charset="-79"/>
              </a:rPr>
              <a:t>מתפרנסין</a:t>
            </a:r>
            <a:r>
              <a:rPr lang="he-IL" sz="700" dirty="0">
                <a:solidFill>
                  <a:srgbClr val="5E4D36"/>
                </a:solidFill>
                <a:latin typeface="Levenim MT" panose="02010502060101010101" pitchFamily="2" charset="-79"/>
                <a:cs typeface="Levenim MT" panose="02010502060101010101" pitchFamily="2" charset="-79"/>
              </a:rPr>
              <a:t> ממנה בחשאי. וקרוב לזה - </a:t>
            </a:r>
            <a:r>
              <a:rPr lang="he-IL" sz="700" b="1" dirty="0">
                <a:solidFill>
                  <a:srgbClr val="5E4D36"/>
                </a:solidFill>
                <a:latin typeface="Levenim MT" panose="02010502060101010101" pitchFamily="2" charset="-79"/>
                <a:cs typeface="Levenim MT" panose="02010502060101010101" pitchFamily="2" charset="-79"/>
              </a:rPr>
              <a:t>הנותן לתוך קופה של צדקה</a:t>
            </a:r>
            <a:r>
              <a:rPr lang="he-IL" sz="700" dirty="0">
                <a:solidFill>
                  <a:srgbClr val="5E4D36"/>
                </a:solidFill>
                <a:latin typeface="Levenim MT" panose="02010502060101010101" pitchFamily="2" charset="-79"/>
                <a:cs typeface="Levenim MT" panose="02010502060101010101" pitchFamily="2" charset="-79"/>
              </a:rPr>
              <a:t>; ולא ייתן אדם לתוך קופה של צדקה, אלא אם כן יודע שהממונה נאמן וחכם ויודע לנהוג בה כשורה כחנניה בן </a:t>
            </a:r>
            <a:r>
              <a:rPr lang="he-IL" sz="700" dirty="0" err="1">
                <a:solidFill>
                  <a:srgbClr val="5E4D36"/>
                </a:solidFill>
                <a:latin typeface="Levenim MT" panose="02010502060101010101" pitchFamily="2" charset="-79"/>
                <a:cs typeface="Levenim MT" panose="02010502060101010101" pitchFamily="2" charset="-79"/>
              </a:rPr>
              <a:t>תרדיון</a:t>
            </a:r>
            <a:r>
              <a:rPr lang="he-IL" sz="700" dirty="0">
                <a:solidFill>
                  <a:srgbClr val="5E4D36"/>
                </a:solidFill>
                <a:latin typeface="Levenim MT" panose="02010502060101010101" pitchFamily="2" charset="-79"/>
                <a:cs typeface="Levenim MT" panose="02010502060101010101" pitchFamily="2" charset="-79"/>
              </a:rPr>
              <a:t>.</a:t>
            </a:r>
          </a:p>
          <a:p>
            <a:pPr algn="just">
              <a:lnSpc>
                <a:spcPts val="1000"/>
              </a:lnSpc>
            </a:pPr>
            <a:r>
              <a:rPr lang="he-IL" sz="700" b="1" dirty="0">
                <a:solidFill>
                  <a:srgbClr val="5E4D36"/>
                </a:solidFill>
                <a:latin typeface="Levenim MT" panose="02010502060101010101" pitchFamily="2" charset="-79"/>
                <a:cs typeface="Levenim MT" panose="02010502060101010101" pitchFamily="2" charset="-79"/>
              </a:rPr>
              <a:t>פחות מזה </a:t>
            </a:r>
            <a:r>
              <a:rPr lang="he-IL" sz="700" dirty="0">
                <a:solidFill>
                  <a:srgbClr val="5E4D36"/>
                </a:solidFill>
                <a:latin typeface="Levenim MT" panose="02010502060101010101" pitchFamily="2" charset="-79"/>
                <a:cs typeface="Levenim MT" panose="02010502060101010101" pitchFamily="2" charset="-79"/>
              </a:rPr>
              <a:t>- </a:t>
            </a:r>
            <a:r>
              <a:rPr lang="he-IL" sz="700" b="1" dirty="0">
                <a:solidFill>
                  <a:srgbClr val="5E4D36"/>
                </a:solidFill>
                <a:latin typeface="Levenim MT" panose="02010502060101010101" pitchFamily="2" charset="-79"/>
                <a:cs typeface="Levenim MT" panose="02010502060101010101" pitchFamily="2" charset="-79"/>
              </a:rPr>
              <a:t>שידע הנותן למי ייתן, ולא ידע העני ממי לקח,</a:t>
            </a:r>
            <a:r>
              <a:rPr lang="he-IL" sz="700" dirty="0">
                <a:solidFill>
                  <a:srgbClr val="5E4D36"/>
                </a:solidFill>
                <a:latin typeface="Levenim MT" panose="02010502060101010101" pitchFamily="2" charset="-79"/>
                <a:cs typeface="Levenim MT" panose="02010502060101010101" pitchFamily="2" charset="-79"/>
              </a:rPr>
              <a:t> כגון גדולי החכמים שהיו </a:t>
            </a:r>
            <a:r>
              <a:rPr lang="he-IL" sz="700" dirty="0" err="1">
                <a:solidFill>
                  <a:srgbClr val="5E4D36"/>
                </a:solidFill>
                <a:latin typeface="Levenim MT" panose="02010502060101010101" pitchFamily="2" charset="-79"/>
                <a:cs typeface="Levenim MT" panose="02010502060101010101" pitchFamily="2" charset="-79"/>
              </a:rPr>
              <a:t>הולכין</a:t>
            </a:r>
            <a:r>
              <a:rPr lang="he-IL" sz="700" dirty="0">
                <a:solidFill>
                  <a:srgbClr val="5E4D36"/>
                </a:solidFill>
                <a:latin typeface="Levenim MT" panose="02010502060101010101" pitchFamily="2" charset="-79"/>
                <a:cs typeface="Levenim MT" panose="02010502060101010101" pitchFamily="2" charset="-79"/>
              </a:rPr>
              <a:t> בסתר, </a:t>
            </a:r>
            <a:r>
              <a:rPr lang="he-IL" sz="700" dirty="0" err="1">
                <a:solidFill>
                  <a:srgbClr val="5E4D36"/>
                </a:solidFill>
                <a:latin typeface="Levenim MT" panose="02010502060101010101" pitchFamily="2" charset="-79"/>
                <a:cs typeface="Levenim MT" panose="02010502060101010101" pitchFamily="2" charset="-79"/>
              </a:rPr>
              <a:t>ומשליכין</a:t>
            </a:r>
            <a:r>
              <a:rPr lang="he-IL" sz="700" dirty="0">
                <a:solidFill>
                  <a:srgbClr val="5E4D36"/>
                </a:solidFill>
                <a:latin typeface="Levenim MT" panose="02010502060101010101" pitchFamily="2" charset="-79"/>
                <a:cs typeface="Levenim MT" panose="02010502060101010101" pitchFamily="2" charset="-79"/>
              </a:rPr>
              <a:t> המעות בפתחי העניים. וכזה ראוי לעשות, ומעלה טובה היא, אם אין </a:t>
            </a:r>
            <a:r>
              <a:rPr lang="he-IL" sz="700" dirty="0" err="1">
                <a:solidFill>
                  <a:srgbClr val="5E4D36"/>
                </a:solidFill>
                <a:latin typeface="Levenim MT" panose="02010502060101010101" pitchFamily="2" charset="-79"/>
                <a:cs typeface="Levenim MT" panose="02010502060101010101" pitchFamily="2" charset="-79"/>
              </a:rPr>
              <a:t>הממונין</a:t>
            </a:r>
            <a:r>
              <a:rPr lang="he-IL" sz="700" dirty="0">
                <a:solidFill>
                  <a:srgbClr val="5E4D36"/>
                </a:solidFill>
                <a:latin typeface="Levenim MT" panose="02010502060101010101" pitchFamily="2" charset="-79"/>
                <a:cs typeface="Levenim MT" panose="02010502060101010101" pitchFamily="2" charset="-79"/>
              </a:rPr>
              <a:t> בצדקה </a:t>
            </a:r>
            <a:r>
              <a:rPr lang="he-IL" sz="700" dirty="0" err="1">
                <a:solidFill>
                  <a:srgbClr val="5E4D36"/>
                </a:solidFill>
                <a:latin typeface="Levenim MT" panose="02010502060101010101" pitchFamily="2" charset="-79"/>
                <a:cs typeface="Levenim MT" panose="02010502060101010101" pitchFamily="2" charset="-79"/>
              </a:rPr>
              <a:t>נוהגין</a:t>
            </a:r>
            <a:r>
              <a:rPr lang="he-IL" sz="700" dirty="0">
                <a:solidFill>
                  <a:srgbClr val="5E4D36"/>
                </a:solidFill>
                <a:latin typeface="Levenim MT" panose="02010502060101010101" pitchFamily="2" charset="-79"/>
                <a:cs typeface="Levenim MT" panose="02010502060101010101" pitchFamily="2" charset="-79"/>
              </a:rPr>
              <a:t> כשורה.</a:t>
            </a:r>
          </a:p>
          <a:p>
            <a:pPr algn="just">
              <a:lnSpc>
                <a:spcPts val="1000"/>
              </a:lnSpc>
            </a:pPr>
            <a:r>
              <a:rPr lang="he-IL" sz="700" b="1" dirty="0">
                <a:solidFill>
                  <a:srgbClr val="5E4D36"/>
                </a:solidFill>
                <a:latin typeface="Levenim MT" panose="02010502060101010101" pitchFamily="2" charset="-79"/>
                <a:cs typeface="Levenim MT" panose="02010502060101010101" pitchFamily="2" charset="-79"/>
              </a:rPr>
              <a:t>פחות מזה </a:t>
            </a:r>
            <a:r>
              <a:rPr lang="he-IL" sz="700" dirty="0">
                <a:solidFill>
                  <a:srgbClr val="5E4D36"/>
                </a:solidFill>
                <a:latin typeface="Levenim MT" panose="02010502060101010101" pitchFamily="2" charset="-79"/>
                <a:cs typeface="Levenim MT" panose="02010502060101010101" pitchFamily="2" charset="-79"/>
              </a:rPr>
              <a:t>- </a:t>
            </a:r>
            <a:r>
              <a:rPr lang="he-IL" sz="700" b="1" dirty="0">
                <a:solidFill>
                  <a:srgbClr val="5E4D36"/>
                </a:solidFill>
                <a:latin typeface="Levenim MT" panose="02010502060101010101" pitchFamily="2" charset="-79"/>
                <a:cs typeface="Levenim MT" panose="02010502060101010101" pitchFamily="2" charset="-79"/>
              </a:rPr>
              <a:t>שידע העני ממי נטל, ולא ידע הנותן</a:t>
            </a:r>
            <a:r>
              <a:rPr lang="he-IL" sz="700" dirty="0">
                <a:solidFill>
                  <a:srgbClr val="5E4D36"/>
                </a:solidFill>
                <a:latin typeface="Levenim MT" panose="02010502060101010101" pitchFamily="2" charset="-79"/>
                <a:cs typeface="Levenim MT" panose="02010502060101010101" pitchFamily="2" charset="-79"/>
              </a:rPr>
              <a:t>, כגון גדולי החכמים שהיו </a:t>
            </a:r>
            <a:r>
              <a:rPr lang="he-IL" sz="700" dirty="0" err="1">
                <a:solidFill>
                  <a:srgbClr val="5E4D36"/>
                </a:solidFill>
                <a:latin typeface="Levenim MT" panose="02010502060101010101" pitchFamily="2" charset="-79"/>
                <a:cs typeface="Levenim MT" panose="02010502060101010101" pitchFamily="2" charset="-79"/>
              </a:rPr>
              <a:t>צוררין</a:t>
            </a:r>
            <a:r>
              <a:rPr lang="he-IL" sz="700" dirty="0">
                <a:solidFill>
                  <a:srgbClr val="5E4D36"/>
                </a:solidFill>
                <a:latin typeface="Levenim MT" panose="02010502060101010101" pitchFamily="2" charset="-79"/>
                <a:cs typeface="Levenim MT" panose="02010502060101010101" pitchFamily="2" charset="-79"/>
              </a:rPr>
              <a:t> המעות בסדיניהם </a:t>
            </a:r>
            <a:r>
              <a:rPr lang="he-IL" sz="700" dirty="0" err="1">
                <a:solidFill>
                  <a:srgbClr val="5E4D36"/>
                </a:solidFill>
                <a:latin typeface="Levenim MT" panose="02010502060101010101" pitchFamily="2" charset="-79"/>
                <a:cs typeface="Levenim MT" panose="02010502060101010101" pitchFamily="2" charset="-79"/>
              </a:rPr>
              <a:t>ומפשילין</a:t>
            </a:r>
            <a:r>
              <a:rPr lang="he-IL" sz="700" dirty="0">
                <a:solidFill>
                  <a:srgbClr val="5E4D36"/>
                </a:solidFill>
                <a:latin typeface="Levenim MT" panose="02010502060101010101" pitchFamily="2" charset="-79"/>
                <a:cs typeface="Levenim MT" panose="02010502060101010101" pitchFamily="2" charset="-79"/>
              </a:rPr>
              <a:t> לאחוריהם, ובאין העניים </a:t>
            </a:r>
            <a:r>
              <a:rPr lang="he-IL" sz="700" dirty="0" err="1">
                <a:solidFill>
                  <a:srgbClr val="5E4D36"/>
                </a:solidFill>
                <a:latin typeface="Levenim MT" panose="02010502060101010101" pitchFamily="2" charset="-79"/>
                <a:cs typeface="Levenim MT" panose="02010502060101010101" pitchFamily="2" charset="-79"/>
              </a:rPr>
              <a:t>ונוטלין</a:t>
            </a:r>
            <a:r>
              <a:rPr lang="he-IL" sz="700" dirty="0">
                <a:solidFill>
                  <a:srgbClr val="5E4D36"/>
                </a:solidFill>
                <a:latin typeface="Levenim MT" panose="02010502060101010101" pitchFamily="2" charset="-79"/>
                <a:cs typeface="Levenim MT" panose="02010502060101010101" pitchFamily="2" charset="-79"/>
              </a:rPr>
              <a:t>, כדי שלא יהיה להם בושה:</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פחות מזה - שייתן לעני בידו, קודם </a:t>
            </a:r>
            <a:r>
              <a:rPr lang="he-IL" sz="700" dirty="0" err="1">
                <a:solidFill>
                  <a:srgbClr val="5E4D36"/>
                </a:solidFill>
                <a:latin typeface="Levenim MT" panose="02010502060101010101" pitchFamily="2" charset="-79"/>
                <a:cs typeface="Levenim MT" panose="02010502060101010101" pitchFamily="2" charset="-79"/>
              </a:rPr>
              <a:t>שישאול</a:t>
            </a:r>
            <a:r>
              <a:rPr lang="he-IL" sz="700" dirty="0">
                <a:solidFill>
                  <a:srgbClr val="5E4D36"/>
                </a:solidFill>
                <a:latin typeface="Levenim MT" panose="02010502060101010101" pitchFamily="2" charset="-79"/>
                <a:cs typeface="Levenim MT" panose="02010502060101010101" pitchFamily="2" charset="-79"/>
              </a:rPr>
              <a:t>.</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פחות מזה - שייתן לו כראוי </a:t>
            </a:r>
            <a:r>
              <a:rPr lang="he-IL" sz="700" dirty="0" err="1">
                <a:solidFill>
                  <a:srgbClr val="5E4D36"/>
                </a:solidFill>
                <a:latin typeface="Levenim MT" panose="02010502060101010101" pitchFamily="2" charset="-79"/>
                <a:cs typeface="Levenim MT" panose="02010502060101010101" pitchFamily="2" charset="-79"/>
              </a:rPr>
              <a:t>ליתן</a:t>
            </a:r>
            <a:r>
              <a:rPr lang="he-IL" sz="700" dirty="0">
                <a:solidFill>
                  <a:srgbClr val="5E4D36"/>
                </a:solidFill>
                <a:latin typeface="Levenim MT" panose="02010502060101010101" pitchFamily="2" charset="-79"/>
                <a:cs typeface="Levenim MT" panose="02010502060101010101" pitchFamily="2" charset="-79"/>
              </a:rPr>
              <a:t> לו, אחר </a:t>
            </a:r>
            <a:r>
              <a:rPr lang="he-IL" sz="700" dirty="0" err="1">
                <a:solidFill>
                  <a:srgbClr val="5E4D36"/>
                </a:solidFill>
                <a:latin typeface="Levenim MT" panose="02010502060101010101" pitchFamily="2" charset="-79"/>
                <a:cs typeface="Levenim MT" panose="02010502060101010101" pitchFamily="2" charset="-79"/>
              </a:rPr>
              <a:t>שישאול</a:t>
            </a:r>
            <a:r>
              <a:rPr lang="he-IL" sz="700" dirty="0">
                <a:solidFill>
                  <a:srgbClr val="5E4D36"/>
                </a:solidFill>
                <a:latin typeface="Levenim MT" panose="02010502060101010101" pitchFamily="2" charset="-79"/>
                <a:cs typeface="Levenim MT" panose="02010502060101010101" pitchFamily="2" charset="-79"/>
              </a:rPr>
              <a:t>.</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פחות מזה - </a:t>
            </a:r>
            <a:r>
              <a:rPr lang="he-IL" sz="700" b="1" dirty="0">
                <a:solidFill>
                  <a:srgbClr val="5E4D36"/>
                </a:solidFill>
                <a:latin typeface="Levenim MT" panose="02010502060101010101" pitchFamily="2" charset="-79"/>
                <a:cs typeface="Levenim MT" panose="02010502060101010101" pitchFamily="2" charset="-79"/>
              </a:rPr>
              <a:t>שייתן לו פחות מן הראוי, בסבר פנים יפות.</a:t>
            </a:r>
          </a:p>
          <a:p>
            <a:pPr algn="just">
              <a:lnSpc>
                <a:spcPts val="1000"/>
              </a:lnSpc>
            </a:pPr>
            <a:r>
              <a:rPr lang="he-IL" sz="700" b="1" dirty="0">
                <a:solidFill>
                  <a:srgbClr val="5E4D36"/>
                </a:solidFill>
                <a:latin typeface="Levenim MT" panose="02010502060101010101" pitchFamily="2" charset="-79"/>
                <a:cs typeface="Levenim MT" panose="02010502060101010101" pitchFamily="2" charset="-79"/>
              </a:rPr>
              <a:t>פחות מזה - שייתן לו, בעצב. </a:t>
            </a:r>
            <a:r>
              <a:rPr lang="he-IL" sz="700" dirty="0">
                <a:solidFill>
                  <a:srgbClr val="5E4D36"/>
                </a:solidFill>
                <a:latin typeface="Levenim MT" panose="02010502060101010101" pitchFamily="2" charset="-79"/>
                <a:cs typeface="Levenim MT" panose="02010502060101010101" pitchFamily="2" charset="-79"/>
              </a:rPr>
              <a:t>[...]</a:t>
            </a: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smtClean="0">
                <a:solidFill>
                  <a:srgbClr val="5E4D36"/>
                </a:solidFill>
                <a:latin typeface="Levenim MT" panose="02010502060101010101" pitchFamily="2" charset="-79"/>
                <a:cs typeface="Levenim MT" panose="02010502060101010101" pitchFamily="2" charset="-79"/>
              </a:rPr>
              <a:t>רמב"ם היד החזקה הלכות מתנות עניים פרק י'</a:t>
            </a:r>
            <a:endParaRPr lang="he-IL" sz="6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ג. </a:t>
            </a:r>
            <a:r>
              <a:rPr lang="he-IL" sz="950" b="1" dirty="0" smtClean="0">
                <a:solidFill>
                  <a:srgbClr val="5E4D36"/>
                </a:solidFill>
                <a:latin typeface="Levenim MT" panose="02010502060101010101" pitchFamily="2" charset="-79"/>
                <a:cs typeface="Levenim MT" panose="02010502060101010101" pitchFamily="2" charset="-79"/>
              </a:rPr>
              <a:t>המכלל לפרט</a:t>
            </a:r>
            <a:endParaRPr lang="he-IL" sz="850" b="1"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האדם צריך </a:t>
            </a:r>
            <a:r>
              <a:rPr lang="he-IL" sz="700" dirty="0" err="1">
                <a:solidFill>
                  <a:srgbClr val="5E4D36"/>
                </a:solidFill>
                <a:latin typeface="Levenim MT" panose="02010502060101010101" pitchFamily="2" charset="-79"/>
                <a:cs typeface="Levenim MT" panose="02010502060101010101" pitchFamily="2" charset="-79"/>
              </a:rPr>
              <a:t>להחלץ</a:t>
            </a:r>
            <a:r>
              <a:rPr lang="he-IL" sz="700" dirty="0">
                <a:solidFill>
                  <a:srgbClr val="5E4D36"/>
                </a:solidFill>
                <a:latin typeface="Levenim MT" panose="02010502060101010101" pitchFamily="2" charset="-79"/>
                <a:cs typeface="Levenim MT" panose="02010502060101010101" pitchFamily="2" charset="-79"/>
              </a:rPr>
              <a:t> תמיד ממסגרותיו הפרטיות, הממלאות את כל מהותו, עד שכל רעיונותיו סובבים תמיד רק על דבר גורלו הפרטי, שזהו מוריד את האדם לעומק הקטנות, ואין קץ </a:t>
            </a:r>
            <a:r>
              <a:rPr lang="he-IL" sz="700" dirty="0" err="1">
                <a:solidFill>
                  <a:srgbClr val="5E4D36"/>
                </a:solidFill>
                <a:latin typeface="Levenim MT" panose="02010502060101010101" pitchFamily="2" charset="-79"/>
                <a:cs typeface="Levenim MT" panose="02010502060101010101" pitchFamily="2" charset="-79"/>
              </a:rPr>
              <a:t>ליסורים</a:t>
            </a:r>
            <a:r>
              <a:rPr lang="he-IL" sz="700" dirty="0">
                <a:solidFill>
                  <a:srgbClr val="5E4D36"/>
                </a:solidFill>
                <a:latin typeface="Levenim MT" panose="02010502060101010101" pitchFamily="2" charset="-79"/>
                <a:cs typeface="Levenim MT" panose="02010502060101010101" pitchFamily="2" charset="-79"/>
              </a:rPr>
              <a:t> גשמיים ורוחניים, המסובבים מזה. אבל צריך שתהיה מחשבתו ורצונו, ויסוד רעיונותיו נתונים להכללות, לכללות </a:t>
            </a:r>
            <a:r>
              <a:rPr lang="he-IL" sz="700" dirty="0" err="1">
                <a:solidFill>
                  <a:srgbClr val="5E4D36"/>
                </a:solidFill>
                <a:latin typeface="Levenim MT" panose="02010502060101010101" pitchFamily="2" charset="-79"/>
                <a:cs typeface="Levenim MT" panose="02010502060101010101" pitchFamily="2" charset="-79"/>
              </a:rPr>
              <a:t>הכל</a:t>
            </a:r>
            <a:r>
              <a:rPr lang="he-IL" sz="700" dirty="0">
                <a:solidFill>
                  <a:srgbClr val="5E4D36"/>
                </a:solidFill>
                <a:latin typeface="Levenim MT" panose="02010502060101010101" pitchFamily="2" charset="-79"/>
                <a:cs typeface="Levenim MT" panose="02010502060101010101" pitchFamily="2" charset="-79"/>
              </a:rPr>
              <a:t>, לכללות העולם, לאדם, לכללות ישראל, לכל היקום. ומזה תתבסס אצלו גם הפרטיות שלו בצורה הראויה. </a:t>
            </a:r>
            <a:r>
              <a:rPr lang="he-IL" sz="700" b="1" dirty="0">
                <a:solidFill>
                  <a:srgbClr val="5E4D36"/>
                </a:solidFill>
                <a:latin typeface="Levenim MT" panose="02010502060101010101" pitchFamily="2" charset="-79"/>
                <a:cs typeface="Levenim MT" panose="02010502060101010101" pitchFamily="2" charset="-79"/>
              </a:rPr>
              <a:t>וכל מה שהתפיסה הכללית היא יותר חזקה אצלו ככה תגדל שמחתו</a:t>
            </a:r>
            <a:r>
              <a:rPr lang="he-IL" sz="700" dirty="0">
                <a:solidFill>
                  <a:srgbClr val="5E4D36"/>
                </a:solidFill>
                <a:latin typeface="Levenim MT" panose="02010502060101010101" pitchFamily="2" charset="-79"/>
                <a:cs typeface="Levenim MT" panose="02010502060101010101" pitchFamily="2" charset="-79"/>
              </a:rPr>
              <a:t>...</a:t>
            </a: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a:solidFill>
                  <a:srgbClr val="5E4D36"/>
                </a:solidFill>
                <a:latin typeface="Levenim MT" panose="02010502060101010101" pitchFamily="2" charset="-79"/>
                <a:cs typeface="Levenim MT" panose="02010502060101010101" pitchFamily="2" charset="-79"/>
              </a:rPr>
              <a:t>הרב אברהם יצחק הכהן קוק, אורות הקודש ג', עמוד קמ"ז</a:t>
            </a:r>
          </a:p>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p:txBody>
      </p:sp>
      <p:pic>
        <p:nvPicPr>
          <p:cNvPr id="3" name="מציין מיקום של תמונה 2"/>
          <p:cNvPicPr>
            <a:picLocks noGrp="1" noChangeAspect="1"/>
          </p:cNvPicPr>
          <p:nvPr>
            <p:ph type="pic" sz="quarter" idx="15"/>
          </p:nvPr>
        </p:nvPicPr>
        <p:blipFill>
          <a:blip r:embed="rId3" cstate="print">
            <a:extLst>
              <a:ext uri="{28A0092B-C50C-407E-A947-70E740481C1C}">
                <a14:useLocalDpi xmlns:a14="http://schemas.microsoft.com/office/drawing/2010/main" xmlns="" val="0"/>
              </a:ext>
            </a:extLst>
          </a:blip>
          <a:srcRect t="17259" b="17259"/>
          <a:stretch>
            <a:fillRect/>
          </a:stretch>
        </p:blipFill>
        <p:spPr/>
      </p:pic>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ב. האדם שמאחורי האידאולוגיות</a:t>
            </a:r>
            <a:endParaRPr lang="he-IL" sz="950" b="1"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דבריו של </a:t>
            </a:r>
            <a:r>
              <a:rPr lang="he-IL" sz="700" dirty="0" err="1">
                <a:solidFill>
                  <a:srgbClr val="5E4D36"/>
                </a:solidFill>
                <a:latin typeface="Levenim MT" panose="02010502060101010101" pitchFamily="2" charset="-79"/>
                <a:cs typeface="Levenim MT" panose="02010502060101010101" pitchFamily="2" charset="-79"/>
              </a:rPr>
              <a:t>טרומפלדור</a:t>
            </a:r>
            <a:r>
              <a:rPr lang="he-IL" sz="700" dirty="0">
                <a:solidFill>
                  <a:srgbClr val="5E4D36"/>
                </a:solidFill>
                <a:latin typeface="Levenim MT" panose="02010502060101010101" pitchFamily="2" charset="-79"/>
                <a:cs typeface="Levenim MT" panose="02010502060101010101" pitchFamily="2" charset="-79"/>
              </a:rPr>
              <a:t> על דבר הקבוצה, שהוא רואה בה חזות </a:t>
            </a:r>
            <a:r>
              <a:rPr lang="he-IL" sz="700" dirty="0" err="1">
                <a:solidFill>
                  <a:srgbClr val="5E4D36"/>
                </a:solidFill>
                <a:latin typeface="Levenim MT" panose="02010502060101010101" pitchFamily="2" charset="-79"/>
                <a:cs typeface="Levenim MT" panose="02010502060101010101" pitchFamily="2" charset="-79"/>
              </a:rPr>
              <a:t>הכל</a:t>
            </a:r>
            <a:r>
              <a:rPr lang="he-IL" sz="700" dirty="0">
                <a:solidFill>
                  <a:srgbClr val="5E4D36"/>
                </a:solidFill>
                <a:latin typeface="Levenim MT" panose="02010502060101010101" pitchFamily="2" charset="-79"/>
                <a:cs typeface="Levenim MT" panose="02010502060101010101" pitchFamily="2" charset="-79"/>
              </a:rPr>
              <a:t>, אינם, כמובן, לגמרי לפי רוחי. אני אינני מעמיד את מפעלנו הלאומי והאנושי על הצורה, איזו שתהיה. בעיני טובות כל הצורות: קבוצה, קבוצה גדולה, מושב עובדים, קואופרטיב, קומונה – </a:t>
            </a:r>
            <a:r>
              <a:rPr lang="he-IL" sz="700" b="1" dirty="0">
                <a:solidFill>
                  <a:srgbClr val="5E4D36"/>
                </a:solidFill>
                <a:latin typeface="Levenim MT" panose="02010502060101010101" pitchFamily="2" charset="-79"/>
                <a:cs typeface="Levenim MT" panose="02010502060101010101" pitchFamily="2" charset="-79"/>
              </a:rPr>
              <a:t>אם יהיה בהן תוכן אנושי</a:t>
            </a:r>
            <a:r>
              <a:rPr lang="he-IL" sz="700" dirty="0">
                <a:solidFill>
                  <a:srgbClr val="5E4D36"/>
                </a:solidFill>
                <a:latin typeface="Levenim MT" panose="02010502060101010101" pitchFamily="2" charset="-79"/>
                <a:cs typeface="Levenim MT" panose="02010502060101010101" pitchFamily="2" charset="-79"/>
              </a:rPr>
              <a:t>. ואם לא – אף אחת מהן לא תועיל. ואל יאמרו לי, כי בקבוצה או בקומונה יותר קל להשיג את התוכן האנושי. בכל אחת מהצורות האלה ישנם צדדים חיוביים ושליליים. ולפי שעה אנחנו רואים, כי בכל אחת מהן פועלים קודם כל הצדדים השליליים. יען מה? יען אשר מעמידים את </a:t>
            </a:r>
            <a:r>
              <a:rPr lang="he-IL" sz="700" dirty="0" err="1">
                <a:solidFill>
                  <a:srgbClr val="5E4D36"/>
                </a:solidFill>
                <a:latin typeface="Levenim MT" panose="02010502060101010101" pitchFamily="2" charset="-79"/>
                <a:cs typeface="Levenim MT" panose="02010502060101010101" pitchFamily="2" charset="-79"/>
              </a:rPr>
              <a:t>הכל</a:t>
            </a:r>
            <a:r>
              <a:rPr lang="he-IL" sz="700" dirty="0">
                <a:solidFill>
                  <a:srgbClr val="5E4D36"/>
                </a:solidFill>
                <a:latin typeface="Levenim MT" panose="02010502060101010101" pitchFamily="2" charset="-79"/>
                <a:cs typeface="Levenim MT" panose="02010502060101010101" pitchFamily="2" charset="-79"/>
              </a:rPr>
              <a:t> על הצורה. שוכחים דבר קטן, </a:t>
            </a:r>
            <a:r>
              <a:rPr lang="he-IL" sz="700" b="1" dirty="0">
                <a:solidFill>
                  <a:srgbClr val="5E4D36"/>
                </a:solidFill>
                <a:latin typeface="Levenim MT" panose="02010502060101010101" pitchFamily="2" charset="-79"/>
                <a:cs typeface="Levenim MT" panose="02010502060101010101" pitchFamily="2" charset="-79"/>
              </a:rPr>
              <a:t>שוכחים כי העיקר הוא האדם</a:t>
            </a:r>
            <a:r>
              <a:rPr lang="he-IL" sz="700" dirty="0">
                <a:solidFill>
                  <a:srgbClr val="5E4D36"/>
                </a:solidFill>
                <a:latin typeface="Levenim MT" panose="02010502060101010101" pitchFamily="2" charset="-79"/>
                <a:cs typeface="Levenim MT" panose="02010502060101010101" pitchFamily="2" charset="-79"/>
              </a:rPr>
              <a:t>, אשר יהיה אדם בכל צורה, ולא הצורה היא העיקר. ודווקא בצורות שרואים אותן כאילו הן היותר שלמות – דווקא בהן שוכחים את זה, כי סומכים על הצורה שהיא תענה את </a:t>
            </a:r>
            <a:r>
              <a:rPr lang="he-IL" sz="700" dirty="0" err="1">
                <a:solidFill>
                  <a:srgbClr val="5E4D36"/>
                </a:solidFill>
                <a:latin typeface="Levenim MT" panose="02010502060101010101" pitchFamily="2" charset="-79"/>
                <a:cs typeface="Levenim MT" panose="02010502060101010101" pitchFamily="2" charset="-79"/>
              </a:rPr>
              <a:t>הכל</a:t>
            </a:r>
            <a:r>
              <a:rPr lang="he-IL" sz="700" dirty="0">
                <a:solidFill>
                  <a:srgbClr val="5E4D36"/>
                </a:solidFill>
                <a:latin typeface="Levenim MT" panose="02010502060101010101" pitchFamily="2" charset="-79"/>
                <a:cs typeface="Levenim MT" panose="02010502060101010101" pitchFamily="2" charset="-79"/>
              </a:rPr>
              <a:t>. מכאן מה שבא.</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כללו של דבר: אם בקבוצה אתם רוצים או באיזו צורה שהיא, אל תראו בצורה מין חבית, שאתם נכבשים בה, נתמכים איש ברעהו כדגים מלוחים, ובזה אתם מסודרים יפה. </a:t>
            </a:r>
            <a:r>
              <a:rPr lang="he-IL" sz="700" b="1" dirty="0">
                <a:solidFill>
                  <a:srgbClr val="5E4D36"/>
                </a:solidFill>
                <a:latin typeface="Levenim MT" panose="02010502060101010101" pitchFamily="2" charset="-79"/>
                <a:cs typeface="Levenim MT" panose="02010502060101010101" pitchFamily="2" charset="-79"/>
              </a:rPr>
              <a:t>בני אדם אינם דגים מלוחים ואין לסדרם בחבית סידור של קיימא. בני אדם יש בהם תנועה וחיים ועולם מלא</a:t>
            </a:r>
            <a:r>
              <a:rPr lang="he-IL" sz="700" dirty="0">
                <a:solidFill>
                  <a:srgbClr val="5E4D36"/>
                </a:solidFill>
                <a:latin typeface="Levenim MT" panose="02010502060101010101" pitchFamily="2" charset="-79"/>
                <a:cs typeface="Levenim MT" panose="02010502060101010101" pitchFamily="2" charset="-79"/>
              </a:rPr>
              <a:t>.</a:t>
            </a: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a:solidFill>
                  <a:srgbClr val="5E4D36"/>
                </a:solidFill>
                <a:latin typeface="Levenim MT" panose="02010502060101010101" pitchFamily="2" charset="-79"/>
                <a:cs typeface="Levenim MT" panose="02010502060101010101" pitchFamily="2" charset="-79"/>
              </a:rPr>
              <a:t>א"ד גורדון, מכתבים ורשימות, עמוד 160</a:t>
            </a:r>
          </a:p>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Tree>
    <p:extLst>
      <p:ext uri="{BB962C8B-B14F-4D97-AF65-F5344CB8AC3E}">
        <p14:creationId xmlns:p14="http://schemas.microsoft.com/office/powerpoint/2010/main" xmlns="" val="101974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he-IL" sz="813" u="sng" dirty="0" smtClean="0"/>
              <a:t>א. מעלות </a:t>
            </a:r>
            <a:r>
              <a:rPr lang="he-IL" sz="813" u="sng" dirty="0"/>
              <a:t>הצדקה – המעשה והמהות</a:t>
            </a:r>
          </a:p>
          <a:p>
            <a:pPr marL="0" indent="0" algn="just">
              <a:buNone/>
            </a:pPr>
            <a:r>
              <a:rPr lang="he-IL" sz="813" dirty="0"/>
              <a:t>אם אתם בשומר החדש יותר משנה הסיכוי שפגשתם את הקטע הזה מהרמב"ם הוא גבוה. ואם לא זוהי ההזדמנות לעשות זאת. וגם אם פגשתם ננסה להבין את הדברים בהקשר אולי קצת אחר</a:t>
            </a:r>
            <a:r>
              <a:rPr lang="he-IL" sz="813" dirty="0" smtClean="0"/>
              <a:t>.</a:t>
            </a:r>
          </a:p>
          <a:p>
            <a:pPr marL="0" indent="0" algn="just">
              <a:buNone/>
            </a:pPr>
            <a:r>
              <a:rPr lang="he-IL" sz="813" dirty="0" smtClean="0"/>
              <a:t>רגע לפני שנצלול לקטע, </a:t>
            </a:r>
            <a:r>
              <a:rPr lang="he-IL" sz="813" dirty="0"/>
              <a:t>זו אולי הזדמנות </a:t>
            </a:r>
            <a:r>
              <a:rPr lang="he-IL" sz="813" dirty="0" smtClean="0"/>
              <a:t>להגיד </a:t>
            </a:r>
            <a:r>
              <a:rPr lang="he-IL" sz="813" dirty="0"/>
              <a:t>משהו על הרמב"ם – רבי משה בין </a:t>
            </a:r>
            <a:r>
              <a:rPr lang="he-IL" sz="813" dirty="0" smtClean="0"/>
              <a:t>מימון שחי במאה ה- 12 </a:t>
            </a:r>
            <a:r>
              <a:rPr lang="he-IL" sz="813" dirty="0"/>
              <a:t>מהגאונים שקמו לעם היהודי. רופא, מדען, פילוסוף וחכם תלמודי הילכתי. רבי משה כתב את הספר </a:t>
            </a:r>
            <a:r>
              <a:rPr lang="he-IL" sz="813" dirty="0" smtClean="0"/>
              <a:t>'מורה נבוכים' </a:t>
            </a:r>
            <a:r>
              <a:rPr lang="he-IL" sz="813" dirty="0"/>
              <a:t>בו הוא מנסח את האמונה היהודית להשקפת עולמו שהושפעה מאוד מהתפיסה הפילוסופית האריסטוטלית של ימי הביניים. בהיותו פחות מבן עשרים הרמב"ם חידש סוגה [ז'אנר] ספרותי חדש בספרות התלמודית. הוא היה הראשון שפירש את ששת סדרי משנה פירוש עצמאי למשנה. פרוש שתיכלל בתוכו את הספרות התלמודית הסבוכה בקצרנות גאונית מול הטקסט של המשנה.  בבגרותו הוא כתב את י"ד הספרים 'היד החזקה' בהם בניסוח הילכתי הוא תיכלל את כל הספרות התלמודית הענפה בניסוח בהיר וגאוני. רבים התנגדו למפעל זה שכן היה זה מפעל שכביכול ייתר </a:t>
            </a:r>
            <a:r>
              <a:rPr lang="he-IL" sz="813" dirty="0" smtClean="0"/>
              <a:t>את </a:t>
            </a:r>
            <a:r>
              <a:rPr lang="he-IL" sz="813" dirty="0"/>
              <a:t>כל מה שלפניו. אך היום ספרו של הרמב"ם </a:t>
            </a:r>
            <a:r>
              <a:rPr lang="he-IL" sz="813" dirty="0" smtClean="0"/>
              <a:t>מהווה </a:t>
            </a:r>
            <a:r>
              <a:rPr lang="he-IL" sz="813" dirty="0"/>
              <a:t>את אחד מאבני הבניין הראשיות של </a:t>
            </a:r>
            <a:r>
              <a:rPr lang="he-IL" sz="813" dirty="0" smtClean="0"/>
              <a:t>הספרות </a:t>
            </a:r>
            <a:r>
              <a:rPr lang="he-IL" sz="813" dirty="0"/>
              <a:t>התלמודית הענפה.</a:t>
            </a:r>
          </a:p>
          <a:p>
            <a:pPr marL="0" indent="0" algn="just">
              <a:buNone/>
            </a:pPr>
            <a:r>
              <a:rPr lang="he-IL" sz="813" dirty="0" smtClean="0"/>
              <a:t>ובחזרה לעניינו, ההנחה </a:t>
            </a:r>
            <a:r>
              <a:rPr lang="he-IL" sz="813" dirty="0"/>
              <a:t>שלנו היא ערך 'הערבות ההדדית'. בשיעורים האחרונים הראנו שערבות הדדית יכולה להיות מתוך השקפה פרקטית מעשית של תועלת. כך בעולמו של האדם המחפש ביטחון. ראינו גם שאצל האדם שמקבל על עצמו אחריות לזולת משמעות הערבות ההדדית משתנה. בהלכות צדקה של הרמב"ם [בספר שנקרא – מתנות עניים] הרמב"ם מנסח באופן גאוני לטעמינו, שמונה דרגות של צדקה. </a:t>
            </a:r>
            <a:r>
              <a:rPr lang="he-IL" sz="813" dirty="0" smtClean="0"/>
              <a:t>כאן </a:t>
            </a:r>
            <a:r>
              <a:rPr lang="he-IL" sz="813" dirty="0"/>
              <a:t>אנו פוגשים את גאוניותו ויכולתו הגבוהה לקחת מקורות רבים הפזורים בכל הספרות התלמודית ולהפוך אותם לסולם שמדרג את המעשה של הצדקה לדרגות. מצד אחד הדירוג של הרמב"ם יושב על מקורות קדומים, מצד שני הוא יצר דבר חדש </a:t>
            </a:r>
            <a:r>
              <a:rPr lang="he-IL" sz="813" dirty="0" smtClean="0"/>
              <a:t>בעצם </a:t>
            </a:r>
            <a:r>
              <a:rPr lang="he-IL" sz="813" dirty="0"/>
              <a:t>ההגדרה והדירוג. </a:t>
            </a:r>
            <a:r>
              <a:rPr lang="he-IL" sz="813" dirty="0" smtClean="0"/>
              <a:t>אנחנו </a:t>
            </a:r>
            <a:r>
              <a:rPr lang="he-IL" sz="813" dirty="0"/>
              <a:t>ננסה להבין את הדרוג הזה לעומק ולגזור ממנו תובנות. </a:t>
            </a:r>
          </a:p>
          <a:p>
            <a:pPr marL="0" indent="0" algn="just">
              <a:buNone/>
            </a:pPr>
            <a:r>
              <a:rPr lang="he-IL" sz="813" dirty="0" smtClean="0"/>
              <a:t>הדרגה הגבוהה ביותר היא </a:t>
            </a:r>
            <a:r>
              <a:rPr lang="he-IL" sz="813" dirty="0"/>
              <a:t>לדאוג למקור פרנסה לעני. מקום עבודה, אמצעי </a:t>
            </a:r>
            <a:r>
              <a:rPr lang="he-IL" sz="813" dirty="0" smtClean="0"/>
              <a:t>ייצור או </a:t>
            </a:r>
            <a:r>
              <a:rPr lang="he-IL" sz="813" dirty="0"/>
              <a:t>אפילו שותפות. לפעמים הלוואה היא גם סוג של תזרים מזומנים שיכול לאפשר לעני לעמוד על רגליו הפיננסיות ולהמשיך להחזיק באמצעי הייצור שלו בלי לאבד </a:t>
            </a:r>
            <a:r>
              <a:rPr lang="he-IL" sz="813" dirty="0" smtClean="0"/>
              <a:t>אותו, </a:t>
            </a:r>
            <a:r>
              <a:rPr lang="he-IL" sz="813" dirty="0"/>
              <a:t>ולהשתקם. </a:t>
            </a:r>
            <a:r>
              <a:rPr lang="he-IL" sz="813" dirty="0" smtClean="0"/>
              <a:t>זוהי </a:t>
            </a:r>
            <a:r>
              <a:rPr lang="he-IL" sz="813" dirty="0"/>
              <a:t>הצדקה הגבוהה ביותר משום שהיא מאפשרת לעני להתפרנס בעצמו בכבוד. ההנחה היא שאדם שמתפרנס בכבוד הוא אדם ששומר על כבודו העצמי. כאן כבר אנחנו רואים כיצד העניין הכלכלי </a:t>
            </a:r>
            <a:r>
              <a:rPr lang="he-IL" sz="813" dirty="0" smtClean="0"/>
              <a:t>בעומק, </a:t>
            </a:r>
            <a:r>
              <a:rPr lang="he-IL" sz="813" dirty="0"/>
              <a:t>נוגע לאדם באשר הוא אדם – לדימוי העצמי שלו, לצרכיו לרגשותיו </a:t>
            </a:r>
            <a:r>
              <a:rPr lang="he-IL" sz="813" dirty="0" err="1"/>
              <a:t>וכו</a:t>
            </a:r>
            <a:r>
              <a:rPr lang="he-IL" sz="813" dirty="0"/>
              <a:t>'. </a:t>
            </a:r>
          </a:p>
          <a:p>
            <a:pPr marL="0" indent="0" algn="just">
              <a:buNone/>
            </a:pPr>
            <a:r>
              <a:rPr lang="he-IL" sz="813" dirty="0"/>
              <a:t>לכן עזרה לאדם לשמור על אמצעי הייצור ו/או על מקור פרנסה היא המעלה הגבוהה ביותר. מכך נלמד שבעומק הדבר אנחנו יכולים לעשות צדקה כל הזמן בלי להוציא גרוש מהכיס. כולנו עובדים, </a:t>
            </a:r>
            <a:r>
              <a:rPr lang="he-IL" sz="813" dirty="0" smtClean="0"/>
              <a:t>לחלקינו </a:t>
            </a:r>
            <a:r>
              <a:rPr lang="he-IL" sz="813" dirty="0"/>
              <a:t>יש עובדים </a:t>
            </a:r>
            <a:r>
              <a:rPr lang="he-IL" sz="813" dirty="0" smtClean="0"/>
              <a:t>עליהם הוא אחראי, ואם לא אז עמיתים</a:t>
            </a:r>
            <a:r>
              <a:rPr lang="he-IL" sz="813" dirty="0"/>
              <a:t>. כל עזרה לעמית בעבודה, כל תשומת לב לצרכים שלו, כל פעם שאנחנו יכולים לגרום לעמית להיות עובד טוב יותר – כל אלו הם צדקה מהמעלה הגבוהה. ברור שהמעשה שאנחנו עושים מול החקלאים נכנס לקטגוריה הזו בגדול.</a:t>
            </a:r>
          </a:p>
          <a:p>
            <a:pPr marL="0" indent="0" algn="just">
              <a:buNone/>
            </a:pPr>
            <a:r>
              <a:rPr lang="he-IL" sz="813" dirty="0"/>
              <a:t>מתחת לדרגה זו הם הדרגות בהם </a:t>
            </a:r>
            <a:r>
              <a:rPr lang="he-IL" sz="813" dirty="0" smtClean="0"/>
              <a:t>אנחנו </a:t>
            </a:r>
            <a:r>
              <a:rPr lang="he-IL" sz="813" dirty="0"/>
              <a:t>נותנים למשהו כסף נזיל להוצאות שוטפות. וגם כאן אם נשים </a:t>
            </a:r>
            <a:r>
              <a:rPr lang="he-IL" sz="813" dirty="0" smtClean="0"/>
              <a:t>לב, </a:t>
            </a:r>
            <a:r>
              <a:rPr lang="he-IL" sz="813" dirty="0"/>
              <a:t>מה שקובע את הדרגה  של הנתינה </a:t>
            </a:r>
            <a:r>
              <a:rPr lang="he-IL" sz="813" dirty="0" smtClean="0"/>
              <a:t>זו התנועה </a:t>
            </a:r>
            <a:r>
              <a:rPr lang="he-IL" sz="813" dirty="0"/>
              <a:t>הנפשית של הנותן, והתוצאה בנפשו של המקבל. קודם כל האנונימיות של המקבל – שיוצרת חיץ בין הנותן למקבל. מי שנתן צדקה משמעותית לאדם שהוא מכיר יודע שיש יצר הרע, הלך נפש של תושת 'הוא חייב לי' מול המקבל. וכן </a:t>
            </a:r>
            <a:r>
              <a:rPr lang="he-IL" sz="813" dirty="0" smtClean="0"/>
              <a:t>להיפך</a:t>
            </a:r>
            <a:r>
              <a:rPr lang="he-IL" sz="813" dirty="0"/>
              <a:t>, תחושת 'אני חייב לו על מה שהוא נתן לי'. בכך אנו פוגעים בחירות של האדם המקבל. עלול להיווצר מצב של מחויבות ושמץ של שיעבוד. האנונימיות יכולה לנתק את הזיקה. אין מי שחייב לי, ואין מי שאני חייב לו משהו ברמה האישית. הכרת הטוב נשארת במקום אמורפי וכללי. כך שלא יודעים למי ניתן ושלא יודעים מי הנותן. וכך גם בנתינה </a:t>
            </a:r>
            <a:r>
              <a:rPr lang="he-IL" sz="813" dirty="0" smtClean="0"/>
              <a:t>לקופת </a:t>
            </a:r>
            <a:r>
              <a:rPr lang="he-IL" sz="813" dirty="0"/>
              <a:t>צדקה כללית שמתווכת בין הנותן למקבל. כך גם שהנותן </a:t>
            </a:r>
            <a:r>
              <a:rPr lang="he-IL" sz="813" dirty="0" smtClean="0"/>
              <a:t>יודע, </a:t>
            </a:r>
            <a:r>
              <a:rPr lang="he-IL" sz="813" dirty="0"/>
              <a:t>אך נותן לעני בסתר. לכן אין לו למי להפנות את תחושת ה'אתה חייב לי</a:t>
            </a:r>
            <a:r>
              <a:rPr lang="he-IL" sz="813" dirty="0" smtClean="0"/>
              <a:t>', </a:t>
            </a:r>
            <a:r>
              <a:rPr lang="he-IL" sz="813" dirty="0"/>
              <a:t>או את הצפייה להכרת הטוב. בנתינה בסתר אני מוותר על תחושות אלו וחוסם אותם.</a:t>
            </a:r>
          </a:p>
          <a:p>
            <a:pPr marL="0" indent="0" algn="just">
              <a:buNone/>
            </a:pPr>
            <a:r>
              <a:rPr lang="he-IL" sz="813" dirty="0"/>
              <a:t>כאשר העני </a:t>
            </a:r>
            <a:r>
              <a:rPr lang="he-IL" sz="813" dirty="0" smtClean="0"/>
              <a:t>יודע </a:t>
            </a:r>
            <a:r>
              <a:rPr lang="he-IL" sz="813" dirty="0"/>
              <a:t>ממי </a:t>
            </a:r>
            <a:r>
              <a:rPr lang="he-IL" sz="813" dirty="0" smtClean="0"/>
              <a:t>לקח, </a:t>
            </a:r>
            <a:r>
              <a:rPr lang="he-IL" sz="813" dirty="0"/>
              <a:t>בהחלט יתכן שהוא ירגיש חובה כלפי הנותן. אך לפחות לא יחוש בושה. והנותן לא יוכל לפתח תלות פסיכולוגית.</a:t>
            </a:r>
          </a:p>
          <a:p>
            <a:pPr marL="0" indent="0" algn="just">
              <a:buNone/>
            </a:pPr>
            <a:r>
              <a:rPr lang="he-IL" sz="813" dirty="0"/>
              <a:t>בשתי דרגות התחתונות יש עיסוק </a:t>
            </a:r>
            <a:r>
              <a:rPr lang="he-IL" sz="813" dirty="0" smtClean="0"/>
              <a:t>בסבר </a:t>
            </a:r>
            <a:r>
              <a:rPr lang="he-IL" sz="813" dirty="0"/>
              <a:t>הפנים. </a:t>
            </a:r>
            <a:r>
              <a:rPr lang="he-IL" sz="813" dirty="0" smtClean="0"/>
              <a:t>שוב, </a:t>
            </a:r>
            <a:r>
              <a:rPr lang="he-IL" sz="813" dirty="0"/>
              <a:t>האדם ותחושותיו </a:t>
            </a:r>
            <a:r>
              <a:rPr lang="he-IL" sz="813" dirty="0" smtClean="0"/>
              <a:t>במרכז, </a:t>
            </a:r>
            <a:r>
              <a:rPr lang="he-IL" sz="813" dirty="0"/>
              <a:t>לא הכסף. גם אם נתת קצת, אבל </a:t>
            </a:r>
            <a:r>
              <a:rPr lang="he-IL" sz="813" dirty="0" smtClean="0"/>
              <a:t>בסבר </a:t>
            </a:r>
            <a:r>
              <a:rPr lang="he-IL" sz="813" dirty="0"/>
              <a:t>פנים – נתת הרבה. שימו לב לאדם!</a:t>
            </a:r>
          </a:p>
          <a:p>
            <a:pPr marL="0" indent="0" algn="just">
              <a:buNone/>
            </a:pPr>
            <a:r>
              <a:rPr lang="he-IL" sz="813" dirty="0"/>
              <a:t>הפרשנות שלנו כאן היא אפשרות אחת, אתם מוזמנים לפתח פרשנויות נוספות או לאפשר בשיעור פרשנויות נוספות</a:t>
            </a:r>
            <a:r>
              <a:rPr lang="he-IL" sz="813" dirty="0" smtClean="0"/>
              <a:t>. אנחנו מציעים לקרא ביחד את הדרגות השונות, לפרש את משמעותן המעשית, ולבקש מהלומדים לפרש בעצמם את המשמעות הפנימית של הדירוג, לחלץ את הקריטריון והרעיון דרכו אנחנו נוכל לדייק בערבות ההדדית שלנו. </a:t>
            </a:r>
          </a:p>
          <a:p>
            <a:pPr marL="0" indent="0" algn="just">
              <a:buNone/>
            </a:pPr>
            <a:r>
              <a:rPr lang="he-IL" sz="813" dirty="0" smtClean="0"/>
              <a:t>אנחנו הצענו פרשנות ששמה את האדם, צרכיו, רצונותינו ורגשותיו במרכז – גן ביחס לנותן וגם ביחס למקבל. </a:t>
            </a:r>
            <a:endParaRPr lang="he-IL" sz="813" dirty="0"/>
          </a:p>
          <a:p>
            <a:pPr marL="0" indent="0" algn="just">
              <a:buNone/>
            </a:pPr>
            <a:r>
              <a:rPr lang="he-IL" sz="813" u="sng" dirty="0" smtClean="0"/>
              <a:t>ב. האדם </a:t>
            </a:r>
            <a:r>
              <a:rPr lang="he-IL" sz="813" u="sng" dirty="0"/>
              <a:t>שמאחורי האידאולוגיות </a:t>
            </a:r>
          </a:p>
          <a:p>
            <a:pPr marL="0" indent="0" algn="just">
              <a:buNone/>
            </a:pPr>
            <a:r>
              <a:rPr lang="he-IL" sz="813" dirty="0"/>
              <a:t>הנה שוב אנחנו פוגשים את אותו עיקרון. האדם הוא העיקר! החבר'ה הנפלאים של השומר ההיסטורי, שאנחנו כ"כ מרגישים קרובים אליהם, האמינו בכל ליבם בעולם טוב יותר מבחינה חברתית כלכלית. רובם האמינו בסוציאליזם כתרופה לבעיות העוני והמעמדות. הם באו לארץ לבנות אותה אבל גם להיבנות בה, לבנות בה חברה צודקת. והם חיפשו בלהט ובעוצמה ובמקוריות את הדרך. מתוך כך הם יצרו את הקבוצה והקיבוץ והשקיעו רבות בחשיבה על המסגרת שלהם. </a:t>
            </a:r>
          </a:p>
          <a:p>
            <a:pPr marL="0" indent="0" algn="just">
              <a:buNone/>
            </a:pPr>
            <a:r>
              <a:rPr lang="he-IL" sz="813" dirty="0"/>
              <a:t>בקטע </a:t>
            </a:r>
            <a:r>
              <a:rPr lang="he-IL" sz="813" dirty="0" smtClean="0"/>
              <a:t>שלפנינו </a:t>
            </a:r>
            <a:r>
              <a:rPr lang="he-IL" sz="813" dirty="0"/>
              <a:t>שוב אנחנו פוגשים את גורדון במלא עומק ההבנה שלו מול חבורת הצעירים הנלהבים </a:t>
            </a:r>
            <a:r>
              <a:rPr lang="he-IL" sz="813" dirty="0" smtClean="0"/>
              <a:t>איתם </a:t>
            </a:r>
            <a:r>
              <a:rPr lang="he-IL" sz="813" dirty="0"/>
              <a:t>פעל. גורדון מבין ומסביר לחבר'ה שאם הם יתמקדו במסגרות, טובות ככל שיהיו, הם לא יצליחו ביצירת חברה טובה וצודקת יותר. בפרספקטיבה שלנו, אנחנו יודעים ומבינים את החסרונות של המפעל המדהים – הקיבוץ. ולכן אנחנו </a:t>
            </a:r>
            <a:r>
              <a:rPr lang="he-IL" sz="813" dirty="0" smtClean="0"/>
              <a:t>מבינים שפעמים </a:t>
            </a:r>
            <a:r>
              <a:rPr lang="he-IL" sz="813" dirty="0"/>
              <a:t>רבות המסגרת הזו גרמה לדריסה של היחיד. ממילא, במקום ערבות הדדית, שליטה הדדית. ניסוח של גורדון מדבר בעד עצמו. ועלינו לחרוט על לוח ליבינו בכל מה שאנחנו עושים בתחומים השונים של העשייה כולל בערבות ההדדית, לזכור שהאדם הוא העיקר!  </a:t>
            </a:r>
          </a:p>
          <a:p>
            <a:pPr marL="0" indent="0" algn="just">
              <a:buNone/>
            </a:pPr>
            <a:r>
              <a:rPr lang="he-IL" sz="813" u="sng" dirty="0" smtClean="0"/>
              <a:t>ג. המכלל </a:t>
            </a:r>
            <a:r>
              <a:rPr lang="he-IL" sz="813" u="sng" dirty="0"/>
              <a:t>לפרט</a:t>
            </a:r>
          </a:p>
          <a:p>
            <a:pPr marL="0" indent="0" algn="just">
              <a:buNone/>
            </a:pPr>
            <a:r>
              <a:rPr lang="he-IL" sz="813" dirty="0"/>
              <a:t>הרב קוק בהסתכלות העמוקה והרחבה שלו נותן לנו כלי נוסף לערבות ההדדית. כאשר האדם רואה את הדברים מנקודת המבט שלו, הוא תמיד יראה טווח מצומצם של המציאות. כך גם הנתינה שלו, הערבות ההדדית שלו תהיה ממקום של ביטחון, או רצון להצטיינות </a:t>
            </a:r>
            <a:r>
              <a:rPr lang="he-IL" sz="813" dirty="0" err="1"/>
              <a:t>וכו</a:t>
            </a:r>
            <a:r>
              <a:rPr lang="he-IL" sz="813" dirty="0"/>
              <a:t>'. ככל שהאדם מצליח לפתוח את טווח הראיה שלו במובן הרוחני פילוסופי, כך היכולת שלו להיות מדויק יותר בנתינה שלו, בערבות ההדדית, תהיה גדולה יותר. כשאני רואה את האחר, </a:t>
            </a:r>
            <a:r>
              <a:rPr lang="he-IL" sz="813" dirty="0" smtClean="0"/>
              <a:t>השונה, </a:t>
            </a:r>
            <a:r>
              <a:rPr lang="he-IL" sz="813" dirty="0"/>
              <a:t>המקבל – כאשר אני מבין את נקודת המבט שלו – אני אתן לו ממקום מדויק יותר. אני אדייק בנתינה. כפי שראינו ברמב"ם. כאשר אני רואה מצב כללי יותר של המציאות הכלכלית חברתית, אני אתגייס גם לפרויקטים רחבים יותר של ניסיון תיקון בעיות מהשורש, במרחב החברתי. לא אסתפק בנתינה פרטית, אם כי לא אוותר אליה. אנסה להבין היכן פעולה שלי יכולה להועיל לרבים, לחברה כולה. וממילא גם הנתינה שלי תהיה ממקום עמוק יותר של אחריות. בדרך, ישנו רווח של שמחה של הנותן. מתוך יכולתו לתפוס את הדברים בצורה רחבה ומדויקת יותר. זאת לעומת אדם שמצומצם בעולם קטן וקורבני. </a:t>
            </a:r>
          </a:p>
        </p:txBody>
      </p:sp>
    </p:spTree>
    <p:extLst>
      <p:ext uri="{BB962C8B-B14F-4D97-AF65-F5344CB8AC3E}">
        <p14:creationId xmlns:p14="http://schemas.microsoft.com/office/powerpoint/2010/main" xmlns="" val="1128722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2917</TotalTime>
  <Words>2033</Words>
  <Application>Microsoft Office PowerPoint</Application>
  <PresentationFormat>A4 Paper (210x297 mm)‎</PresentationFormat>
  <Paragraphs>52</Paragraphs>
  <Slides>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vt:i4>
      </vt:variant>
    </vt:vector>
  </HeadingPairs>
  <TitlesOfParts>
    <vt:vector size="3" baseType="lpstr">
      <vt:lpstr>1_ערכת נושא Office</vt:lpstr>
      <vt:lpstr>קליעה למטרה – מעגלי ערבות הדדית ומיקודה</vt:lpstr>
      <vt:lpstr>שקופית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home</cp:lastModifiedBy>
  <cp:revision>63</cp:revision>
  <cp:lastPrinted>2016-01-02T09:56:53Z</cp:lastPrinted>
  <dcterms:created xsi:type="dcterms:W3CDTF">2016-01-01T12:13:36Z</dcterms:created>
  <dcterms:modified xsi:type="dcterms:W3CDTF">2018-07-12T07:53:09Z</dcterms:modified>
</cp:coreProperties>
</file>