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3"/>
  </p:notesMasterIdLst>
  <p:sldIdLst>
    <p:sldId id="256" r:id="rId2"/>
  </p:sldIdLst>
  <p:sldSz cx="9906000" cy="6858000" type="A4"/>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84" y="-138"/>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Shape 23"/>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a:spLocks noGrp="1" noRot="1" noChangeAspect="1"/>
          </p:cNvSpPr>
          <p:nvPr>
            <p:ph type="sldImg" idx="2"/>
          </p:nvPr>
        </p:nvSpPr>
        <p:spPr>
          <a:xfrm>
            <a:off x="1011238" y="704850"/>
            <a:ext cx="5081587" cy="35194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ריק">
  <p:cSld name="1_ריק">
    <p:spTree>
      <p:nvGrpSpPr>
        <p:cNvPr id="1" name="Shape 6"/>
        <p:cNvGrpSpPr/>
        <p:nvPr/>
      </p:nvGrpSpPr>
      <p:grpSpPr>
        <a:xfrm>
          <a:off x="0" y="0"/>
          <a:ext cx="0" cy="0"/>
          <a:chOff x="0" y="0"/>
          <a:chExt cx="0" cy="0"/>
        </a:xfrm>
      </p:grpSpPr>
      <p:sp>
        <p:nvSpPr>
          <p:cNvPr id="7" name="Shape 7"/>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8" name="Shape 8"/>
          <p:cNvCxnSpPr/>
          <p:nvPr/>
        </p:nvCxnSpPr>
        <p:spPr>
          <a:xfrm rot="10800000">
            <a:off x="433756" y="876300"/>
            <a:ext cx="9034094" cy="0"/>
          </a:xfrm>
          <a:prstGeom prst="straightConnector1">
            <a:avLst/>
          </a:prstGeom>
          <a:noFill/>
          <a:ln w="9525" cap="flat" cmpd="sng">
            <a:solidFill>
              <a:srgbClr val="5E4D36"/>
            </a:solidFill>
            <a:prstDash val="solid"/>
            <a:miter lim="800000"/>
            <a:headEnd type="none" w="sm" len="sm"/>
            <a:tailEnd type="none" w="sm" len="sm"/>
          </a:ln>
        </p:spPr>
      </p:cxnSp>
      <p:pic>
        <p:nvPicPr>
          <p:cNvPr id="9" name="Shape 9"/>
          <p:cNvPicPr preferRelativeResize="0"/>
          <p:nvPr/>
        </p:nvPicPr>
        <p:blipFill rotWithShape="1">
          <a:blip r:embed="rId2">
            <a:alphaModFix/>
          </a:blip>
          <a:srcRect/>
          <a:stretch/>
        </p:blipFill>
        <p:spPr>
          <a:xfrm>
            <a:off x="438150" y="194040"/>
            <a:ext cx="1533526" cy="697057"/>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ריק">
  <p:cSld name="ריק">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12" name="Shape 12"/>
          <p:cNvCxnSpPr/>
          <p:nvPr/>
        </p:nvCxnSpPr>
        <p:spPr>
          <a:xfrm rot="10800000">
            <a:off x="433755" y="876300"/>
            <a:ext cx="6113095" cy="0"/>
          </a:xfrm>
          <a:prstGeom prst="straightConnector1">
            <a:avLst/>
          </a:prstGeom>
          <a:noFill/>
          <a:ln w="9525" cap="flat" cmpd="sng">
            <a:solidFill>
              <a:srgbClr val="5E4D36"/>
            </a:solidFill>
            <a:prstDash val="solid"/>
            <a:miter lim="800000"/>
            <a:headEnd type="none" w="sm" len="sm"/>
            <a:tailEnd type="none" w="sm" len="sm"/>
          </a:ln>
        </p:spPr>
      </p:cxnSp>
      <p:cxnSp>
        <p:nvCxnSpPr>
          <p:cNvPr id="13" name="Shape 13"/>
          <p:cNvCxnSpPr/>
          <p:nvPr/>
        </p:nvCxnSpPr>
        <p:spPr>
          <a:xfrm flipH="1">
            <a:off x="6527009"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4" name="Shape 14"/>
          <p:cNvCxnSpPr/>
          <p:nvPr/>
        </p:nvCxnSpPr>
        <p:spPr>
          <a:xfrm flipH="1">
            <a:off x="4481332"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5" name="Shape 15"/>
          <p:cNvCxnSpPr/>
          <p:nvPr/>
        </p:nvCxnSpPr>
        <p:spPr>
          <a:xfrm flipH="1">
            <a:off x="2435655" y="990600"/>
            <a:ext cx="1" cy="5726723"/>
          </a:xfrm>
          <a:prstGeom prst="straightConnector1">
            <a:avLst/>
          </a:prstGeom>
          <a:noFill/>
          <a:ln w="9525" cap="flat" cmpd="sng">
            <a:solidFill>
              <a:srgbClr val="5E4D36"/>
            </a:solidFill>
            <a:prstDash val="dash"/>
            <a:miter lim="800000"/>
            <a:headEnd type="none" w="sm" len="sm"/>
            <a:tailEnd type="none" w="sm" len="sm"/>
          </a:ln>
        </p:spPr>
      </p:cxnSp>
      <p:pic>
        <p:nvPicPr>
          <p:cNvPr id="16" name="Shape 16"/>
          <p:cNvPicPr preferRelativeResize="0"/>
          <p:nvPr/>
        </p:nvPicPr>
        <p:blipFill rotWithShape="1">
          <a:blip r:embed="rId2">
            <a:alphaModFix/>
          </a:blip>
          <a:srcRect/>
          <a:stretch/>
        </p:blipFill>
        <p:spPr>
          <a:xfrm>
            <a:off x="7722606" y="5988702"/>
            <a:ext cx="1822404" cy="781493"/>
          </a:xfrm>
          <a:prstGeom prst="rect">
            <a:avLst/>
          </a:prstGeom>
          <a:noFill/>
          <a:ln>
            <a:noFill/>
          </a:ln>
        </p:spPr>
      </p:pic>
      <p:pic>
        <p:nvPicPr>
          <p:cNvPr id="17" name="Shape 17"/>
          <p:cNvPicPr preferRelativeResize="0"/>
          <p:nvPr/>
        </p:nvPicPr>
        <p:blipFill rotWithShape="1">
          <a:blip r:embed="rId3">
            <a:alphaModFix/>
          </a:blip>
          <a:srcRect/>
          <a:stretch/>
        </p:blipFill>
        <p:spPr>
          <a:xfrm>
            <a:off x="438150" y="194040"/>
            <a:ext cx="1533526" cy="697057"/>
          </a:xfrm>
          <a:prstGeom prst="rect">
            <a:avLst/>
          </a:prstGeom>
          <a:noFill/>
          <a:ln>
            <a:noFill/>
          </a:ln>
        </p:spPr>
      </p:pic>
      <p:sp>
        <p:nvSpPr>
          <p:cNvPr id="18" name="Shape 18"/>
          <p:cNvSpPr>
            <a:spLocks noGrp="1"/>
          </p:cNvSpPr>
          <p:nvPr>
            <p:ph type="pic" idx="2"/>
          </p:nvPr>
        </p:nvSpPr>
        <p:spPr>
          <a:xfrm>
            <a:off x="4583738"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9" name="Shape 19"/>
          <p:cNvSpPr>
            <a:spLocks noGrp="1"/>
          </p:cNvSpPr>
          <p:nvPr>
            <p:ph type="pic" idx="3"/>
          </p:nvPr>
        </p:nvSpPr>
        <p:spPr>
          <a:xfrm>
            <a:off x="2535043"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a:spLocks noGrp="1"/>
          </p:cNvSpPr>
          <p:nvPr>
            <p:ph type="pic" idx="4"/>
          </p:nvPr>
        </p:nvSpPr>
        <p:spPr>
          <a:xfrm>
            <a:off x="489366"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פריסה מותאמת אישית">
  <p:cSld name="פריסה מותאמת אישית">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162175" y="605097"/>
            <a:ext cx="7382835" cy="256407"/>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5E4D36"/>
              </a:buClr>
              <a:buSzPts val="1400"/>
              <a:buFont typeface="Arial"/>
              <a:buNone/>
            </a:pPr>
            <a:r>
              <a:rPr lang="x-none" sz="1400" b="1" i="0" u="none" strike="noStrike" cap="none">
                <a:solidFill>
                  <a:srgbClr val="5E4D36"/>
                </a:solidFill>
                <a:latin typeface="Arial"/>
                <a:ea typeface="Arial"/>
                <a:cs typeface="Arial"/>
                <a:sym typeface="Arial"/>
              </a:rPr>
              <a:t>אזור בית לחם הגלילית בתקופת המשנה</a:t>
            </a:r>
            <a:endParaRPr sz="1400" b="1" i="0" u="none" strike="noStrike" cap="none" dirty="0">
              <a:solidFill>
                <a:srgbClr val="5E4D36"/>
              </a:solidFill>
              <a:latin typeface="Arial"/>
              <a:ea typeface="Arial"/>
              <a:cs typeface="Arial"/>
              <a:sym typeface="Arial"/>
            </a:endParaRPr>
          </a:p>
        </p:txBody>
      </p:sp>
      <p:sp>
        <p:nvSpPr>
          <p:cNvPr id="27" name="Shape 27"/>
          <p:cNvSpPr/>
          <p:nvPr/>
        </p:nvSpPr>
        <p:spPr>
          <a:xfrm>
            <a:off x="6779895" y="990600"/>
            <a:ext cx="2699385" cy="2294383"/>
          </a:xfrm>
          <a:prstGeom prst="rect">
            <a:avLst/>
          </a:prstGeom>
          <a:solidFill>
            <a:srgbClr val="5E4D3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1100" b="1" i="0" u="none" strike="noStrike" cap="none">
                <a:solidFill>
                  <a:schemeClr val="lt1"/>
                </a:solidFill>
                <a:latin typeface="Arial"/>
                <a:ea typeface="Arial"/>
                <a:cs typeface="Arial"/>
                <a:sym typeface="Arial"/>
              </a:rPr>
              <a:t>רקע:</a:t>
            </a:r>
            <a:r>
              <a:rPr lang="x-none" sz="1100" b="0" i="0" u="none" strike="noStrike" cap="none">
                <a:solidFill>
                  <a:schemeClr val="lt1"/>
                </a:solidFill>
                <a:latin typeface="Arial"/>
                <a:ea typeface="Arial"/>
                <a:cs typeface="Arial"/>
                <a:sym typeface="Arial"/>
              </a:rPr>
              <a:t> </a:t>
            </a:r>
            <a:endParaRPr sz="1100" b="0" i="0" u="none" strike="noStrike" cap="none" dirty="0">
              <a:solidFill>
                <a:schemeClr val="lt1"/>
              </a:solidFill>
              <a:latin typeface="Arial"/>
              <a:ea typeface="Arial"/>
              <a:cs typeface="Arial"/>
              <a:sym typeface="Arial"/>
            </a:endParaRPr>
          </a:p>
          <a:p>
            <a:pPr marL="0" marR="0" lvl="0" indent="0" algn="r" rtl="1">
              <a:spcBef>
                <a:spcPts val="0"/>
              </a:spcBef>
              <a:spcAft>
                <a:spcPts val="0"/>
              </a:spcAft>
              <a:buNone/>
            </a:pPr>
            <a:r>
              <a:rPr lang="x-none" sz="1100" b="0" i="0" u="none" strike="noStrike" cap="none">
                <a:solidFill>
                  <a:schemeClr val="lt1"/>
                </a:solidFill>
                <a:latin typeface="Arial"/>
                <a:ea typeface="Arial"/>
                <a:cs typeface="Arial"/>
                <a:sym typeface="Arial"/>
              </a:rPr>
              <a:t>לא רחוק מכאן נמצא אתר בית שערים. על פי המסורת, זהו המקום בו בילה רבי יהודה הנשיא, חותם המשנה ונשיא הסנהדרין, את רוב ימי</a:t>
            </a:r>
            <a:r>
              <a:rPr lang="x-none" sz="1100">
                <a:solidFill>
                  <a:schemeClr val="lt1"/>
                </a:solidFill>
              </a:rPr>
              <a:t>ו</a:t>
            </a:r>
            <a:r>
              <a:rPr lang="x-none" sz="1100" b="0" i="0" u="none" strike="noStrike" cap="none">
                <a:solidFill>
                  <a:schemeClr val="lt1"/>
                </a:solidFill>
                <a:latin typeface="Arial"/>
                <a:ea typeface="Arial"/>
                <a:cs typeface="Arial"/>
                <a:sym typeface="Arial"/>
              </a:rPr>
              <a:t>, וכאן נקבר לאחר מותו.</a:t>
            </a:r>
            <a:endParaRPr sz="1100" dirty="0"/>
          </a:p>
          <a:p>
            <a:pPr marL="0" marR="0" lvl="0" indent="0" algn="r" rtl="1">
              <a:spcBef>
                <a:spcPts val="0"/>
              </a:spcBef>
              <a:spcAft>
                <a:spcPts val="0"/>
              </a:spcAft>
              <a:buNone/>
            </a:pPr>
            <a:r>
              <a:rPr lang="x-none" sz="1100">
                <a:solidFill>
                  <a:schemeClr val="lt1"/>
                </a:solidFill>
                <a:latin typeface="Calibri"/>
                <a:ea typeface="Calibri"/>
                <a:cs typeface="Calibri"/>
                <a:sym typeface="Calibri"/>
              </a:rPr>
              <a:t>רבי יהודה הנשיא היה איש דת, מנהיג ואדם מוערך. בלימוד שלפנינו נקרא שני סיפורים מתוך שלל הסיפורים על רבי ונלמד מהם על אופיו וערכיו.  </a:t>
            </a:r>
            <a:endParaRPr sz="1100" dirty="0">
              <a:solidFill>
                <a:schemeClr val="lt1"/>
              </a:solidFill>
              <a:latin typeface="Calibri"/>
              <a:ea typeface="Calibri"/>
              <a:cs typeface="Calibri"/>
              <a:sym typeface="Calibri"/>
            </a:endParaRPr>
          </a:p>
          <a:p>
            <a:pPr marL="0" marR="0" lvl="0" indent="0" algn="r" rtl="1">
              <a:spcBef>
                <a:spcPts val="0"/>
              </a:spcBef>
              <a:spcAft>
                <a:spcPts val="0"/>
              </a:spcAft>
              <a:buNone/>
            </a:pPr>
            <a:endParaRPr sz="1100" b="1" dirty="0">
              <a:solidFill>
                <a:schemeClr val="lt1"/>
              </a:solidFill>
              <a:latin typeface="Calibri"/>
              <a:ea typeface="Calibri"/>
              <a:cs typeface="Calibri"/>
              <a:sym typeface="Calibri"/>
            </a:endParaRPr>
          </a:p>
          <a:p>
            <a:pPr marL="0" marR="0" lvl="0" indent="0" algn="r" rtl="1">
              <a:spcBef>
                <a:spcPts val="0"/>
              </a:spcBef>
              <a:spcAft>
                <a:spcPts val="0"/>
              </a:spcAft>
              <a:buNone/>
            </a:pPr>
            <a:r>
              <a:rPr lang="x-none" sz="1100" b="1">
                <a:solidFill>
                  <a:schemeClr val="lt1"/>
                </a:solidFill>
                <a:latin typeface="Calibri"/>
                <a:ea typeface="Calibri"/>
                <a:cs typeface="Calibri"/>
                <a:sym typeface="Calibri"/>
              </a:rPr>
              <a:t>בשיעור זה</a:t>
            </a:r>
            <a:r>
              <a:rPr lang="x-none" sz="1100">
                <a:solidFill>
                  <a:schemeClr val="lt1"/>
                </a:solidFill>
                <a:latin typeface="Calibri"/>
                <a:ea typeface="Calibri"/>
                <a:cs typeface="Calibri"/>
                <a:sym typeface="Calibri"/>
              </a:rPr>
              <a:t> נעסוק בקשר שבין התהליכים שעבר רבי יהודה הנשיא למנהיגות בימינו, וליכולת שלנו כבני אדם להשתנות ולהשתפר בתגובה לביקורת. </a:t>
            </a:r>
            <a:endParaRPr sz="1100" dirty="0">
              <a:solidFill>
                <a:schemeClr val="lt1"/>
              </a:solidFill>
              <a:latin typeface="Calibri"/>
              <a:ea typeface="Calibri"/>
              <a:cs typeface="Calibri"/>
              <a:sym typeface="Calibri"/>
            </a:endParaRPr>
          </a:p>
        </p:txBody>
      </p:sp>
      <p:sp>
        <p:nvSpPr>
          <p:cNvPr id="28" name="Shape 28"/>
          <p:cNvSpPr/>
          <p:nvPr/>
        </p:nvSpPr>
        <p:spPr>
          <a:xfrm>
            <a:off x="6779895" y="3306726"/>
            <a:ext cx="2699386" cy="2570546"/>
          </a:xfrm>
          <a:prstGeom prst="rect">
            <a:avLst/>
          </a:prstGeom>
          <a:solidFill>
            <a:srgbClr val="C9C0B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1100" b="1">
                <a:solidFill>
                  <a:srgbClr val="5E4D36"/>
                </a:solidFill>
                <a:latin typeface="Arial"/>
                <a:ea typeface="Arial"/>
                <a:cs typeface="Arial"/>
                <a:sym typeface="Arial"/>
              </a:rPr>
              <a:t>שאלות לעיון והעמקה:</a:t>
            </a:r>
            <a:endParaRPr dirty="0"/>
          </a:p>
          <a:p>
            <a:pPr marL="171450" marR="0" lvl="0" indent="-171450" algn="r" rtl="1">
              <a:spcBef>
                <a:spcPts val="600"/>
              </a:spcBef>
              <a:spcAft>
                <a:spcPts val="0"/>
              </a:spcAft>
              <a:buClr>
                <a:srgbClr val="5E4D36"/>
              </a:buClr>
              <a:buSzPts val="1100"/>
              <a:buFont typeface="Arial"/>
              <a:buChar char="•"/>
            </a:pPr>
            <a:r>
              <a:rPr lang="x-none" sz="1100">
                <a:solidFill>
                  <a:srgbClr val="5E4D36"/>
                </a:solidFill>
                <a:latin typeface="Calibri"/>
                <a:ea typeface="Calibri"/>
                <a:cs typeface="Calibri"/>
                <a:sym typeface="Calibri"/>
              </a:rPr>
              <a:t>מה משותף לשני הסיפורים על רבי יהודה הנשיא?</a:t>
            </a:r>
            <a:endParaRPr sz="1100" dirty="0">
              <a:solidFill>
                <a:srgbClr val="5E4D36"/>
              </a:solidFill>
              <a:latin typeface="Calibri"/>
              <a:ea typeface="Calibri"/>
              <a:cs typeface="Calibri"/>
              <a:sym typeface="Calibri"/>
            </a:endParaRPr>
          </a:p>
          <a:p>
            <a:pPr marL="171450" marR="0" lvl="0" indent="-171450" algn="r" rtl="1">
              <a:spcBef>
                <a:spcPts val="600"/>
              </a:spcBef>
              <a:spcAft>
                <a:spcPts val="0"/>
              </a:spcAft>
              <a:buClr>
                <a:srgbClr val="5E4D36"/>
              </a:buClr>
              <a:buSzPts val="1100"/>
              <a:buFont typeface="Arial"/>
              <a:buChar char="•"/>
            </a:pPr>
            <a:r>
              <a:rPr lang="x-none" sz="1100">
                <a:solidFill>
                  <a:srgbClr val="5E4D36"/>
                </a:solidFill>
                <a:latin typeface="Calibri"/>
                <a:ea typeface="Calibri"/>
                <a:cs typeface="Calibri"/>
                <a:sym typeface="Calibri"/>
              </a:rPr>
              <a:t> חישבו על דוגמאות נוספות מההיסטוריה ומימינו בהן מנהיג  הבין כי טעה ושינה את דרכיו. </a:t>
            </a:r>
            <a:endParaRPr sz="1100" dirty="0">
              <a:solidFill>
                <a:srgbClr val="5E4D36"/>
              </a:solidFill>
              <a:latin typeface="Calibri"/>
              <a:ea typeface="Calibri"/>
              <a:cs typeface="Calibri"/>
              <a:sym typeface="Calibri"/>
            </a:endParaRPr>
          </a:p>
          <a:p>
            <a:pPr marL="171450" marR="0" lvl="0" indent="-171450" algn="r" rtl="1">
              <a:spcBef>
                <a:spcPts val="600"/>
              </a:spcBef>
              <a:spcAft>
                <a:spcPts val="0"/>
              </a:spcAft>
              <a:buClr>
                <a:srgbClr val="5E4D36"/>
              </a:buClr>
              <a:buSzPts val="1100"/>
              <a:buFont typeface="Calibri"/>
              <a:buChar char="•"/>
            </a:pPr>
            <a:r>
              <a:rPr lang="x-none" sz="1100">
                <a:solidFill>
                  <a:srgbClr val="5E4D36"/>
                </a:solidFill>
                <a:latin typeface="Calibri"/>
                <a:ea typeface="Calibri"/>
                <a:cs typeface="Calibri"/>
                <a:sym typeface="Calibri"/>
              </a:rPr>
              <a:t>באיזה אופן אתם מתמודדים עם ביקורת?</a:t>
            </a:r>
            <a:endParaRPr sz="1100" dirty="0">
              <a:solidFill>
                <a:srgbClr val="5E4D36"/>
              </a:solidFill>
              <a:latin typeface="Calibri"/>
              <a:ea typeface="Calibri"/>
              <a:cs typeface="Calibri"/>
              <a:sym typeface="Calibri"/>
            </a:endParaRPr>
          </a:p>
          <a:p>
            <a:pPr marL="171450" marR="0" lvl="0" indent="-171450" algn="r" rtl="1">
              <a:spcBef>
                <a:spcPts val="600"/>
              </a:spcBef>
              <a:spcAft>
                <a:spcPts val="0"/>
              </a:spcAft>
              <a:buClr>
                <a:srgbClr val="5E4D36"/>
              </a:buClr>
              <a:buSzPts val="1100"/>
              <a:buFont typeface="Calibri"/>
              <a:buChar char="•"/>
            </a:pPr>
            <a:r>
              <a:rPr lang="x-none" sz="1100">
                <a:solidFill>
                  <a:srgbClr val="5E4D36"/>
                </a:solidFill>
                <a:latin typeface="Calibri"/>
                <a:ea typeface="Calibri"/>
                <a:cs typeface="Calibri"/>
                <a:sym typeface="Calibri"/>
              </a:rPr>
              <a:t>חישבו ושתפו בדוגמא מחייכם בה ביקורת שקיבלתם גרמה לכם לשינוי דעה, עמדה או מעשה. </a:t>
            </a:r>
            <a:endParaRPr sz="1100" dirty="0">
              <a:solidFill>
                <a:srgbClr val="5E4D36"/>
              </a:solidFill>
              <a:latin typeface="Calibri"/>
              <a:ea typeface="Calibri"/>
              <a:cs typeface="Calibri"/>
              <a:sym typeface="Calibri"/>
            </a:endParaRPr>
          </a:p>
          <a:p>
            <a:pPr marL="171450" marR="0" lvl="0" indent="-171450" algn="r" rtl="1">
              <a:spcBef>
                <a:spcPts val="600"/>
              </a:spcBef>
              <a:spcAft>
                <a:spcPts val="0"/>
              </a:spcAft>
              <a:buClr>
                <a:srgbClr val="5E4D36"/>
              </a:buClr>
              <a:buSzPts val="1100"/>
              <a:buFont typeface="Calibri"/>
              <a:buChar char="•"/>
            </a:pPr>
            <a:r>
              <a:rPr lang="x-none" sz="1100">
                <a:solidFill>
                  <a:srgbClr val="5E4D36"/>
                </a:solidFill>
                <a:latin typeface="Calibri"/>
                <a:ea typeface="Calibri"/>
                <a:cs typeface="Calibri"/>
                <a:sym typeface="Calibri"/>
              </a:rPr>
              <a:t>במקרה וביקורת שהופנתה כלפיכם לא גרמה לשינוי כזה, מה יכול היה לעזור לכם לקבל אותה?</a:t>
            </a:r>
            <a:endParaRPr sz="1100" dirty="0">
              <a:solidFill>
                <a:srgbClr val="5E4D36"/>
              </a:solidFill>
              <a:latin typeface="Calibri"/>
              <a:ea typeface="Calibri"/>
              <a:cs typeface="Calibri"/>
              <a:sym typeface="Calibri"/>
            </a:endParaRPr>
          </a:p>
          <a:p>
            <a:pPr marL="0" marR="0" lvl="0" indent="0" algn="r" rtl="1">
              <a:spcBef>
                <a:spcPts val="0"/>
              </a:spcBef>
              <a:spcAft>
                <a:spcPts val="0"/>
              </a:spcAft>
              <a:buNone/>
            </a:pPr>
            <a:endParaRPr sz="1100" dirty="0">
              <a:solidFill>
                <a:srgbClr val="5E4D36"/>
              </a:solidFill>
              <a:latin typeface="Arial"/>
              <a:ea typeface="Arial"/>
              <a:cs typeface="Arial"/>
              <a:sym typeface="Arial"/>
            </a:endParaRPr>
          </a:p>
        </p:txBody>
      </p:sp>
      <p:sp>
        <p:nvSpPr>
          <p:cNvPr id="29" name="Shape 29"/>
          <p:cNvSpPr/>
          <p:nvPr/>
        </p:nvSpPr>
        <p:spPr>
          <a:xfrm>
            <a:off x="3343275" y="905537"/>
            <a:ext cx="3177081" cy="5665372"/>
          </a:xfrm>
          <a:prstGeom prst="rect">
            <a:avLst/>
          </a:prstGeom>
          <a:noFill/>
          <a:ln>
            <a:noFill/>
          </a:ln>
        </p:spPr>
        <p:txBody>
          <a:bodyPr spcFirstLastPara="1" wrap="square" lIns="45700" tIns="0" rIns="45700" bIns="0" anchor="t" anchorCtr="0">
            <a:noAutofit/>
          </a:bodyPr>
          <a:lstStyle/>
          <a:p>
            <a:pPr marL="0" marR="0" lvl="0" indent="0" algn="r" rtl="1">
              <a:lnSpc>
                <a:spcPct val="150000"/>
              </a:lnSpc>
              <a:spcBef>
                <a:spcPts val="0"/>
              </a:spcBef>
              <a:spcAft>
                <a:spcPts val="0"/>
              </a:spcAft>
              <a:buNone/>
            </a:pPr>
            <a:r>
              <a:rPr lang="x-none" sz="1200" i="1">
                <a:solidFill>
                  <a:srgbClr val="833C0B"/>
                </a:solidFill>
                <a:latin typeface="Calibri"/>
                <a:ea typeface="Calibri"/>
                <a:cs typeface="Calibri"/>
                <a:sym typeface="Calibri"/>
              </a:rPr>
              <a:t>"רבי פתח אוצרות בשנת בצורת. אמר: יכנסו בעלי מקרא בעלי משנה בעלי גמרא בעלי הלכה בעלי הגדה אבל עמי הארץ אל יכנסו. דחק רבי יונתן בן עמרם ונכנס, אמר לו: רבי פרנסני. אמר לו: בני קראת? אמר לו: לאו. שנית? אמר לו: לאו. אם כן במה אפרנסך? אמר לו פרנסני ככלב וכעורב. פרנסו. אחר שיצא ישב והיה מצטער, ואמר: אוי לי שנתתי פתי לעם הארץ. אמר לפניו ר' שמעון בר רבי: שמא יונתן בן עמרם תלמידך הוא שאינו רוצה ליהנות מכבוד תורה מימיו. בדקו ומצא. אמר רבי: יכנסו הכל!".</a:t>
            </a:r>
            <a:endParaRPr sz="1200" i="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r>
              <a:rPr lang="x-none" sz="1000">
                <a:solidFill>
                  <a:srgbClr val="833C0B"/>
                </a:solidFill>
                <a:latin typeface="Calibri"/>
                <a:ea typeface="Calibri"/>
                <a:cs typeface="Calibri"/>
                <a:sym typeface="Calibri"/>
              </a:rPr>
              <a:t>תלמוד בבלי מסכת בבא בתרא דף ח עמוד א </a:t>
            </a:r>
            <a:endParaRPr/>
          </a:p>
          <a:p>
            <a:pPr marL="0" marR="0" lvl="0" indent="0" algn="r" rtl="1">
              <a:lnSpc>
                <a:spcPct val="150000"/>
              </a:lnSpc>
              <a:spcBef>
                <a:spcPts val="0"/>
              </a:spcBef>
              <a:spcAft>
                <a:spcPts val="0"/>
              </a:spcAft>
              <a:buNone/>
            </a:pPr>
            <a:endParaRPr sz="1200">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r>
              <a:rPr lang="x-none" sz="1200">
                <a:solidFill>
                  <a:srgbClr val="833C0B"/>
                </a:solidFill>
                <a:latin typeface="Calibri"/>
                <a:ea typeface="Calibri"/>
                <a:cs typeface="Calibri"/>
                <a:sym typeface="Calibri"/>
              </a:rPr>
              <a:t>הסבר: תלמידו של רבי יהודה הנשיא מערער על עקרונותיו המוסריים, ומציע לו לא להתנות את מתנותיו בידע. הרבי מקבל את הביקורת, מבין את טעותו, מוחל על כבודו ומוותר על אמת המידה בה דגל לפני כן. </a:t>
            </a:r>
            <a:endParaRPr sz="1200">
              <a:solidFill>
                <a:srgbClr val="833C0B"/>
              </a:solidFill>
              <a:latin typeface="Calibri"/>
              <a:ea typeface="Calibri"/>
              <a:cs typeface="Calibri"/>
              <a:sym typeface="Calibri"/>
            </a:endParaRPr>
          </a:p>
        </p:txBody>
      </p:sp>
      <p:sp>
        <p:nvSpPr>
          <p:cNvPr id="30" name="Shape 30"/>
          <p:cNvSpPr/>
          <p:nvPr/>
        </p:nvSpPr>
        <p:spPr>
          <a:xfrm>
            <a:off x="422030" y="990600"/>
            <a:ext cx="2797419" cy="5726723"/>
          </a:xfrm>
          <a:prstGeom prst="rect">
            <a:avLst/>
          </a:prstGeom>
          <a:noFill/>
          <a:ln>
            <a:noFill/>
          </a:ln>
        </p:spPr>
        <p:txBody>
          <a:bodyPr spcFirstLastPara="1" wrap="square" lIns="45700" tIns="0" rIns="45700" bIns="0" anchor="t" anchorCtr="0">
            <a:noAutofit/>
          </a:bodyPr>
          <a:lstStyle/>
          <a:p>
            <a:pPr marL="0" marR="0" lvl="0" indent="0" algn="just" rtl="1">
              <a:lnSpc>
                <a:spcPct val="150000"/>
              </a:lnSpc>
              <a:spcBef>
                <a:spcPts val="0"/>
              </a:spcBef>
              <a:spcAft>
                <a:spcPts val="0"/>
              </a:spcAft>
              <a:buNone/>
            </a:pPr>
            <a:endParaRPr sz="800">
              <a:solidFill>
                <a:srgbClr val="5E4D36"/>
              </a:solidFill>
              <a:latin typeface="Arial"/>
              <a:ea typeface="Arial"/>
              <a:cs typeface="Arial"/>
              <a:sym typeface="Arial"/>
            </a:endParaRPr>
          </a:p>
        </p:txBody>
      </p:sp>
      <p:sp>
        <p:nvSpPr>
          <p:cNvPr id="31" name="Shape 31" descr="תוצאת תמונה עבור סנחריב"/>
          <p:cNvSpPr/>
          <p:nvPr/>
        </p:nvSpPr>
        <p:spPr>
          <a:xfrm>
            <a:off x="9685338" y="-144463"/>
            <a:ext cx="304800" cy="304801"/>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chemeClr val="dk1"/>
              </a:solidFill>
              <a:latin typeface="Calibri"/>
              <a:ea typeface="Calibri"/>
              <a:cs typeface="Calibri"/>
              <a:sym typeface="Calibri"/>
            </a:endParaRPr>
          </a:p>
        </p:txBody>
      </p:sp>
      <p:pic>
        <p:nvPicPr>
          <p:cNvPr id="32" name="Shape 32"/>
          <p:cNvPicPr preferRelativeResize="0"/>
          <p:nvPr/>
        </p:nvPicPr>
        <p:blipFill rotWithShape="1">
          <a:blip r:embed="rId3">
            <a:alphaModFix/>
          </a:blip>
          <a:srcRect/>
          <a:stretch/>
        </p:blipFill>
        <p:spPr>
          <a:xfrm>
            <a:off x="7185248" y="5929313"/>
            <a:ext cx="1992292" cy="928687"/>
          </a:xfrm>
          <a:prstGeom prst="rect">
            <a:avLst/>
          </a:prstGeom>
          <a:noFill/>
          <a:ln>
            <a:noFill/>
          </a:ln>
        </p:spPr>
      </p:pic>
      <p:sp>
        <p:nvSpPr>
          <p:cNvPr id="33" name="Shape 33"/>
          <p:cNvSpPr/>
          <p:nvPr/>
        </p:nvSpPr>
        <p:spPr>
          <a:xfrm>
            <a:off x="127591" y="852752"/>
            <a:ext cx="3215684" cy="5816977"/>
          </a:xfrm>
          <a:prstGeom prst="rect">
            <a:avLst/>
          </a:prstGeom>
          <a:noFill/>
          <a:ln>
            <a:noFill/>
          </a:ln>
        </p:spPr>
        <p:txBody>
          <a:bodyPr spcFirstLastPara="1" wrap="square" lIns="91425" tIns="45700" rIns="91425" bIns="45700" anchor="t" anchorCtr="0">
            <a:noAutofit/>
          </a:bodyPr>
          <a:lstStyle/>
          <a:p>
            <a:pPr marL="0" marR="0" lvl="0" indent="0" algn="r" rtl="1">
              <a:lnSpc>
                <a:spcPct val="150000"/>
              </a:lnSpc>
              <a:spcBef>
                <a:spcPts val="0"/>
              </a:spcBef>
              <a:spcAft>
                <a:spcPts val="0"/>
              </a:spcAft>
              <a:buNone/>
            </a:pPr>
            <a:r>
              <a:rPr lang="x-none" sz="1200" i="1">
                <a:solidFill>
                  <a:srgbClr val="833C0B"/>
                </a:solidFill>
                <a:latin typeface="Calibri"/>
                <a:ea typeface="Calibri"/>
                <a:cs typeface="Calibri"/>
                <a:sym typeface="Calibri"/>
              </a:rPr>
              <a:t>"ייסוריו של רבי [יהודה הנשיא] על-ידי מעשה שגרם הוא עצמו באו, ועל ידי מעשה אחר הלכו. </a:t>
            </a:r>
            <a:br>
              <a:rPr lang="x-none" sz="1200" i="1">
                <a:solidFill>
                  <a:srgbClr val="833C0B"/>
                </a:solidFill>
                <a:latin typeface="Calibri"/>
                <a:ea typeface="Calibri"/>
                <a:cs typeface="Calibri"/>
                <a:sym typeface="Calibri"/>
              </a:rPr>
            </a:br>
            <a:r>
              <a:rPr lang="x-none" sz="1200" i="1">
                <a:solidFill>
                  <a:srgbClr val="833C0B"/>
                </a:solidFill>
                <a:latin typeface="Calibri"/>
                <a:ea typeface="Calibri"/>
                <a:cs typeface="Calibri"/>
                <a:sym typeface="Calibri"/>
              </a:rPr>
              <a:t>על ידי מעשה באו, מה הוא? עגל אחד שהוליכו אותו לשחיטה, הלך תלה [העגל] ראשו בתוך כנף [בגדו] של רבי ובכה. אמר לו [רבי יהודה הנשיא אמר לעגל]: לֵך, לכך נוצרת! [כלומר, נוצרת כדי שבני-אדם יאכלו את בשרך]. אמרו [משמים]: הואיל ואינו מרחם - שיבואו עליו ייסורים. ועל ידי מעשה [אחר] הלכו [ייסוריו] - יום אחד הייתה שפחתו של רבי מטאטאה את הבית, היו מונחים שם בני חולדה [= גורים של חולדה] והייתה מטאטאה אותם. אמר לה: הניחי להם, [הרי] כתוב: "ורחמיו על כל מעשיו" (תה' קמה, 9). אמרו [משמים]: הואיל ומרחם - נרחם עליו".</a:t>
            </a:r>
            <a:r>
              <a:rPr lang="x-none" sz="1200">
                <a:solidFill>
                  <a:srgbClr val="833C0B"/>
                </a:solidFill>
                <a:latin typeface="Calibri"/>
                <a:ea typeface="Calibri"/>
                <a:cs typeface="Calibri"/>
                <a:sym typeface="Calibri"/>
              </a:rPr>
              <a:t/>
            </a:r>
            <a:br>
              <a:rPr lang="x-none" sz="1200">
                <a:solidFill>
                  <a:srgbClr val="833C0B"/>
                </a:solidFill>
                <a:latin typeface="Calibri"/>
                <a:ea typeface="Calibri"/>
                <a:cs typeface="Calibri"/>
                <a:sym typeface="Calibri"/>
              </a:rPr>
            </a:br>
            <a:r>
              <a:rPr lang="x-none" sz="1000">
                <a:solidFill>
                  <a:srgbClr val="833C0B"/>
                </a:solidFill>
                <a:latin typeface="Calibri"/>
                <a:ea typeface="Calibri"/>
                <a:cs typeface="Calibri"/>
                <a:sym typeface="Calibri"/>
              </a:rPr>
              <a:t>תלמוד בבלי, בבא מציעא פ"ה, עמוד א</a:t>
            </a:r>
            <a:endParaRPr/>
          </a:p>
          <a:p>
            <a:pPr marL="0" marR="0" lvl="0" indent="0" algn="r" rtl="1">
              <a:lnSpc>
                <a:spcPct val="150000"/>
              </a:lnSpc>
              <a:spcBef>
                <a:spcPts val="0"/>
              </a:spcBef>
              <a:spcAft>
                <a:spcPts val="0"/>
              </a:spcAft>
              <a:buNone/>
            </a:pPr>
            <a:endParaRPr sz="1000">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r>
              <a:rPr lang="x-none" sz="1200">
                <a:solidFill>
                  <a:srgbClr val="833C0B"/>
                </a:solidFill>
                <a:latin typeface="Calibri"/>
                <a:ea typeface="Calibri"/>
                <a:cs typeface="Calibri"/>
                <a:sym typeface="Calibri"/>
              </a:rPr>
              <a:t>הסבר: גם בסיפור זה מתואר רבי יהודה הנשיא כאדם המסוגל לשנות את דעתו ואת דרכיו בהתאם להתנסויות היום יום. במקרה זה, הוא מבין כי כבן אנוש אין לו את הזכות לדון לחיים או למוות. </a:t>
            </a:r>
            <a:endParaRPr sz="1200">
              <a:solidFill>
                <a:srgbClr val="833C0B"/>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1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346</Words>
  <Application>Microsoft Office PowerPoint</Application>
  <PresentationFormat>A4 Paper (210x297 mm)‎</PresentationFormat>
  <Paragraphs>19</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אזור בית לחם הגלילית בתקופת המשנה</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אזור בית לחם הגלילית בתקופת המשנה</dc:title>
  <dc:creator>home</dc:creator>
  <cp:lastModifiedBy>home</cp:lastModifiedBy>
  <cp:revision>1</cp:revision>
  <dcterms:modified xsi:type="dcterms:W3CDTF">2018-07-10T11:08:27Z</dcterms:modified>
</cp:coreProperties>
</file>