
<file path=[Content_Types].xml><?xml version="1.0" encoding="utf-8"?>
<Types xmlns="http://schemas.openxmlformats.org/package/2006/content-types">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3"/>
  </p:notesMasterIdLst>
  <p:sldIdLst>
    <p:sldId id="256" r:id="rId2"/>
  </p:sldIdLst>
  <p:sldSz cx="9906000" cy="6858000" type="A4"/>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284" y="-96"/>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83975" y="704125"/>
            <a:ext cx="4735200" cy="35206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710225" y="4459525"/>
            <a:ext cx="5681975" cy="422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
        <p:cNvGrpSpPr/>
        <p:nvPr/>
      </p:nvGrpSpPr>
      <p:grpSpPr>
        <a:xfrm>
          <a:off x="0" y="0"/>
          <a:ext cx="0" cy="0"/>
          <a:chOff x="0" y="0"/>
          <a:chExt cx="0" cy="0"/>
        </a:xfrm>
      </p:grpSpPr>
      <p:sp>
        <p:nvSpPr>
          <p:cNvPr id="23" name="Shape 23"/>
          <p:cNvSpPr txBox="1">
            <a:spLocks noGrp="1"/>
          </p:cNvSpPr>
          <p:nvPr>
            <p:ph type="body" idx="1"/>
          </p:nvPr>
        </p:nvSpPr>
        <p:spPr>
          <a:xfrm>
            <a:off x="710225" y="4459525"/>
            <a:ext cx="5681975" cy="422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 name="Shape 24"/>
          <p:cNvSpPr>
            <a:spLocks noGrp="1" noRot="1" noChangeAspect="1"/>
          </p:cNvSpPr>
          <p:nvPr>
            <p:ph type="sldImg" idx="2"/>
          </p:nvPr>
        </p:nvSpPr>
        <p:spPr>
          <a:xfrm>
            <a:off x="1183975" y="704125"/>
            <a:ext cx="4735200" cy="35206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ריק">
  <p:cSld name="1_ריק">
    <p:spTree>
      <p:nvGrpSpPr>
        <p:cNvPr id="1" name="Shape 6"/>
        <p:cNvGrpSpPr/>
        <p:nvPr/>
      </p:nvGrpSpPr>
      <p:grpSpPr>
        <a:xfrm>
          <a:off x="0" y="0"/>
          <a:ext cx="0" cy="0"/>
          <a:chOff x="0" y="0"/>
          <a:chExt cx="0" cy="0"/>
        </a:xfrm>
      </p:grpSpPr>
      <p:sp>
        <p:nvSpPr>
          <p:cNvPr id="7" name="Shape 7"/>
          <p:cNvSpPr txBox="1">
            <a:spLocks noGrp="1"/>
          </p:cNvSpPr>
          <p:nvPr>
            <p:ph type="title"/>
          </p:nvPr>
        </p:nvSpPr>
        <p:spPr>
          <a:xfrm>
            <a:off x="2162175" y="605097"/>
            <a:ext cx="7382835" cy="256407"/>
          </a:xfrm>
          <a:prstGeom prst="rect">
            <a:avLst/>
          </a:prstGeom>
          <a:noFill/>
          <a:ln>
            <a:noFill/>
          </a:ln>
        </p:spPr>
        <p:txBody>
          <a:bodyPr spcFirstLastPara="1" wrap="square" lIns="91425" tIns="91425" rIns="91425" bIns="91425" anchor="t" anchorCtr="0"/>
          <a:lstStyle>
            <a:lvl1pPr marL="0" marR="0" lvl="0" indent="0" algn="r" rtl="1">
              <a:lnSpc>
                <a:spcPct val="90000"/>
              </a:lnSpc>
              <a:spcBef>
                <a:spcPts val="0"/>
              </a:spcBef>
              <a:spcAft>
                <a:spcPts val="0"/>
              </a:spcAft>
              <a:buClr>
                <a:srgbClr val="5E4D36"/>
              </a:buClr>
              <a:buSzPts val="1400"/>
              <a:buFont typeface="Arial"/>
              <a:buNone/>
              <a:defRPr sz="1400" b="1" i="0" u="none" strike="noStrike" cap="none">
                <a:solidFill>
                  <a:srgbClr val="5E4D36"/>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cxnSp>
        <p:nvCxnSpPr>
          <p:cNvPr id="8" name="Shape 8"/>
          <p:cNvCxnSpPr/>
          <p:nvPr/>
        </p:nvCxnSpPr>
        <p:spPr>
          <a:xfrm rot="10800000">
            <a:off x="433756" y="876300"/>
            <a:ext cx="9034094" cy="0"/>
          </a:xfrm>
          <a:prstGeom prst="straightConnector1">
            <a:avLst/>
          </a:prstGeom>
          <a:noFill/>
          <a:ln w="9525" cap="flat" cmpd="sng">
            <a:solidFill>
              <a:srgbClr val="5E4D36"/>
            </a:solidFill>
            <a:prstDash val="solid"/>
            <a:miter lim="800000"/>
            <a:headEnd type="none" w="sm" len="sm"/>
            <a:tailEnd type="none" w="sm" len="sm"/>
          </a:ln>
        </p:spPr>
      </p:cxnSp>
      <p:pic>
        <p:nvPicPr>
          <p:cNvPr id="9" name="Shape 9"/>
          <p:cNvPicPr preferRelativeResize="0"/>
          <p:nvPr/>
        </p:nvPicPr>
        <p:blipFill rotWithShape="1">
          <a:blip r:embed="rId2">
            <a:alphaModFix/>
          </a:blip>
          <a:srcRect/>
          <a:stretch/>
        </p:blipFill>
        <p:spPr>
          <a:xfrm>
            <a:off x="438150" y="194040"/>
            <a:ext cx="1533526" cy="697057"/>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ריק">
  <p:cSld name="ריק">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2162175" y="605097"/>
            <a:ext cx="7382835" cy="256407"/>
          </a:xfrm>
          <a:prstGeom prst="rect">
            <a:avLst/>
          </a:prstGeom>
          <a:noFill/>
          <a:ln>
            <a:noFill/>
          </a:ln>
        </p:spPr>
        <p:txBody>
          <a:bodyPr spcFirstLastPara="1" wrap="square" lIns="91425" tIns="91425" rIns="91425" bIns="91425" anchor="t" anchorCtr="0"/>
          <a:lstStyle>
            <a:lvl1pPr marL="0" marR="0" lvl="0" indent="0" algn="r" rtl="1">
              <a:lnSpc>
                <a:spcPct val="90000"/>
              </a:lnSpc>
              <a:spcBef>
                <a:spcPts val="0"/>
              </a:spcBef>
              <a:spcAft>
                <a:spcPts val="0"/>
              </a:spcAft>
              <a:buClr>
                <a:srgbClr val="5E4D36"/>
              </a:buClr>
              <a:buSzPts val="1400"/>
              <a:buFont typeface="Arial"/>
              <a:buNone/>
              <a:defRPr sz="1400" b="1" i="0" u="none" strike="noStrike" cap="none">
                <a:solidFill>
                  <a:srgbClr val="5E4D36"/>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cxnSp>
        <p:nvCxnSpPr>
          <p:cNvPr id="12" name="Shape 12"/>
          <p:cNvCxnSpPr/>
          <p:nvPr/>
        </p:nvCxnSpPr>
        <p:spPr>
          <a:xfrm rot="10800000">
            <a:off x="433755" y="876300"/>
            <a:ext cx="6113095" cy="0"/>
          </a:xfrm>
          <a:prstGeom prst="straightConnector1">
            <a:avLst/>
          </a:prstGeom>
          <a:noFill/>
          <a:ln w="9525" cap="flat" cmpd="sng">
            <a:solidFill>
              <a:srgbClr val="5E4D36"/>
            </a:solidFill>
            <a:prstDash val="solid"/>
            <a:miter lim="800000"/>
            <a:headEnd type="none" w="sm" len="sm"/>
            <a:tailEnd type="none" w="sm" len="sm"/>
          </a:ln>
        </p:spPr>
      </p:cxnSp>
      <p:cxnSp>
        <p:nvCxnSpPr>
          <p:cNvPr id="13" name="Shape 13"/>
          <p:cNvCxnSpPr/>
          <p:nvPr/>
        </p:nvCxnSpPr>
        <p:spPr>
          <a:xfrm flipH="1">
            <a:off x="6527009" y="990600"/>
            <a:ext cx="1" cy="5726723"/>
          </a:xfrm>
          <a:prstGeom prst="straightConnector1">
            <a:avLst/>
          </a:prstGeom>
          <a:noFill/>
          <a:ln w="9525" cap="flat" cmpd="sng">
            <a:solidFill>
              <a:srgbClr val="5E4D36"/>
            </a:solidFill>
            <a:prstDash val="dash"/>
            <a:miter lim="800000"/>
            <a:headEnd type="none" w="sm" len="sm"/>
            <a:tailEnd type="none" w="sm" len="sm"/>
          </a:ln>
        </p:spPr>
      </p:cxnSp>
      <p:cxnSp>
        <p:nvCxnSpPr>
          <p:cNvPr id="14" name="Shape 14"/>
          <p:cNvCxnSpPr/>
          <p:nvPr/>
        </p:nvCxnSpPr>
        <p:spPr>
          <a:xfrm flipH="1">
            <a:off x="4481332" y="990600"/>
            <a:ext cx="1" cy="5726723"/>
          </a:xfrm>
          <a:prstGeom prst="straightConnector1">
            <a:avLst/>
          </a:prstGeom>
          <a:noFill/>
          <a:ln w="9525" cap="flat" cmpd="sng">
            <a:solidFill>
              <a:srgbClr val="5E4D36"/>
            </a:solidFill>
            <a:prstDash val="dash"/>
            <a:miter lim="800000"/>
            <a:headEnd type="none" w="sm" len="sm"/>
            <a:tailEnd type="none" w="sm" len="sm"/>
          </a:ln>
        </p:spPr>
      </p:cxnSp>
      <p:cxnSp>
        <p:nvCxnSpPr>
          <p:cNvPr id="15" name="Shape 15"/>
          <p:cNvCxnSpPr/>
          <p:nvPr/>
        </p:nvCxnSpPr>
        <p:spPr>
          <a:xfrm flipH="1">
            <a:off x="2435655" y="990600"/>
            <a:ext cx="1" cy="5726723"/>
          </a:xfrm>
          <a:prstGeom prst="straightConnector1">
            <a:avLst/>
          </a:prstGeom>
          <a:noFill/>
          <a:ln w="9525" cap="flat" cmpd="sng">
            <a:solidFill>
              <a:srgbClr val="5E4D36"/>
            </a:solidFill>
            <a:prstDash val="dash"/>
            <a:miter lim="800000"/>
            <a:headEnd type="none" w="sm" len="sm"/>
            <a:tailEnd type="none" w="sm" len="sm"/>
          </a:ln>
        </p:spPr>
      </p:cxnSp>
      <p:pic>
        <p:nvPicPr>
          <p:cNvPr id="16" name="Shape 16"/>
          <p:cNvPicPr preferRelativeResize="0"/>
          <p:nvPr/>
        </p:nvPicPr>
        <p:blipFill rotWithShape="1">
          <a:blip r:embed="rId2">
            <a:alphaModFix/>
          </a:blip>
          <a:srcRect/>
          <a:stretch/>
        </p:blipFill>
        <p:spPr>
          <a:xfrm>
            <a:off x="7722606" y="5988702"/>
            <a:ext cx="1822404" cy="781493"/>
          </a:xfrm>
          <a:prstGeom prst="rect">
            <a:avLst/>
          </a:prstGeom>
          <a:noFill/>
          <a:ln>
            <a:noFill/>
          </a:ln>
        </p:spPr>
      </p:pic>
      <p:pic>
        <p:nvPicPr>
          <p:cNvPr id="17" name="Shape 17"/>
          <p:cNvPicPr preferRelativeResize="0"/>
          <p:nvPr/>
        </p:nvPicPr>
        <p:blipFill rotWithShape="1">
          <a:blip r:embed="rId3">
            <a:alphaModFix/>
          </a:blip>
          <a:srcRect/>
          <a:stretch/>
        </p:blipFill>
        <p:spPr>
          <a:xfrm>
            <a:off x="438150" y="194040"/>
            <a:ext cx="1533526" cy="697057"/>
          </a:xfrm>
          <a:prstGeom prst="rect">
            <a:avLst/>
          </a:prstGeom>
          <a:noFill/>
          <a:ln>
            <a:noFill/>
          </a:ln>
        </p:spPr>
      </p:pic>
      <p:sp>
        <p:nvSpPr>
          <p:cNvPr id="18" name="Shape 18"/>
          <p:cNvSpPr>
            <a:spLocks noGrp="1"/>
          </p:cNvSpPr>
          <p:nvPr>
            <p:ph type="pic" idx="2"/>
          </p:nvPr>
        </p:nvSpPr>
        <p:spPr>
          <a:xfrm>
            <a:off x="4583738"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9" name="Shape 19"/>
          <p:cNvSpPr>
            <a:spLocks noGrp="1"/>
          </p:cNvSpPr>
          <p:nvPr>
            <p:ph type="pic" idx="3"/>
          </p:nvPr>
        </p:nvSpPr>
        <p:spPr>
          <a:xfrm>
            <a:off x="2535043"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0" name="Shape 20"/>
          <p:cNvSpPr>
            <a:spLocks noGrp="1"/>
          </p:cNvSpPr>
          <p:nvPr>
            <p:ph type="pic" idx="4"/>
          </p:nvPr>
        </p:nvSpPr>
        <p:spPr>
          <a:xfrm>
            <a:off x="489366"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פריסה מותאמת אישית">
  <p:cSld name="פריסה מותאמת אישית">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2162175" y="605097"/>
            <a:ext cx="7382835" cy="256407"/>
          </a:xfrm>
          <a:prstGeom prst="rect">
            <a:avLst/>
          </a:prstGeom>
          <a:noFill/>
          <a:ln>
            <a:noFill/>
          </a:ln>
        </p:spPr>
        <p:txBody>
          <a:bodyPr spcFirstLastPara="1" wrap="square" lIns="91425" tIns="45700" rIns="91425" bIns="45700" anchor="t" anchorCtr="0">
            <a:noAutofit/>
          </a:bodyPr>
          <a:lstStyle/>
          <a:p>
            <a:pPr marL="0" marR="0" lvl="0" indent="0" algn="r" rtl="1">
              <a:lnSpc>
                <a:spcPct val="90000"/>
              </a:lnSpc>
              <a:spcBef>
                <a:spcPts val="0"/>
              </a:spcBef>
              <a:spcAft>
                <a:spcPts val="0"/>
              </a:spcAft>
              <a:buClr>
                <a:srgbClr val="5E4D36"/>
              </a:buClr>
              <a:buSzPts val="1400"/>
              <a:buFont typeface="Arial"/>
              <a:buNone/>
            </a:pPr>
            <a:r>
              <a:rPr lang="x-none" sz="1400" b="1" i="0" u="none" strike="noStrike" cap="none">
                <a:solidFill>
                  <a:srgbClr val="5E4D36"/>
                </a:solidFill>
                <a:latin typeface="Arial"/>
                <a:ea typeface="Arial"/>
                <a:cs typeface="Arial"/>
                <a:sym typeface="Arial"/>
              </a:rPr>
              <a:t>אזור בית לחם הגלילית בימינו</a:t>
            </a:r>
            <a:endParaRPr sz="1400" b="1" i="0" u="none" strike="noStrike" cap="none">
              <a:solidFill>
                <a:srgbClr val="5E4D36"/>
              </a:solidFill>
              <a:latin typeface="Arial"/>
              <a:ea typeface="Arial"/>
              <a:cs typeface="Arial"/>
              <a:sym typeface="Arial"/>
            </a:endParaRPr>
          </a:p>
        </p:txBody>
      </p:sp>
      <p:sp>
        <p:nvSpPr>
          <p:cNvPr id="27" name="Shape 27"/>
          <p:cNvSpPr/>
          <p:nvPr/>
        </p:nvSpPr>
        <p:spPr>
          <a:xfrm>
            <a:off x="6779895" y="990600"/>
            <a:ext cx="2699385" cy="2146005"/>
          </a:xfrm>
          <a:prstGeom prst="rect">
            <a:avLst/>
          </a:prstGeom>
          <a:solidFill>
            <a:srgbClr val="5E4D36"/>
          </a:solidFill>
          <a:ln>
            <a:noFill/>
          </a:ln>
        </p:spPr>
        <p:txBody>
          <a:bodyPr spcFirstLastPara="1" wrap="square" lIns="45700" tIns="91425" rIns="91425" bIns="91425" anchor="t" anchorCtr="0">
            <a:noAutofit/>
          </a:bodyPr>
          <a:lstStyle/>
          <a:p>
            <a:pPr marL="0" marR="0" lvl="0" indent="0" algn="r" rtl="1">
              <a:spcBef>
                <a:spcPts val="0"/>
              </a:spcBef>
              <a:spcAft>
                <a:spcPts val="0"/>
              </a:spcAft>
              <a:buNone/>
            </a:pPr>
            <a:r>
              <a:rPr lang="x-none" sz="1000" b="1" i="0" u="none" strike="noStrike" cap="none">
                <a:solidFill>
                  <a:schemeClr val="lt1"/>
                </a:solidFill>
                <a:latin typeface="Arial"/>
                <a:ea typeface="Arial"/>
                <a:cs typeface="Arial"/>
                <a:sym typeface="Arial"/>
              </a:rPr>
              <a:t>רקע:</a:t>
            </a:r>
            <a:r>
              <a:rPr lang="x-none" sz="1000" b="0" i="0" u="none" strike="noStrike" cap="none">
                <a:solidFill>
                  <a:schemeClr val="lt1"/>
                </a:solidFill>
                <a:latin typeface="Arial"/>
                <a:ea typeface="Arial"/>
                <a:cs typeface="Arial"/>
                <a:sym typeface="Arial"/>
              </a:rPr>
              <a:t> הישוב </a:t>
            </a:r>
            <a:r>
              <a:rPr lang="x-none" sz="1000" b="0" i="0" u="none" strike="noStrike" cap="none">
                <a:solidFill>
                  <a:schemeClr val="lt1"/>
                </a:solidFill>
                <a:latin typeface="Calibri"/>
                <a:ea typeface="Calibri"/>
                <a:cs typeface="Calibri"/>
                <a:sym typeface="Calibri"/>
              </a:rPr>
              <a:t>אלוני אבא הוקם בשנת 1907 על ידי הגרמנים הטמפלרים שעזבו את חיפה, ושמו הראשון היה "ולדהיים". תשע שנים לאחר מכן, בנו הטמפלרים כנסייה, ששימשה אותם לתפילות יום ראשון. אחרי שהטמפלרים הביעו תמיכה בהיטלר, הפכו הבריטים את היישוב למחנה מעצר אחד גדול, ובשנת 1948 עזבו הטמפלרים את המקום. בבתיהם הנטושים התיישבו ראשוני המתיישבים של מושב אלוני אבא.</a:t>
            </a:r>
            <a:endParaRPr dirty="0"/>
          </a:p>
          <a:p>
            <a:pPr marL="0" marR="0" lvl="0" indent="0" algn="r" rtl="1">
              <a:spcBef>
                <a:spcPts val="0"/>
              </a:spcBef>
              <a:spcAft>
                <a:spcPts val="0"/>
              </a:spcAft>
              <a:buNone/>
            </a:pPr>
            <a:r>
              <a:rPr lang="x-none" sz="1000">
                <a:solidFill>
                  <a:schemeClr val="lt1"/>
                </a:solidFill>
                <a:latin typeface="Calibri"/>
                <a:ea typeface="Calibri"/>
                <a:cs typeface="Calibri"/>
                <a:sym typeface="Calibri"/>
              </a:rPr>
              <a:t>הכנסייה באלוני אבא היתה תמיד חלק מחיי התושבים, ובשנים האחרונות היא הפכה למרכז תרבות.</a:t>
            </a:r>
            <a:endParaRPr sz="1000" dirty="0">
              <a:solidFill>
                <a:schemeClr val="lt1"/>
              </a:solidFill>
              <a:latin typeface="Calibri"/>
              <a:ea typeface="Calibri"/>
              <a:cs typeface="Calibri"/>
              <a:sym typeface="Calibri"/>
            </a:endParaRPr>
          </a:p>
          <a:p>
            <a:pPr marL="0" marR="0" lvl="0" indent="0" algn="r" rtl="1">
              <a:spcBef>
                <a:spcPts val="0"/>
              </a:spcBef>
              <a:spcAft>
                <a:spcPts val="0"/>
              </a:spcAft>
              <a:buNone/>
            </a:pPr>
            <a:r>
              <a:rPr lang="x-none" sz="1000">
                <a:solidFill>
                  <a:schemeClr val="lt1"/>
                </a:solidFill>
                <a:latin typeface="Calibri"/>
                <a:ea typeface="Calibri"/>
                <a:cs typeface="Calibri"/>
                <a:sym typeface="Calibri"/>
              </a:rPr>
              <a:t>בדף לימוד נדון בחיים בחברה רב תרבותית בהקשר של הסיפור הטמפלרי בארץ, ובדילמות הקשורות לכך. </a:t>
            </a:r>
            <a:endParaRPr sz="1000" dirty="0">
              <a:solidFill>
                <a:schemeClr val="lt1"/>
              </a:solidFill>
              <a:latin typeface="Calibri"/>
              <a:ea typeface="Calibri"/>
              <a:cs typeface="Calibri"/>
              <a:sym typeface="Calibri"/>
            </a:endParaRPr>
          </a:p>
        </p:txBody>
      </p:sp>
      <p:sp>
        <p:nvSpPr>
          <p:cNvPr id="28" name="Shape 28"/>
          <p:cNvSpPr/>
          <p:nvPr/>
        </p:nvSpPr>
        <p:spPr>
          <a:xfrm>
            <a:off x="6779895" y="3263198"/>
            <a:ext cx="2699386" cy="2557337"/>
          </a:xfrm>
          <a:prstGeom prst="rect">
            <a:avLst/>
          </a:prstGeom>
          <a:solidFill>
            <a:srgbClr val="C9C0B6"/>
          </a:solidFill>
          <a:ln>
            <a:noFill/>
          </a:ln>
        </p:spPr>
        <p:txBody>
          <a:bodyPr spcFirstLastPara="1" wrap="square" lIns="45700" tIns="91425" rIns="91425" bIns="91425" anchor="t" anchorCtr="0">
            <a:noAutofit/>
          </a:bodyPr>
          <a:lstStyle/>
          <a:p>
            <a:pPr marL="0" marR="0" lvl="0" indent="0" algn="r" rtl="1">
              <a:spcBef>
                <a:spcPts val="0"/>
              </a:spcBef>
              <a:spcAft>
                <a:spcPts val="0"/>
              </a:spcAft>
              <a:buNone/>
            </a:pPr>
            <a:r>
              <a:rPr lang="x-none" sz="1100" b="1">
                <a:solidFill>
                  <a:srgbClr val="5E4D36"/>
                </a:solidFill>
                <a:latin typeface="Arial"/>
                <a:ea typeface="Arial"/>
                <a:cs typeface="Arial"/>
                <a:sym typeface="Arial"/>
              </a:rPr>
              <a:t>שאלות לעיון והעמקה:</a:t>
            </a:r>
            <a:endParaRPr/>
          </a:p>
          <a:p>
            <a:pPr marL="171450" marR="0" lvl="0" indent="-171450" algn="r" rtl="1">
              <a:spcBef>
                <a:spcPts val="600"/>
              </a:spcBef>
              <a:spcAft>
                <a:spcPts val="0"/>
              </a:spcAft>
              <a:buClr>
                <a:srgbClr val="5E4D36"/>
              </a:buClr>
              <a:buSzPts val="1100"/>
              <a:buFont typeface="Arial"/>
              <a:buChar char="•"/>
            </a:pPr>
            <a:r>
              <a:rPr lang="x-none" sz="1100">
                <a:solidFill>
                  <a:srgbClr val="5E4D36"/>
                </a:solidFill>
                <a:latin typeface="Arial"/>
                <a:ea typeface="Arial"/>
                <a:cs typeface="Arial"/>
                <a:sym typeface="Arial"/>
              </a:rPr>
              <a:t>במספר מקומות בארץ הפכו מבני דת ישנים ונטושים, כנסיות ומסגדים, למבנים לשימוש אחר. מה דעתכם/ן על תופעה זו?</a:t>
            </a:r>
            <a:endParaRPr/>
          </a:p>
          <a:p>
            <a:pPr marL="171450" marR="0" lvl="0" indent="-171450" algn="r" rtl="1">
              <a:spcBef>
                <a:spcPts val="600"/>
              </a:spcBef>
              <a:spcAft>
                <a:spcPts val="0"/>
              </a:spcAft>
              <a:buClr>
                <a:srgbClr val="5E4D36"/>
              </a:buClr>
              <a:buSzPts val="1100"/>
              <a:buFont typeface="Arial"/>
              <a:buChar char="•"/>
            </a:pPr>
            <a:r>
              <a:rPr lang="x-none" sz="1100">
                <a:solidFill>
                  <a:srgbClr val="5E4D36"/>
                </a:solidFill>
                <a:latin typeface="Arial"/>
                <a:ea typeface="Arial"/>
                <a:cs typeface="Arial"/>
                <a:sym typeface="Arial"/>
              </a:rPr>
              <a:t>חנה מדברת על חשיבות שימור הכנסייה. באיזה אופן אתם חושבים שיש להתייחס למבנים היסטוריים לא יהודיים בארץ?</a:t>
            </a:r>
            <a:endParaRPr/>
          </a:p>
          <a:p>
            <a:pPr marL="171450" marR="0" lvl="0" indent="-171450" algn="r" rtl="1">
              <a:spcBef>
                <a:spcPts val="600"/>
              </a:spcBef>
              <a:spcAft>
                <a:spcPts val="0"/>
              </a:spcAft>
              <a:buClr>
                <a:srgbClr val="5E4D36"/>
              </a:buClr>
              <a:buSzPts val="1100"/>
              <a:buFont typeface="Arial"/>
              <a:buChar char="•"/>
            </a:pPr>
            <a:r>
              <a:rPr lang="x-none" sz="1100">
                <a:solidFill>
                  <a:srgbClr val="5E4D36"/>
                </a:solidFill>
                <a:latin typeface="Arial"/>
                <a:ea typeface="Arial"/>
                <a:cs typeface="Arial"/>
                <a:sym typeface="Arial"/>
              </a:rPr>
              <a:t>אילו מחשבות ורגשות מעלה בכם/ן כניסה למבני תרבות ודת של דתות אחרות בארץ?</a:t>
            </a:r>
            <a:endParaRPr/>
          </a:p>
          <a:p>
            <a:pPr marL="171450" marR="0" lvl="0" indent="-171450" algn="r" rtl="1">
              <a:spcBef>
                <a:spcPts val="600"/>
              </a:spcBef>
              <a:spcAft>
                <a:spcPts val="0"/>
              </a:spcAft>
              <a:buClr>
                <a:srgbClr val="5E4D36"/>
              </a:buClr>
              <a:buSzPts val="1100"/>
              <a:buFont typeface="Arial"/>
              <a:buChar char="•"/>
            </a:pPr>
            <a:r>
              <a:rPr lang="x-none" sz="1100">
                <a:solidFill>
                  <a:srgbClr val="5E4D36"/>
                </a:solidFill>
                <a:latin typeface="Arial"/>
                <a:ea typeface="Arial"/>
                <a:cs typeface="Arial"/>
                <a:sym typeface="Arial"/>
              </a:rPr>
              <a:t>כיצד הייתם מרגישים לו בית כנסת נטוש מחוץ לישראל היה הופך למרכז תרבות מקומי?</a:t>
            </a:r>
            <a:endParaRPr sz="1100">
              <a:solidFill>
                <a:srgbClr val="5E4D36"/>
              </a:solidFill>
              <a:latin typeface="Calibri"/>
              <a:ea typeface="Calibri"/>
              <a:cs typeface="Calibri"/>
              <a:sym typeface="Calibri"/>
            </a:endParaRPr>
          </a:p>
        </p:txBody>
      </p:sp>
      <p:sp>
        <p:nvSpPr>
          <p:cNvPr id="29" name="Shape 29"/>
          <p:cNvSpPr/>
          <p:nvPr/>
        </p:nvSpPr>
        <p:spPr>
          <a:xfrm>
            <a:off x="3343275" y="800657"/>
            <a:ext cx="3177081" cy="5855316"/>
          </a:xfrm>
          <a:prstGeom prst="rect">
            <a:avLst/>
          </a:prstGeom>
          <a:noFill/>
          <a:ln>
            <a:noFill/>
          </a:ln>
        </p:spPr>
        <p:txBody>
          <a:bodyPr spcFirstLastPara="1" wrap="square" lIns="45700" tIns="0" rIns="45700" bIns="0" anchor="t" anchorCtr="0">
            <a:noAutofit/>
          </a:bodyPr>
          <a:lstStyle/>
          <a:p>
            <a:pPr marL="0" marR="0" lvl="0" indent="0" algn="r" rtl="1">
              <a:spcBef>
                <a:spcPts val="0"/>
              </a:spcBef>
              <a:spcAft>
                <a:spcPts val="0"/>
              </a:spcAft>
              <a:buNone/>
            </a:pPr>
            <a:r>
              <a:rPr lang="x-none" sz="1100">
                <a:solidFill>
                  <a:srgbClr val="833C0B"/>
                </a:solidFill>
                <a:latin typeface="Calibri"/>
                <a:ea typeface="Calibri"/>
                <a:cs typeface="Calibri"/>
                <a:sym typeface="Calibri"/>
              </a:rPr>
              <a:t>  </a:t>
            </a:r>
            <a:endParaRPr sz="1100">
              <a:solidFill>
                <a:srgbClr val="833C0B"/>
              </a:solidFill>
              <a:latin typeface="Calibri"/>
              <a:ea typeface="Calibri"/>
              <a:cs typeface="Calibri"/>
              <a:sym typeface="Calibri"/>
            </a:endParaRPr>
          </a:p>
          <a:p>
            <a:pPr marL="0" marR="0" lvl="0" indent="0" algn="r" rtl="1">
              <a:spcBef>
                <a:spcPts val="0"/>
              </a:spcBef>
              <a:spcAft>
                <a:spcPts val="0"/>
              </a:spcAft>
              <a:buNone/>
            </a:pPr>
            <a:r>
              <a:rPr lang="x-none" sz="1100" b="1">
                <a:solidFill>
                  <a:srgbClr val="833C0B"/>
                </a:solidFill>
                <a:latin typeface="Calibri"/>
                <a:ea typeface="Calibri"/>
                <a:cs typeface="Calibri"/>
                <a:sym typeface="Calibri"/>
              </a:rPr>
              <a:t>ישו לא גר יותר באלוני אבא</a:t>
            </a:r>
            <a:endParaRPr/>
          </a:p>
          <a:p>
            <a:pPr marL="0" marR="0" lvl="0" indent="0" algn="r" rtl="1">
              <a:spcBef>
                <a:spcPts val="0"/>
              </a:spcBef>
              <a:spcAft>
                <a:spcPts val="0"/>
              </a:spcAft>
              <a:buNone/>
            </a:pPr>
            <a:r>
              <a:rPr lang="x-none" sz="1100" b="1">
                <a:solidFill>
                  <a:srgbClr val="833C0B"/>
                </a:solidFill>
                <a:latin typeface="Calibri"/>
                <a:ea typeface="Calibri"/>
                <a:cs typeface="Calibri"/>
                <a:sym typeface="Calibri"/>
              </a:rPr>
              <a:t>/ עידן אבני, אתר וואלה, ינואר 2011 </a:t>
            </a:r>
            <a:endParaRPr/>
          </a:p>
          <a:p>
            <a:pPr marL="0" marR="0" lvl="0" indent="0" algn="r" rtl="1">
              <a:spcBef>
                <a:spcPts val="0"/>
              </a:spcBef>
              <a:spcAft>
                <a:spcPts val="0"/>
              </a:spcAft>
              <a:buNone/>
            </a:pPr>
            <a:endParaRPr sz="1100">
              <a:solidFill>
                <a:srgbClr val="833C0B"/>
              </a:solidFill>
              <a:latin typeface="Calibri"/>
              <a:ea typeface="Calibri"/>
              <a:cs typeface="Calibri"/>
              <a:sym typeface="Calibri"/>
            </a:endParaRPr>
          </a:p>
          <a:p>
            <a:pPr marL="0" marR="0" lvl="0" indent="0" algn="r" rtl="1">
              <a:spcBef>
                <a:spcPts val="0"/>
              </a:spcBef>
              <a:spcAft>
                <a:spcPts val="0"/>
              </a:spcAft>
              <a:buNone/>
            </a:pPr>
            <a:r>
              <a:rPr lang="x-none" sz="1100">
                <a:solidFill>
                  <a:srgbClr val="833C0B"/>
                </a:solidFill>
                <a:latin typeface="Calibri"/>
                <a:ea typeface="Calibri"/>
                <a:cs typeface="Calibri"/>
                <a:sym typeface="Calibri"/>
              </a:rPr>
              <a:t>כמאה שנים אחרי שהוקמה על ידי הטמפלרים ו-30 שנה אחרי שהתקרה התמוטטה, החליטו באלוני אבא בגליל לשפץ את מבנה הכנסייה המרשים ולהקים בית תרבות לכל העמק.</a:t>
            </a:r>
            <a:endParaRPr/>
          </a:p>
          <a:p>
            <a:pPr marL="0" marR="0" lvl="0" indent="0" algn="r" rtl="1">
              <a:spcBef>
                <a:spcPts val="0"/>
              </a:spcBef>
              <a:spcAft>
                <a:spcPts val="0"/>
              </a:spcAft>
              <a:buNone/>
            </a:pPr>
            <a:r>
              <a:rPr lang="x-none" sz="1100">
                <a:solidFill>
                  <a:srgbClr val="833C0B"/>
                </a:solidFill>
                <a:latin typeface="Calibri"/>
                <a:ea typeface="Calibri"/>
                <a:cs typeface="Calibri"/>
                <a:sym typeface="Calibri"/>
              </a:rPr>
              <a:t>בכל פעם שחנה לבב מביטה בבניין הכנסייה הסגור שניצב צמוד לביתה, היא נזכרת בילדותה. חנה, בת 62, הגיעה למושב אלוני אבא שבעמק יזרעאל בגיל חודשיים, מקפריסין, שם נולדה. הכנסייה ליוותה את חנה מאז ילדותה, אולם בעשרים שנים האחרונות הבניין עומד נטוש, ריק ונעול. "כל החגים נערכו כאן", נזכרת חנה "היינו עורכים את סדר פסח המשותף בכנסייה. היינו קובעים להיפגש פה, אפילו את ברי המצווה היינו עורכים כאן. בילדותי חשבתי שבכל יישוב בארץ יש כנסייה. רק לאורחים מבחוץ זה היה מפתיע כשהזמנו אותם לכנסייה. עבורי היא היתה מרכז החיים".</a:t>
            </a:r>
            <a:endParaRPr sz="1100">
              <a:solidFill>
                <a:srgbClr val="833C0B"/>
              </a:solidFill>
              <a:latin typeface="Calibri"/>
              <a:ea typeface="Calibri"/>
              <a:cs typeface="Calibri"/>
              <a:sym typeface="Calibri"/>
            </a:endParaRPr>
          </a:p>
        </p:txBody>
      </p:sp>
      <p:sp>
        <p:nvSpPr>
          <p:cNvPr id="30" name="Shape 30"/>
          <p:cNvSpPr/>
          <p:nvPr/>
        </p:nvSpPr>
        <p:spPr>
          <a:xfrm>
            <a:off x="422030" y="990600"/>
            <a:ext cx="2797419" cy="5726723"/>
          </a:xfrm>
          <a:prstGeom prst="rect">
            <a:avLst/>
          </a:prstGeom>
          <a:noFill/>
          <a:ln>
            <a:noFill/>
          </a:ln>
        </p:spPr>
        <p:txBody>
          <a:bodyPr spcFirstLastPara="1" wrap="square" lIns="45700" tIns="0" rIns="45700" bIns="0" anchor="t" anchorCtr="0">
            <a:noAutofit/>
          </a:bodyPr>
          <a:lstStyle/>
          <a:p>
            <a:pPr marL="0" marR="0" lvl="0" indent="0" algn="just" rtl="1">
              <a:lnSpc>
                <a:spcPct val="150000"/>
              </a:lnSpc>
              <a:spcBef>
                <a:spcPts val="0"/>
              </a:spcBef>
              <a:spcAft>
                <a:spcPts val="0"/>
              </a:spcAft>
              <a:buNone/>
            </a:pPr>
            <a:endParaRPr sz="800">
              <a:solidFill>
                <a:srgbClr val="5E4D36"/>
              </a:solidFill>
              <a:latin typeface="Arial"/>
              <a:ea typeface="Arial"/>
              <a:cs typeface="Arial"/>
              <a:sym typeface="Arial"/>
            </a:endParaRPr>
          </a:p>
        </p:txBody>
      </p:sp>
      <p:sp>
        <p:nvSpPr>
          <p:cNvPr id="31" name="Shape 31" descr="תוצאת תמונה עבור סנחריב"/>
          <p:cNvSpPr/>
          <p:nvPr/>
        </p:nvSpPr>
        <p:spPr>
          <a:xfrm>
            <a:off x="9685338" y="-144463"/>
            <a:ext cx="304800" cy="304801"/>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endParaRPr sz="1800">
              <a:solidFill>
                <a:schemeClr val="dk1"/>
              </a:solidFill>
              <a:latin typeface="Calibri"/>
              <a:ea typeface="Calibri"/>
              <a:cs typeface="Calibri"/>
              <a:sym typeface="Calibri"/>
            </a:endParaRPr>
          </a:p>
        </p:txBody>
      </p:sp>
      <p:pic>
        <p:nvPicPr>
          <p:cNvPr id="32" name="Shape 32"/>
          <p:cNvPicPr preferRelativeResize="0"/>
          <p:nvPr/>
        </p:nvPicPr>
        <p:blipFill rotWithShape="1">
          <a:blip r:embed="rId3">
            <a:alphaModFix/>
          </a:blip>
          <a:srcRect/>
          <a:stretch/>
        </p:blipFill>
        <p:spPr>
          <a:xfrm>
            <a:off x="7133441" y="5820535"/>
            <a:ext cx="1992292" cy="928687"/>
          </a:xfrm>
          <a:prstGeom prst="rect">
            <a:avLst/>
          </a:prstGeom>
          <a:noFill/>
          <a:ln>
            <a:noFill/>
          </a:ln>
        </p:spPr>
      </p:pic>
      <p:sp>
        <p:nvSpPr>
          <p:cNvPr id="33" name="Shape 33"/>
          <p:cNvSpPr/>
          <p:nvPr/>
        </p:nvSpPr>
        <p:spPr>
          <a:xfrm>
            <a:off x="127591" y="852752"/>
            <a:ext cx="3215684" cy="8556188"/>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endParaRPr sz="1100">
              <a:solidFill>
                <a:srgbClr val="833C0B"/>
              </a:solidFill>
              <a:latin typeface="Calibri"/>
              <a:ea typeface="Calibri"/>
              <a:cs typeface="Calibri"/>
              <a:sym typeface="Calibri"/>
            </a:endParaRPr>
          </a:p>
          <a:p>
            <a:pPr marL="0" marR="0" lvl="0" indent="0" algn="r" rtl="1">
              <a:spcBef>
                <a:spcPts val="0"/>
              </a:spcBef>
              <a:spcAft>
                <a:spcPts val="0"/>
              </a:spcAft>
              <a:buNone/>
            </a:pPr>
            <a:r>
              <a:rPr lang="x-none" sz="1100">
                <a:solidFill>
                  <a:srgbClr val="833C0B"/>
                </a:solidFill>
                <a:latin typeface="Calibri"/>
                <a:ea typeface="Calibri"/>
                <a:cs typeface="Calibri"/>
                <a:sym typeface="Calibri"/>
              </a:rPr>
              <a:t>בשנות השבעים הקימו במושב בית תרבות חדש, והכנסייה הפכה למועדון נוער. לפני כעשרים שנה המקום כולו הפך למסוכן כשהתקרה קרסה, והוחלט לנעול אותו ולאסור את הכניסה. חנה מספרת: "יש לכנסייה תקרה מאוד ייחודית וגבוהה, אבל בגלל שהחל ליפול טיח בנו תקרה מעץ נמוכה יותר אבל היונים התיישבו ברווח ויצרו נזק. גם הצלב נפל לפני הרבה שנים ואפילו אף אחד לא זוכר בדיוק איך זה קרה. פעם התייחסתי למקום כאל עוד מקום ביישוב. היום אני מבינה כמה חשוב לשמר אותו. והנה הופכים אותו לבית תרבות".</a:t>
            </a:r>
            <a:endParaRPr/>
          </a:p>
          <a:p>
            <a:pPr marL="0" marR="0" lvl="0" indent="0" algn="r" rtl="1">
              <a:spcBef>
                <a:spcPts val="0"/>
              </a:spcBef>
              <a:spcAft>
                <a:spcPts val="0"/>
              </a:spcAft>
              <a:buNone/>
            </a:pPr>
            <a:r>
              <a:rPr lang="x-none" sz="1100">
                <a:solidFill>
                  <a:srgbClr val="833C0B"/>
                </a:solidFill>
                <a:latin typeface="Calibri"/>
                <a:ea typeface="Calibri"/>
                <a:cs typeface="Calibri"/>
                <a:sym typeface="Calibri"/>
              </a:rPr>
              <a:t>בראש הכנסייה עדיין ניצב בגאון תרנגול מנוקב כדורים. חנה מספרת, שבתקופת קום המדינה חיילי צה"ל היו מנווטים ביערות הסמוכים, והקצינים שהמתינו להם היו משתעשעים בירי לעבר התרנגול. כשעולים על גג הכניסה, אפשר לראות לא רק את התרנגול, אלא גם שהבתים הוותיקים של אלוני אבא בנויים בצורת צלב שהכנסייה במרכזו.</a:t>
            </a:r>
            <a:endParaRPr/>
          </a:p>
          <a:p>
            <a:pPr marL="0" marR="0" lvl="0" indent="0" algn="r" rtl="1">
              <a:spcBef>
                <a:spcPts val="0"/>
              </a:spcBef>
              <a:spcAft>
                <a:spcPts val="0"/>
              </a:spcAft>
              <a:buNone/>
            </a:pPr>
            <a:r>
              <a:rPr lang="x-none" sz="1100">
                <a:solidFill>
                  <a:srgbClr val="833C0B"/>
                </a:solidFill>
                <a:latin typeface="Calibri"/>
                <a:ea typeface="Calibri"/>
                <a:cs typeface="Calibri"/>
                <a:sym typeface="Calibri"/>
              </a:rPr>
              <a:t>בימים אלו החליטו בישוב ביחד עם המועצה האזורית עמק יזרעאל לשפץ את המבנה ולהפוך אותו למבנה ציבור שיערכו בו הופעות, קונצרטים ומופעי ריקוד קטנים. הכנסייה יכולה להכיל כמאה איש, אבל ראש המועצה האזורית עמק יזרעאל, אייל בצר, בטוח שבעמק יהנו מהמבנה, "הפרוייקט היה תקוע הרבה שנים כי ביישוב לא החליטו למה הוא יהפוך. הם התנגדו שהוא יהיה בית קפה או מבנה מסחרי בגלל שהוא קרוב לבתי היישוב. אחרי הרבה דיונים הגענו להסכמה שהוא ישמש כמבנה ציבור. דרושים 850 אלף שקלים לשיפוץ ועיקר הכסף יגיע מתרומות. הגרמנים העבירו את המבנה אלינו באופן פורמלי כולל השינוי שהוא לא נחשב יותר למקום דתי כדי לא לעורר הדים. אחד מהטמפלרים שמבקרים במקום מידי פעם אפילו תרם כסף לנושא".</a:t>
            </a:r>
            <a:endParaRPr/>
          </a:p>
          <a:p>
            <a:pPr marL="0" marR="0" lvl="0" indent="0" algn="r" rtl="1">
              <a:spcBef>
                <a:spcPts val="0"/>
              </a:spcBef>
              <a:spcAft>
                <a:spcPts val="0"/>
              </a:spcAft>
              <a:buNone/>
            </a:pPr>
            <a:r>
              <a:rPr lang="x-none" sz="1100">
                <a:solidFill>
                  <a:srgbClr val="833C0B"/>
                </a:solidFill>
                <a:latin typeface="Calibri"/>
                <a:ea typeface="Calibri"/>
                <a:cs typeface="Calibri"/>
                <a:sym typeface="Calibri"/>
              </a:rPr>
              <a:t/>
            </a:r>
            <a:br>
              <a:rPr lang="x-none" sz="1100">
                <a:solidFill>
                  <a:srgbClr val="833C0B"/>
                </a:solidFill>
                <a:latin typeface="Calibri"/>
                <a:ea typeface="Calibri"/>
                <a:cs typeface="Calibri"/>
                <a:sym typeface="Calibri"/>
              </a:rPr>
            </a:br>
            <a:r>
              <a:rPr lang="x-none" sz="1100">
                <a:solidFill>
                  <a:srgbClr val="833C0B"/>
                </a:solidFill>
                <a:latin typeface="Calibri"/>
                <a:ea typeface="Calibri"/>
                <a:cs typeface="Calibri"/>
                <a:sym typeface="Calibri"/>
              </a:rPr>
              <a:t>   </a:t>
            </a:r>
            <a:endParaRPr sz="1100" b="1">
              <a:solidFill>
                <a:srgbClr val="833C0B"/>
              </a:solidFill>
              <a:latin typeface="Arial"/>
              <a:ea typeface="Arial"/>
              <a:cs typeface="Arial"/>
              <a:sym typeface="Arial"/>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p:txBody>
      </p:sp>
      <p:pic>
        <p:nvPicPr>
          <p:cNvPr id="34" name="Shape 34"/>
          <p:cNvPicPr preferRelativeResize="0"/>
          <p:nvPr/>
        </p:nvPicPr>
        <p:blipFill rotWithShape="1">
          <a:blip r:embed="rId4">
            <a:alphaModFix/>
          </a:blip>
          <a:srcRect/>
          <a:stretch/>
        </p:blipFill>
        <p:spPr>
          <a:xfrm>
            <a:off x="3555054" y="4351004"/>
            <a:ext cx="2880238" cy="1933874"/>
          </a:xfrm>
          <a:prstGeom prst="rect">
            <a:avLst/>
          </a:prstGeom>
          <a:noFill/>
          <a:ln>
            <a:noFill/>
          </a:ln>
        </p:spPr>
      </p:pic>
    </p:spTree>
  </p:cSld>
  <p:clrMapOvr>
    <a:masterClrMapping/>
  </p:clrMapOvr>
</p:sld>
</file>

<file path=ppt/theme/theme1.xml><?xml version="1.0" encoding="utf-8"?>
<a:theme xmlns:a="http://schemas.openxmlformats.org/drawingml/2006/main" name="1_ערכת נושא Office">
  <a:themeElements>
    <a:clrScheme name="ערכת נושא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460</Words>
  <Application>Microsoft Office PowerPoint</Application>
  <PresentationFormat>A4 Paper (210x297 mm)‎</PresentationFormat>
  <Paragraphs>28</Paragraphs>
  <Slides>1</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1_ערכת נושא Office</vt:lpstr>
      <vt:lpstr>אזור בית לחם הגלילית בימינו</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אזור בית לחם הגלילית בימינו</dc:title>
  <dc:creator>home</dc:creator>
  <cp:lastModifiedBy>home</cp:lastModifiedBy>
  <cp:revision>1</cp:revision>
  <dcterms:modified xsi:type="dcterms:W3CDTF">2018-07-10T13:06:49Z</dcterms:modified>
</cp:coreProperties>
</file>