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651" r:id="rId2"/>
  </p:sldMasterIdLst>
  <p:notesMasterIdLst>
    <p:notesMasterId r:id="rId6"/>
  </p:notesMasterIdLst>
  <p:sldIdLst>
    <p:sldId id="256" r:id="rId3"/>
    <p:sldId id="257" r:id="rId4"/>
    <p:sldId id="258" r:id="rId5"/>
  </p:sldIdLst>
  <p:sldSz cx="9906000" cy="6858000" type="A4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762" y="21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83975" y="704125"/>
            <a:ext cx="4735200" cy="35206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011238" y="704850"/>
            <a:ext cx="5081587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09612" y="4459287"/>
            <a:ext cx="5683200" cy="42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009650" y="704850"/>
            <a:ext cx="5083175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83975" y="704125"/>
            <a:ext cx="4735200" cy="352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2000" cy="422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ריק">
  <p:cSld name="ריק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2162175" y="605097"/>
            <a:ext cx="7382835" cy="256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4D36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5E4D3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pic" idx="2"/>
          </p:nvPr>
        </p:nvSpPr>
        <p:spPr>
          <a:xfrm>
            <a:off x="4583738" y="4991100"/>
            <a:ext cx="1844675" cy="1725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pic" idx="3"/>
          </p:nvPr>
        </p:nvSpPr>
        <p:spPr>
          <a:xfrm>
            <a:off x="2535043" y="4991100"/>
            <a:ext cx="1844675" cy="1725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pic" idx="4"/>
          </p:nvPr>
        </p:nvSpPr>
        <p:spPr>
          <a:xfrm>
            <a:off x="489366" y="4991100"/>
            <a:ext cx="1844675" cy="1725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ריק">
  <p:cSld name="1_ריק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162175" y="605097"/>
            <a:ext cx="7382700" cy="2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rgbClr val="5E4D3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6"/>
          <p:cNvCxnSpPr/>
          <p:nvPr/>
        </p:nvCxnSpPr>
        <p:spPr>
          <a:xfrm rot="10800000">
            <a:off x="433387" y="876300"/>
            <a:ext cx="6113462" cy="0"/>
          </a:xfrm>
          <a:prstGeom prst="straightConnector1">
            <a:avLst/>
          </a:prstGeom>
          <a:noFill/>
          <a:ln w="9525" cap="flat" cmpd="sng">
            <a:solidFill>
              <a:srgbClr val="5E4D3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" name="Shape 7"/>
          <p:cNvCxnSpPr/>
          <p:nvPr/>
        </p:nvCxnSpPr>
        <p:spPr>
          <a:xfrm>
            <a:off x="6527800" y="990600"/>
            <a:ext cx="0" cy="5726112"/>
          </a:xfrm>
          <a:prstGeom prst="straightConnector1">
            <a:avLst/>
          </a:prstGeom>
          <a:noFill/>
          <a:ln w="9525" cap="flat" cmpd="sng">
            <a:solidFill>
              <a:srgbClr val="5E4D3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" name="Shape 8"/>
          <p:cNvCxnSpPr/>
          <p:nvPr/>
        </p:nvCxnSpPr>
        <p:spPr>
          <a:xfrm>
            <a:off x="4481512" y="990600"/>
            <a:ext cx="0" cy="5726112"/>
          </a:xfrm>
          <a:prstGeom prst="straightConnector1">
            <a:avLst/>
          </a:prstGeom>
          <a:noFill/>
          <a:ln w="9525" cap="flat" cmpd="sng">
            <a:solidFill>
              <a:srgbClr val="5E4D3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" name="Shape 9"/>
          <p:cNvCxnSpPr/>
          <p:nvPr/>
        </p:nvCxnSpPr>
        <p:spPr>
          <a:xfrm>
            <a:off x="2435225" y="990600"/>
            <a:ext cx="0" cy="5726112"/>
          </a:xfrm>
          <a:prstGeom prst="straightConnector1">
            <a:avLst/>
          </a:prstGeom>
          <a:noFill/>
          <a:ln w="9525" cap="flat" cmpd="sng">
            <a:solidFill>
              <a:srgbClr val="5E4D3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0" name="Shape 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23187" y="5988050"/>
            <a:ext cx="1806504" cy="7817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8150" y="193675"/>
            <a:ext cx="1516145" cy="6967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hape 18"/>
          <p:cNvCxnSpPr/>
          <p:nvPr/>
        </p:nvCxnSpPr>
        <p:spPr>
          <a:xfrm rot="10800000">
            <a:off x="433349" y="876300"/>
            <a:ext cx="9034500" cy="0"/>
          </a:xfrm>
          <a:prstGeom prst="straightConnector1">
            <a:avLst/>
          </a:prstGeom>
          <a:noFill/>
          <a:ln w="9525" cap="flat" cmpd="sng">
            <a:solidFill>
              <a:srgbClr val="5E4D3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8150" y="193675"/>
            <a:ext cx="1516145" cy="6967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lnet.k12.il/ActivitiesOnline/BenGoryon/bg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038350" y="604837"/>
            <a:ext cx="75072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4D36"/>
              </a:buClr>
              <a:buSzPts val="1400"/>
              <a:buFont typeface="Arial"/>
              <a:buNone/>
            </a:pPr>
            <a:r>
              <a:rPr lang="en-US" u="sng">
                <a:solidFill>
                  <a:srgbClr val="000000"/>
                </a:solidFill>
              </a:rPr>
              <a:t>חוות נעמא: שיעור תקופת תש"ח: ארץ לא זרועה </a:t>
            </a:r>
            <a:endParaRPr u="sng">
              <a:solidFill>
                <a:srgbClr val="000000"/>
              </a:solidFill>
            </a:endParaRPr>
          </a:p>
        </p:txBody>
      </p:sp>
      <p:sp>
        <p:nvSpPr>
          <p:cNvPr id="27" name="Shape 27"/>
          <p:cNvSpPr txBox="1"/>
          <p:nvPr/>
        </p:nvSpPr>
        <p:spPr>
          <a:xfrm>
            <a:off x="6616100" y="1003300"/>
            <a:ext cx="2862900" cy="2067000"/>
          </a:xfrm>
          <a:prstGeom prst="rect">
            <a:avLst/>
          </a:prstGeom>
          <a:solidFill>
            <a:srgbClr val="5E4D36"/>
          </a:solidFill>
          <a:ln>
            <a:noFill/>
          </a:ln>
        </p:spPr>
        <p:txBody>
          <a:bodyPr spcFirstLastPara="1" wrap="square" lIns="45700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r>
              <a:rPr lang="en-US" sz="900" b="1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רקע</a:t>
            </a:r>
            <a:r>
              <a:rPr lang="en-US" sz="9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/>
          </a:p>
          <a:p>
            <a:pPr marL="0" marR="0" lvl="0" indent="0" algn="r" rtl="1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endParaRPr sz="900" dirty="0">
              <a:solidFill>
                <a:schemeClr val="lt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chemeClr val="lt1"/>
                </a:solidFill>
              </a:rPr>
              <a:t>"</a:t>
            </a:r>
            <a:r>
              <a:rPr lang="en-US" sz="1100" dirty="0" err="1">
                <a:solidFill>
                  <a:schemeClr val="lt1"/>
                </a:solidFill>
              </a:rPr>
              <a:t>לכתך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אחרי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במדבר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בארץ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לא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זרועה</a:t>
            </a:r>
            <a:r>
              <a:rPr lang="en-US" sz="1100" dirty="0">
                <a:solidFill>
                  <a:schemeClr val="lt1"/>
                </a:solidFill>
              </a:rPr>
              <a:t>" </a:t>
            </a:r>
            <a:r>
              <a:rPr lang="en-US" sz="900" dirty="0" smtClean="0">
                <a:solidFill>
                  <a:schemeClr val="lt1"/>
                </a:solidFill>
              </a:rPr>
              <a:t>(</a:t>
            </a:r>
            <a:r>
              <a:rPr lang="he-IL" sz="900" dirty="0" smtClean="0">
                <a:solidFill>
                  <a:schemeClr val="lt1"/>
                </a:solidFill>
              </a:rPr>
              <a:t> (</a:t>
            </a:r>
            <a:r>
              <a:rPr lang="en-US" sz="900" dirty="0" err="1" smtClean="0">
                <a:solidFill>
                  <a:schemeClr val="lt1"/>
                </a:solidFill>
              </a:rPr>
              <a:t>ירמיה</a:t>
            </a:r>
            <a:r>
              <a:rPr lang="en-US" sz="900" smtClean="0">
                <a:solidFill>
                  <a:schemeClr val="lt1"/>
                </a:solidFill>
              </a:rPr>
              <a:t>(</a:t>
            </a:r>
            <a:endParaRPr sz="900" dirty="0">
              <a:solidFill>
                <a:schemeClr val="lt1"/>
              </a:solidFill>
            </a:endParaRPr>
          </a:p>
          <a:p>
            <a:pPr marL="0" lvl="0" indent="0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chemeClr val="lt1"/>
                </a:solidFill>
              </a:rPr>
              <a:t> </a:t>
            </a:r>
            <a:endParaRPr sz="1100" dirty="0">
              <a:solidFill>
                <a:schemeClr val="lt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 err="1">
                <a:solidFill>
                  <a:schemeClr val="lt1"/>
                </a:solidFill>
              </a:rPr>
              <a:t>המדבר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הוא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המקום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שבו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הפכנו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לעם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והמקום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בו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נבחן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כוח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רוחה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של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החברה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ושל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ההתיישבות</a:t>
            </a:r>
            <a:r>
              <a:rPr lang="en-US" sz="1100" dirty="0">
                <a:solidFill>
                  <a:schemeClr val="lt1"/>
                </a:solidFill>
              </a:rPr>
              <a:t>.</a:t>
            </a:r>
            <a:endParaRPr sz="1100" dirty="0">
              <a:solidFill>
                <a:schemeClr val="lt1"/>
              </a:solidFill>
            </a:endParaRPr>
          </a:p>
          <a:p>
            <a:pPr marL="0" lvl="0" indent="0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chemeClr val="lt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 err="1">
                <a:solidFill>
                  <a:schemeClr val="lt1"/>
                </a:solidFill>
              </a:rPr>
              <a:t>בשיעור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זה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ננסה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לבחון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את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הכוחות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הפנימיים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והחברתיים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שהובילו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פעם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אחר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פעם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קבוצות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של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מתיישבים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אל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הנגב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הצחיח</a:t>
            </a:r>
            <a:r>
              <a:rPr lang="en-US" sz="1100" dirty="0">
                <a:solidFill>
                  <a:schemeClr val="lt1"/>
                </a:solidFill>
              </a:rPr>
              <a:t>, </a:t>
            </a:r>
            <a:r>
              <a:rPr lang="en-US" sz="1100" dirty="0" err="1">
                <a:solidFill>
                  <a:schemeClr val="lt1"/>
                </a:solidFill>
              </a:rPr>
              <a:t>המרוחק</a:t>
            </a:r>
            <a:r>
              <a:rPr lang="en-US" sz="1100" dirty="0">
                <a:solidFill>
                  <a:schemeClr val="lt1"/>
                </a:solidFill>
              </a:rPr>
              <a:t> </a:t>
            </a:r>
            <a:r>
              <a:rPr lang="en-US" sz="1100" dirty="0" err="1">
                <a:solidFill>
                  <a:schemeClr val="lt1"/>
                </a:solidFill>
              </a:rPr>
              <a:t>והמסוכן</a:t>
            </a:r>
            <a:r>
              <a:rPr lang="en-US" sz="1100" dirty="0">
                <a:solidFill>
                  <a:schemeClr val="lt1"/>
                </a:solidFill>
              </a:rPr>
              <a:t>- </a:t>
            </a:r>
            <a:r>
              <a:rPr lang="en-US" sz="1100" dirty="0" err="1">
                <a:solidFill>
                  <a:schemeClr val="lt1"/>
                </a:solidFill>
              </a:rPr>
              <a:t>לכאורה</a:t>
            </a:r>
            <a:r>
              <a:rPr lang="en-US" sz="1100" dirty="0">
                <a:solidFill>
                  <a:schemeClr val="lt1"/>
                </a:solidFill>
              </a:rPr>
              <a:t>.</a:t>
            </a:r>
            <a:endParaRPr sz="1100" dirty="0">
              <a:solidFill>
                <a:schemeClr val="lt1"/>
              </a:solidFill>
            </a:endParaRPr>
          </a:p>
          <a:p>
            <a:pPr marL="0" lvl="0" indent="0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chemeClr val="lt1"/>
                </a:solidFill>
              </a:rPr>
              <a:t>  </a:t>
            </a:r>
            <a:endParaRPr sz="1100" dirty="0">
              <a:solidFill>
                <a:schemeClr val="lt1"/>
              </a:solidFill>
            </a:endParaRPr>
          </a:p>
          <a:p>
            <a:pPr marL="0" marR="0" lvl="0" indent="0" algn="r" rtl="1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r>
              <a:rPr lang="en-US" sz="900" u="sng" dirty="0">
                <a:solidFill>
                  <a:srgbClr val="FF0000"/>
                </a:solidFill>
              </a:rPr>
              <a:t> </a:t>
            </a:r>
            <a:endParaRPr sz="900" u="sng" dirty="0">
              <a:solidFill>
                <a:srgbClr val="FF0000"/>
              </a:solidFill>
            </a:endParaRPr>
          </a:p>
          <a:p>
            <a:pPr marL="0" marR="0" lvl="0" indent="0" algn="r" rtl="1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28" name="Shape 28"/>
          <p:cNvSpPr txBox="1"/>
          <p:nvPr/>
        </p:nvSpPr>
        <p:spPr>
          <a:xfrm>
            <a:off x="6616050" y="3070300"/>
            <a:ext cx="2862900" cy="2861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45700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-US" sz="1000" b="1" u="sng" dirty="0" err="1">
                <a:latin typeface="Gisha"/>
                <a:ea typeface="Gisha"/>
                <a:cs typeface="Gisha"/>
                <a:sym typeface="Gisha"/>
              </a:rPr>
              <a:t>שאלות</a:t>
            </a:r>
            <a:r>
              <a:rPr lang="en-US" sz="1000" b="1" u="sng" dirty="0"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b="1" u="sng" dirty="0" err="1">
                <a:latin typeface="Gisha"/>
                <a:ea typeface="Gisha"/>
                <a:cs typeface="Gisha"/>
                <a:sym typeface="Gisha"/>
              </a:rPr>
              <a:t>לעיון</a:t>
            </a:r>
            <a:r>
              <a:rPr lang="en-US" sz="1000" b="1" u="sng" dirty="0"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b="1" u="sng" dirty="0" err="1">
                <a:latin typeface="Gisha"/>
                <a:ea typeface="Gisha"/>
                <a:cs typeface="Gisha"/>
                <a:sym typeface="Gisha"/>
              </a:rPr>
              <a:t>והעמקה</a:t>
            </a:r>
            <a:r>
              <a:rPr lang="en-US" sz="1000" b="1" u="sng" dirty="0">
                <a:latin typeface="Gisha"/>
                <a:ea typeface="Gisha"/>
                <a:cs typeface="Gisha"/>
                <a:sym typeface="Gisha"/>
              </a:rPr>
              <a:t>:</a:t>
            </a:r>
            <a:endParaRPr sz="1000" b="1" u="sng" dirty="0">
              <a:latin typeface="Gisha"/>
              <a:ea typeface="Gisha"/>
              <a:cs typeface="Gisha"/>
              <a:sym typeface="Gisha"/>
            </a:endParaRPr>
          </a:p>
          <a:p>
            <a:pPr marL="0" lvl="0" indent="0" rtl="1">
              <a:spcBef>
                <a:spcPts val="0"/>
              </a:spcBef>
              <a:spcAft>
                <a:spcPts val="0"/>
              </a:spcAft>
              <a:buClr>
                <a:srgbClr val="5E4D36"/>
              </a:buClr>
              <a:buSzPts val="900"/>
              <a:buFont typeface="Arial"/>
              <a:buNone/>
            </a:pPr>
            <a:endParaRPr sz="1000" b="1" u="sng" dirty="0">
              <a:solidFill>
                <a:srgbClr val="FF0000"/>
              </a:solidFill>
              <a:latin typeface="Gisha"/>
              <a:ea typeface="Gisha"/>
              <a:cs typeface="Gisha"/>
              <a:sym typeface="Gisha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1. 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עפ"י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תאורו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של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אדוארד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הוול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עולה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תמונה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של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נגב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פורה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ופורח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לפני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כמעט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200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שנה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. 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נסו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לחשוב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אילו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כוחות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הביאו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את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ה'פלאחים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'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לעבוד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ולעבד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איזור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צחיח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ומרוחק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שכזה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?</a:t>
            </a:r>
            <a:endParaRPr sz="1000" dirty="0">
              <a:solidFill>
                <a:schemeClr val="dk1"/>
              </a:solidFill>
              <a:latin typeface="Gisha"/>
              <a:ea typeface="Gisha"/>
              <a:cs typeface="Gisha"/>
              <a:sym typeface="Gisha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2. 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תכנית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11 </a:t>
            </a:r>
            <a:r>
              <a:rPr lang="en-US" sz="1000" dirty="0" err="1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הנקודות</a:t>
            </a:r>
            <a:r>
              <a:rPr lang="en-US" sz="1000" dirty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 smtClean="0">
                <a:latin typeface="Gisha"/>
                <a:ea typeface="Gisha"/>
                <a:cs typeface="Gisha"/>
                <a:sym typeface="Gisha"/>
              </a:rPr>
              <a:t>לחסל</a:t>
            </a:r>
            <a:r>
              <a:rPr lang="en-US" sz="1000" dirty="0" smtClean="0"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latin typeface="Gisha"/>
                <a:ea typeface="Gisha"/>
                <a:cs typeface="Gisha"/>
                <a:sym typeface="Gisha"/>
              </a:rPr>
              <a:t>את</a:t>
            </a:r>
            <a:r>
              <a:rPr lang="en-US" sz="1000" dirty="0"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latin typeface="Gisha"/>
                <a:ea typeface="Gisha"/>
                <a:cs typeface="Gisha"/>
                <a:sym typeface="Gisha"/>
              </a:rPr>
              <a:t>המדינה</a:t>
            </a:r>
            <a:r>
              <a:rPr lang="en-US" sz="1000" dirty="0">
                <a:latin typeface="Gisha"/>
                <a:ea typeface="Gisha"/>
                <a:cs typeface="Gisha"/>
                <a:sym typeface="Gisha"/>
              </a:rPr>
              <a:t>". </a:t>
            </a:r>
            <a:r>
              <a:rPr lang="en-US" sz="1000" dirty="0" err="1">
                <a:latin typeface="Gisha"/>
                <a:ea typeface="Gisha"/>
                <a:cs typeface="Gisha"/>
                <a:sym typeface="Gisha"/>
              </a:rPr>
              <a:t>מה</a:t>
            </a:r>
            <a:r>
              <a:rPr lang="en-US" sz="1000" dirty="0"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 smtClean="0">
                <a:latin typeface="Gisha"/>
                <a:ea typeface="Gisha"/>
                <a:cs typeface="Gisha"/>
                <a:sym typeface="Gisha"/>
              </a:rPr>
              <a:t>כוו</a:t>
            </a:r>
            <a:r>
              <a:rPr lang="he-IL" sz="1000" dirty="0" smtClean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תוכננה ובוצעה על-ידי מתיישבים בעלי 'רוח חלוצית'. מה המרכיבים של אותה 'רוח' וכיצד זו הניעה את אותם מתיישבים צעירים ומעוטי </a:t>
            </a:r>
            <a:r>
              <a:rPr lang="he-IL" sz="1000" dirty="0" err="1" smtClean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נסיון</a:t>
            </a:r>
            <a:r>
              <a:rPr lang="he-IL" sz="1000" dirty="0" smtClean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להתיישב </a:t>
            </a:r>
            <a:r>
              <a:rPr lang="he-IL" sz="1000" dirty="0" err="1" smtClean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באיזור</a:t>
            </a:r>
            <a:r>
              <a:rPr lang="he-IL" sz="1000" dirty="0" smtClean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מסוכן ומרוחק ממרכז </a:t>
            </a:r>
            <a:r>
              <a:rPr lang="he-IL" sz="1000" dirty="0" err="1" smtClean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הייישוב</a:t>
            </a:r>
            <a:r>
              <a:rPr lang="he-IL" sz="1000" dirty="0" smtClean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 העברי?</a:t>
            </a:r>
          </a:p>
          <a:p>
            <a:pPr lvl="0" algn="r" rtl="1">
              <a:lnSpc>
                <a:spcPct val="115000"/>
              </a:lnSpc>
            </a:pPr>
            <a:r>
              <a:rPr lang="he-IL" sz="1000" dirty="0" smtClean="0">
                <a:solidFill>
                  <a:schemeClr val="dk1"/>
                </a:solidFill>
                <a:latin typeface="Gisha"/>
                <a:ea typeface="Gisha"/>
                <a:cs typeface="Gisha"/>
                <a:sym typeface="Gisha"/>
              </a:rPr>
              <a:t>3.  הם כיום ניתן למצוא 'פלאחים' בסגנון 1833 או 'מתיישבים' בסגנון 1946? מה כוח המניע שלהם?</a:t>
            </a:r>
            <a:endParaRPr lang="he-IL" sz="1000" dirty="0" smtClean="0">
              <a:latin typeface="Gisha"/>
              <a:ea typeface="Gisha"/>
              <a:cs typeface="Gisha"/>
              <a:sym typeface="Gisha"/>
            </a:endParaRPr>
          </a:p>
          <a:p>
            <a:pPr lvl="0" algn="r" rtl="1">
              <a:lnSpc>
                <a:spcPct val="115000"/>
              </a:lnSpc>
            </a:pPr>
            <a:r>
              <a:rPr lang="he-IL" sz="1000" dirty="0" smtClean="0">
                <a:latin typeface="Gisha"/>
                <a:ea typeface="Gisha"/>
                <a:cs typeface="Gisha"/>
                <a:sym typeface="Gisha"/>
              </a:rPr>
              <a:t>4.  "אם המדינה לא תחסל את המדבר, עלול המדבר </a:t>
            </a:r>
            <a:r>
              <a:rPr lang="en-US" sz="1000" dirty="0" err="1" smtClean="0">
                <a:latin typeface="Gisha"/>
                <a:ea typeface="Gisha"/>
                <a:cs typeface="Gisha"/>
                <a:sym typeface="Gisha"/>
              </a:rPr>
              <a:t>נתו</a:t>
            </a:r>
            <a:r>
              <a:rPr lang="en-US" sz="1000" dirty="0" smtClean="0"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latin typeface="Gisha"/>
                <a:ea typeface="Gisha"/>
                <a:cs typeface="Gisha"/>
                <a:sym typeface="Gisha"/>
              </a:rPr>
              <a:t>של</a:t>
            </a:r>
            <a:r>
              <a:rPr lang="en-US" sz="1000" dirty="0">
                <a:latin typeface="Gisha"/>
                <a:ea typeface="Gisha"/>
                <a:cs typeface="Gisha"/>
                <a:sym typeface="Gisha"/>
              </a:rPr>
              <a:t> </a:t>
            </a:r>
            <a:r>
              <a:rPr lang="en-US" sz="1000" dirty="0" err="1">
                <a:latin typeface="Gisha"/>
                <a:ea typeface="Gisha"/>
                <a:cs typeface="Gisha"/>
                <a:sym typeface="Gisha"/>
              </a:rPr>
              <a:t>בן-גוריון</a:t>
            </a:r>
            <a:r>
              <a:rPr lang="en-US" sz="1000" dirty="0">
                <a:latin typeface="Gisha"/>
                <a:ea typeface="Gisha"/>
                <a:cs typeface="Gisha"/>
                <a:sym typeface="Gisha"/>
              </a:rPr>
              <a:t>?</a:t>
            </a:r>
            <a:endParaRPr sz="1000" dirty="0">
              <a:latin typeface="Gisha"/>
              <a:ea typeface="Gisha"/>
              <a:cs typeface="Gisha"/>
              <a:sym typeface="Gisha"/>
            </a:endParaRPr>
          </a:p>
        </p:txBody>
      </p:sp>
      <p:sp>
        <p:nvSpPr>
          <p:cNvPr id="29" name="Shape 29"/>
          <p:cNvSpPr txBox="1"/>
          <p:nvPr/>
        </p:nvSpPr>
        <p:spPr>
          <a:xfrm>
            <a:off x="4494212" y="1003300"/>
            <a:ext cx="2025650" cy="572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 err="1">
                <a:solidFill>
                  <a:srgbClr val="222222"/>
                </a:solidFill>
                <a:highlight>
                  <a:srgbClr val="FFFFFF"/>
                </a:highlight>
              </a:rPr>
              <a:t>יומן</a:t>
            </a:r>
            <a:r>
              <a:rPr lang="en-US" b="1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b="1" dirty="0" err="1">
                <a:solidFill>
                  <a:srgbClr val="222222"/>
                </a:solidFill>
                <a:highlight>
                  <a:srgbClr val="FFFFFF"/>
                </a:highlight>
              </a:rPr>
              <a:t>מסע</a:t>
            </a:r>
            <a:endParaRPr b="1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האזור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המשתרע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הוא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בעל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טבע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פורה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ביותר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..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המחוז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מעובד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באקסטנסיביות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על-ידי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קבוצות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קטנות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של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פלאחים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המגיעות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לאזור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לעונה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שבין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הזריעה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לקציר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וחיים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עם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משפחותיהם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באוהלים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המוקמים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בנקודות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מוגנות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.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כאן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משתמשים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בגמלים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בעיקר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לחריש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כאשר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גמל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אחד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שווה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לשני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שוורים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ודמותו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הכחושה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והגבוהה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של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"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ספינת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המדבר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"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מופיעה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לעתים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קרובות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על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קו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הרקיע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נעה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לאיטה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לפני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החורש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והמחרשה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.                        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היקף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הקרקע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המעובדת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כאן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כמו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גם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כל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הדרך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לעזה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הוא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עצום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ויבול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התבואות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כגון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חיטה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שעורה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ותירס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עולה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בהרבה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על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צרכי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התושבים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.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למעשה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כמויות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גדולות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של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מוצרים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חקלאיים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הגדלים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באזור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זה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מיוצאים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כל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שנה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מיפו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וערים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222222"/>
                </a:solidFill>
                <a:highlight>
                  <a:srgbClr val="FFFFFF"/>
                </a:highlight>
              </a:rPr>
              <a:t>אחרות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</a:rPr>
              <a:t>"</a:t>
            </a:r>
            <a:endParaRPr sz="12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lvl="0" algn="r" rtl="1">
              <a:lnSpc>
                <a:spcPct val="115000"/>
              </a:lnSpc>
              <a:buClr>
                <a:schemeClr val="dk1"/>
              </a:buClr>
              <a:buSzPts val="1100"/>
            </a:pPr>
            <a:endParaRPr lang="he-IL" sz="1200" b="1" dirty="0" smtClean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lvl="0" algn="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e-IL" sz="1200" b="1" dirty="0" smtClean="0">
                <a:solidFill>
                  <a:srgbClr val="222222"/>
                </a:solidFill>
                <a:highlight>
                  <a:srgbClr val="FFFFFF"/>
                </a:highlight>
              </a:rPr>
              <a:t>לקוח </a:t>
            </a:r>
            <a:r>
              <a:rPr lang="he-IL" sz="1200" b="1" dirty="0" smtClean="0">
                <a:solidFill>
                  <a:srgbClr val="222222"/>
                </a:solidFill>
                <a:highlight>
                  <a:srgbClr val="FFFFFF"/>
                </a:highlight>
              </a:rPr>
              <a:t>מתוך </a:t>
            </a:r>
            <a:r>
              <a:rPr lang="he-IL" sz="1200" b="1" dirty="0" err="1" smtClean="0">
                <a:solidFill>
                  <a:srgbClr val="222222"/>
                </a:solidFill>
                <a:highlight>
                  <a:srgbClr val="FFFFFF"/>
                </a:highlight>
              </a:rPr>
              <a:t>תאורו</a:t>
            </a:r>
            <a:r>
              <a:rPr lang="he-IL" sz="1200" b="1" dirty="0" smtClean="0">
                <a:solidFill>
                  <a:srgbClr val="222222"/>
                </a:solidFill>
                <a:highlight>
                  <a:srgbClr val="FFFFFF"/>
                </a:highlight>
              </a:rPr>
              <a:t> של החוקר אדוארד </a:t>
            </a:r>
            <a:r>
              <a:rPr lang="he-IL" sz="1200" b="1" dirty="0" err="1" smtClean="0">
                <a:solidFill>
                  <a:srgbClr val="222222"/>
                </a:solidFill>
                <a:highlight>
                  <a:srgbClr val="FFFFFF"/>
                </a:highlight>
              </a:rPr>
              <a:t>הוול</a:t>
            </a:r>
            <a:r>
              <a:rPr lang="he-IL" sz="1200" b="1" dirty="0" smtClean="0">
                <a:solidFill>
                  <a:srgbClr val="222222"/>
                </a:solidFill>
                <a:highlight>
                  <a:srgbClr val="FFFFFF"/>
                </a:highlight>
              </a:rPr>
              <a:t> (1833). </a:t>
            </a:r>
            <a:r>
              <a:rPr lang="en-US" sz="1200" dirty="0" smtClean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 sz="12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E4D36"/>
              </a:buClr>
              <a:buSzPts val="1000"/>
              <a:buFont typeface="Arial"/>
              <a:buNone/>
            </a:pPr>
            <a:endParaRPr sz="1000" dirty="0">
              <a:solidFill>
                <a:srgbClr val="5E4D36"/>
              </a:solidFill>
            </a:endParaRPr>
          </a:p>
        </p:txBody>
      </p:sp>
      <p:sp>
        <p:nvSpPr>
          <p:cNvPr id="30" name="Shape 30"/>
          <p:cNvSpPr txBox="1"/>
          <p:nvPr/>
        </p:nvSpPr>
        <p:spPr>
          <a:xfrm>
            <a:off x="422275" y="990600"/>
            <a:ext cx="2025650" cy="572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 err="1">
                <a:solidFill>
                  <a:schemeClr val="dk1"/>
                </a:solidFill>
              </a:rPr>
              <a:t>מחייה</a:t>
            </a:r>
            <a:r>
              <a:rPr lang="en-US" b="1" dirty="0">
                <a:solidFill>
                  <a:schemeClr val="dk1"/>
                </a:solidFill>
              </a:rPr>
              <a:t> </a:t>
            </a:r>
            <a:r>
              <a:rPr lang="en-US" b="1" dirty="0" err="1">
                <a:solidFill>
                  <a:schemeClr val="dk1"/>
                </a:solidFill>
              </a:rPr>
              <a:t>הנגב</a:t>
            </a:r>
            <a:endParaRPr b="1" dirty="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"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לא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אוכל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לקבל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הצעה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שלא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להגן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על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המדבר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-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באשר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אנו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חייבים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בהגנת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תל-אביב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.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אם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לא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נעמוד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על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המדבר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-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לא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תעמוד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תל-אביב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.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קיומו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של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הנגב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הוא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אולי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ממשי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יותר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מקיומה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של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תל-אביב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.</a:t>
            </a:r>
            <a:endParaRPr sz="120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מדינת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ישראל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אינה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סובלת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מציאות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מדבר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בתוכה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.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אם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המדינה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לא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תחסל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את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המדבר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,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עלול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המדבר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לחסל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את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המדינה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.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הרצועה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הצרה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שבין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יפו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לחיפה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ברוחב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של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15-20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ק"מ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,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המכילה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את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רובו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הגדול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של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העם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בישראל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,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לא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תעמוד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לאורך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ימים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בלי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יישוב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רב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ומבוצר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במרחבי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הדרום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333333"/>
                </a:solidFill>
                <a:highlight>
                  <a:srgbClr val="FFFFFF"/>
                </a:highlight>
              </a:rPr>
              <a:t>והנגב</a:t>
            </a:r>
            <a:r>
              <a:rPr lang="en-US" sz="1200" dirty="0">
                <a:solidFill>
                  <a:srgbClr val="333333"/>
                </a:solidFill>
                <a:highlight>
                  <a:srgbClr val="FFFFFF"/>
                </a:highlight>
              </a:rPr>
              <a:t>.</a:t>
            </a:r>
            <a:r>
              <a:rPr lang="en-US" sz="1200" dirty="0">
                <a:solidFill>
                  <a:schemeClr val="dk1"/>
                </a:solidFill>
              </a:rPr>
              <a:t> "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 err="1" smtClean="0">
                <a:solidFill>
                  <a:schemeClr val="dk1"/>
                </a:solidFill>
              </a:rPr>
              <a:t>לקוח</a:t>
            </a:r>
            <a:r>
              <a:rPr lang="en-US" sz="1200" b="1" dirty="0" smtClean="0">
                <a:solidFill>
                  <a:schemeClr val="dk1"/>
                </a:solidFill>
              </a:rPr>
              <a:t> </a:t>
            </a:r>
            <a:r>
              <a:rPr lang="en-US" sz="1200" b="1" dirty="0" err="1">
                <a:solidFill>
                  <a:schemeClr val="dk1"/>
                </a:solidFill>
              </a:rPr>
              <a:t>מתוך</a:t>
            </a:r>
            <a:r>
              <a:rPr lang="en-US" sz="1200" b="1" dirty="0">
                <a:solidFill>
                  <a:schemeClr val="dk1"/>
                </a:solidFill>
              </a:rPr>
              <a:t> </a:t>
            </a:r>
            <a:r>
              <a:rPr lang="en-US" sz="1200" b="1" dirty="0" err="1">
                <a:solidFill>
                  <a:schemeClr val="dk1"/>
                </a:solidFill>
              </a:rPr>
              <a:t>דברים</a:t>
            </a:r>
            <a:r>
              <a:rPr lang="en-US" sz="1200" b="1" dirty="0">
                <a:solidFill>
                  <a:schemeClr val="dk1"/>
                </a:solidFill>
              </a:rPr>
              <a:t> </a:t>
            </a:r>
            <a:r>
              <a:rPr lang="en-US" sz="1200" b="1" dirty="0" err="1">
                <a:solidFill>
                  <a:schemeClr val="dk1"/>
                </a:solidFill>
              </a:rPr>
              <a:t>שאמר</a:t>
            </a:r>
            <a:r>
              <a:rPr lang="en-US" sz="1200" b="1" dirty="0">
                <a:solidFill>
                  <a:schemeClr val="dk1"/>
                </a:solidFill>
              </a:rPr>
              <a:t> </a:t>
            </a:r>
            <a:r>
              <a:rPr lang="en-US" sz="1200" b="1" dirty="0" err="1">
                <a:solidFill>
                  <a:schemeClr val="dk1"/>
                </a:solidFill>
              </a:rPr>
              <a:t>דוד</a:t>
            </a:r>
            <a:r>
              <a:rPr lang="en-US" sz="1200" b="1" dirty="0">
                <a:solidFill>
                  <a:schemeClr val="dk1"/>
                </a:solidFill>
              </a:rPr>
              <a:t> </a:t>
            </a:r>
            <a:r>
              <a:rPr lang="en-US" sz="1200" b="1" dirty="0" err="1">
                <a:solidFill>
                  <a:schemeClr val="dk1"/>
                </a:solidFill>
              </a:rPr>
              <a:t>בן</a:t>
            </a:r>
            <a:r>
              <a:rPr lang="en-US" sz="1200" b="1" dirty="0">
                <a:solidFill>
                  <a:schemeClr val="dk1"/>
                </a:solidFill>
              </a:rPr>
              <a:t> </a:t>
            </a:r>
            <a:r>
              <a:rPr lang="en-US" sz="1200" b="1" dirty="0" err="1">
                <a:solidFill>
                  <a:schemeClr val="dk1"/>
                </a:solidFill>
              </a:rPr>
              <a:t>גוריון</a:t>
            </a:r>
            <a:r>
              <a:rPr lang="en-US" sz="1200" b="1" dirty="0">
                <a:solidFill>
                  <a:schemeClr val="dk1"/>
                </a:solidFill>
              </a:rPr>
              <a:t> </a:t>
            </a:r>
            <a:r>
              <a:rPr lang="en-US" sz="1200" b="1" dirty="0" err="1">
                <a:solidFill>
                  <a:schemeClr val="dk1"/>
                </a:solidFill>
              </a:rPr>
              <a:t>בועדת</a:t>
            </a:r>
            <a:r>
              <a:rPr lang="en-US" sz="1200" b="1" dirty="0">
                <a:solidFill>
                  <a:schemeClr val="dk1"/>
                </a:solidFill>
              </a:rPr>
              <a:t> </a:t>
            </a:r>
            <a:r>
              <a:rPr lang="en-US" sz="1200" b="1" dirty="0" err="1">
                <a:solidFill>
                  <a:schemeClr val="dk1"/>
                </a:solidFill>
              </a:rPr>
              <a:t>הבטחון</a:t>
            </a:r>
            <a:r>
              <a:rPr lang="en-US" sz="1200" b="1" dirty="0">
                <a:solidFill>
                  <a:schemeClr val="dk1"/>
                </a:solidFill>
              </a:rPr>
              <a:t>. </a:t>
            </a:r>
            <a:r>
              <a:rPr lang="en-US" sz="1200" b="1" dirty="0" smtClean="0">
                <a:solidFill>
                  <a:schemeClr val="dk1"/>
                </a:solidFill>
              </a:rPr>
              <a:t>(1948) </a:t>
            </a:r>
            <a:endParaRPr sz="1200" b="1" dirty="0">
              <a:solidFill>
                <a:schemeClr val="dk1"/>
              </a:solidFill>
            </a:endParaRPr>
          </a:p>
          <a:p>
            <a:pPr marL="0" marR="0" lvl="0" indent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E4D36"/>
              </a:buClr>
              <a:buSzPts val="800"/>
              <a:buFont typeface="Arial"/>
              <a:buNone/>
            </a:pPr>
            <a:endParaRPr sz="1000" u="sng" dirty="0">
              <a:solidFill>
                <a:srgbClr val="FF0000"/>
              </a:solidFill>
            </a:endParaRPr>
          </a:p>
        </p:txBody>
      </p:sp>
      <p:sp>
        <p:nvSpPr>
          <p:cNvPr id="31" name="Shape 31"/>
          <p:cNvSpPr txBox="1"/>
          <p:nvPr/>
        </p:nvSpPr>
        <p:spPr>
          <a:xfrm>
            <a:off x="2466975" y="990600"/>
            <a:ext cx="2027100" cy="57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solidFill>
                  <a:schemeClr val="dk1"/>
                </a:solidFill>
                <a:highlight>
                  <a:srgbClr val="FFFFFF"/>
                </a:highlight>
              </a:rPr>
              <a:t>מבצע</a:t>
            </a:r>
            <a:r>
              <a:rPr lang="en-US" b="1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b="1" dirty="0" err="1">
                <a:solidFill>
                  <a:schemeClr val="dk1"/>
                </a:solidFill>
                <a:highlight>
                  <a:srgbClr val="FFFFFF"/>
                </a:highlight>
              </a:rPr>
              <a:t>אחת-עשרה</a:t>
            </a:r>
            <a:r>
              <a:rPr lang="en-US" b="1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b="1" dirty="0" err="1">
                <a:solidFill>
                  <a:schemeClr val="dk1"/>
                </a:solidFill>
                <a:highlight>
                  <a:srgbClr val="FFFFFF"/>
                </a:highlight>
              </a:rPr>
              <a:t>הנקודות</a:t>
            </a:r>
            <a:r>
              <a:rPr lang="en-US" sz="1200" b="1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endParaRPr sz="1200" b="1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התגובה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יהודית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נועדה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להקים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'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עמדות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',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שיהפכו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במרוצת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הזמן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לנקודות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יישוב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מבוססות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...</a:t>
            </a:r>
            <a:endParaRPr sz="1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הידיעה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על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העלייה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נמסרה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לאחד-עשר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גופים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התיישבותיים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מכל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הזרמים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שרובם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כבר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ישבו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במושבות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כפלוגות-עבודה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...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על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כל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גוף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הוטל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להתכונן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מיד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לעלייה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להתיישבות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בנגב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ולהכין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פלוגה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שתהווה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את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החלוץ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ליישוב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החדש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...</a:t>
            </a:r>
            <a:endParaRPr sz="1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בחצות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הלילה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יצאו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השיירות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לנקודות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היישוב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החדשות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.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רוב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המתיישבים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היו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צעירים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ומעטי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ניסיון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חקלאי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ומשקי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.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המאבק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בתנאי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הנגב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היה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קשה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.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אולם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כמה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גורמים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עמדו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להם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: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הרוח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החלוצית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;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הארגון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המופתי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של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אספקת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מי-שתייה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chemeClr val="dk1"/>
                </a:solidFill>
                <a:highlight>
                  <a:srgbClr val="FFFFFF"/>
                </a:highlight>
              </a:rPr>
              <a:t>ועוד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</a:rPr>
              <a:t>…</a:t>
            </a:r>
            <a:endParaRPr sz="1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 err="1" smtClean="0">
                <a:solidFill>
                  <a:schemeClr val="dk1"/>
                </a:solidFill>
                <a:highlight>
                  <a:srgbClr val="FFFFFF"/>
                </a:highlight>
              </a:rPr>
              <a:t>לקוח</a:t>
            </a:r>
            <a:r>
              <a:rPr lang="en-US" sz="1200" b="1" dirty="0" smtClean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highlight>
                  <a:srgbClr val="FFFFFF"/>
                </a:highlight>
              </a:rPr>
              <a:t>מתוך</a:t>
            </a:r>
            <a:r>
              <a:rPr lang="en-US" sz="1200" b="1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highlight>
                  <a:srgbClr val="FFFFFF"/>
                </a:highlight>
              </a:rPr>
              <a:t>מחקרה</a:t>
            </a:r>
            <a:r>
              <a:rPr lang="en-US" sz="1200" b="1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highlight>
                  <a:srgbClr val="FFFFFF"/>
                </a:highlight>
              </a:rPr>
              <a:t>של</a:t>
            </a:r>
            <a:r>
              <a:rPr lang="en-US" sz="1200" b="1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highlight>
                  <a:srgbClr val="FFFFFF"/>
                </a:highlight>
              </a:rPr>
              <a:t>פרופסור</a:t>
            </a:r>
            <a:r>
              <a:rPr lang="en-US" sz="1200" b="1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highlight>
                  <a:srgbClr val="FFFFFF"/>
                </a:highlight>
              </a:rPr>
              <a:t>רות</a:t>
            </a:r>
            <a:r>
              <a:rPr lang="en-US" sz="1200" b="1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 err="1" smtClean="0">
                <a:solidFill>
                  <a:schemeClr val="dk1"/>
                </a:solidFill>
                <a:highlight>
                  <a:srgbClr val="FFFFFF"/>
                </a:highlight>
              </a:rPr>
              <a:t>קרק</a:t>
            </a:r>
            <a:r>
              <a:rPr lang="en-US" sz="1200" b="1" dirty="0" smtClean="0">
                <a:solidFill>
                  <a:schemeClr val="dk1"/>
                </a:solidFill>
                <a:highlight>
                  <a:srgbClr val="FFFFFF"/>
                </a:highlight>
              </a:rPr>
              <a:t>: </a:t>
            </a:r>
            <a:r>
              <a:rPr lang="he-IL" sz="1200" b="1" dirty="0" smtClean="0">
                <a:solidFill>
                  <a:schemeClr val="dk1"/>
                </a:solidFill>
                <a:highlight>
                  <a:srgbClr val="FFFFFF"/>
                </a:highlight>
              </a:rPr>
              <a:t>ת</a:t>
            </a:r>
            <a:r>
              <a:rPr lang="en-US" sz="1200" b="1" dirty="0" err="1" smtClean="0">
                <a:solidFill>
                  <a:schemeClr val="dk1"/>
                </a:solidFill>
                <a:highlight>
                  <a:srgbClr val="FFFFFF"/>
                </a:highlight>
              </a:rPr>
              <a:t>נופת</a:t>
            </a:r>
            <a:r>
              <a:rPr lang="en-US" sz="1200" b="1" dirty="0" smtClean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highlight>
                  <a:srgbClr val="FFFFFF"/>
                </a:highlight>
              </a:rPr>
              <a:t>ההתיישבות</a:t>
            </a:r>
            <a:r>
              <a:rPr lang="en-US" sz="1200" b="1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highlight>
                  <a:srgbClr val="FFFFFF"/>
                </a:highlight>
              </a:rPr>
              <a:t>בנגב</a:t>
            </a:r>
            <a:r>
              <a:rPr lang="en-US" sz="1200" b="1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highlight>
                  <a:srgbClr val="FFFFFF"/>
                </a:highlight>
              </a:rPr>
              <a:t>בעשור</a:t>
            </a:r>
            <a:r>
              <a:rPr lang="en-US" sz="1200" b="1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highlight>
                  <a:srgbClr val="FFFFFF"/>
                </a:highlight>
              </a:rPr>
              <a:t>שקדם</a:t>
            </a:r>
            <a:r>
              <a:rPr lang="en-US" sz="1200" b="1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highlight>
                  <a:srgbClr val="FFFFFF"/>
                </a:highlight>
              </a:rPr>
              <a:t>לקום</a:t>
            </a:r>
            <a:r>
              <a:rPr lang="en-US" sz="1200" b="1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 err="1" smtClean="0">
                <a:solidFill>
                  <a:schemeClr val="dk1"/>
                </a:solidFill>
                <a:highlight>
                  <a:srgbClr val="FFFFFF"/>
                </a:highlight>
              </a:rPr>
              <a:t>המדינה</a:t>
            </a:r>
            <a:r>
              <a:rPr lang="en-US" sz="1200" b="1" dirty="0" smtClean="0">
                <a:solidFill>
                  <a:schemeClr val="dk1"/>
                </a:solidFill>
                <a:highlight>
                  <a:srgbClr val="FFFFFF"/>
                </a:highlight>
              </a:rPr>
              <a:t> . (1985</a:t>
            </a:r>
            <a:r>
              <a:rPr lang="en-US" sz="1200" b="1" dirty="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1200" b="1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162175" y="604837"/>
            <a:ext cx="73836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4D36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5E4D36"/>
                </a:solidFill>
                <a:latin typeface="Arial"/>
                <a:ea typeface="Arial"/>
                <a:cs typeface="Arial"/>
                <a:sym typeface="Arial"/>
              </a:rPr>
              <a:t>רקע והוראות למדריך/ה</a:t>
            </a:r>
            <a:endParaRPr/>
          </a:p>
        </p:txBody>
      </p:sp>
      <p:sp>
        <p:nvSpPr>
          <p:cNvPr id="37" name="Shape 37"/>
          <p:cNvSpPr txBox="1"/>
          <p:nvPr/>
        </p:nvSpPr>
        <p:spPr>
          <a:xfrm>
            <a:off x="614350" y="1141401"/>
            <a:ext cx="8931300" cy="49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שיעור – ארץ לא זרועה </a:t>
            </a:r>
            <a:endParaRPr/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>
              <a:solidFill>
                <a:srgbClr val="843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מטרת שיעור זה </a:t>
            </a:r>
            <a:r>
              <a:rPr lang="en-US" sz="1000">
                <a:solidFill>
                  <a:srgbClr val="843C0C"/>
                </a:solidFill>
              </a:rPr>
              <a:t>:  הבנת החשיבות של ההתיישבות בנגב משלושה הבטים גאוגרפי ,בטחוני וחלוצי. </a:t>
            </a:r>
            <a:endParaRPr sz="1000">
              <a:solidFill>
                <a:srgbClr val="843C0C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000"/>
              <a:buFont typeface="Arial"/>
              <a:buNone/>
            </a:pPr>
            <a:r>
              <a:rPr lang="en-US" sz="1000">
                <a:solidFill>
                  <a:srgbClr val="843C0C"/>
                </a:solidFill>
              </a:rPr>
              <a:t>                          הכרת הסיפור ההיסטורי של אזור המצפה ותחושת המחוייבות להתיישבות </a:t>
            </a:r>
            <a:endParaRPr sz="1000">
              <a:solidFill>
                <a:srgbClr val="843C0C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>
              <a:solidFill>
                <a:srgbClr val="843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דגשים למנחה:</a:t>
            </a:r>
            <a:endParaRPr/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rgbClr val="843C0C"/>
                </a:solidFill>
              </a:rPr>
              <a:t>כל המקורות בדף מספרים בדרך כזאת או אחרת את הסיפור של אזור המצפה בו יועבר השיעור . שים לב שאתה מתייחס לכך </a:t>
            </a:r>
            <a:endParaRPr sz="1000" b="0" i="0" u="none">
              <a:solidFill>
                <a:srgbClr val="843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חומרי קריאה מומלצים:</a:t>
            </a: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u="sng"/>
              <a:t>תוכנית החלוקה המצמצמת של מוריסון-גריידי</a:t>
            </a:r>
            <a:endParaRPr sz="1100" b="1" u="sng"/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b="1">
                <a:solidFill>
                  <a:srgbClr val="222222"/>
                </a:solidFill>
                <a:highlight>
                  <a:srgbClr val="FFFFFF"/>
                </a:highlight>
              </a:rPr>
              <a:t>תוכנית מוריסון-גריידי</a:t>
            </a:r>
            <a:r>
              <a:rPr lang="en-US" sz="1050">
                <a:solidFill>
                  <a:srgbClr val="222222"/>
                </a:solidFill>
                <a:highlight>
                  <a:srgbClr val="FFFFFF"/>
                </a:highlight>
              </a:rPr>
              <a:t> - הייתה תוכנית שהוצגה על ידי סגן ראש הממשלה הבריטי </a:t>
            </a:r>
            <a:r>
              <a:rPr lang="en-US" sz="1050">
                <a:solidFill>
                  <a:schemeClr val="dk1"/>
                </a:solidFill>
                <a:highlight>
                  <a:srgbClr val="FFFFFF"/>
                </a:highlight>
              </a:rPr>
              <a:t>הרברט מוריסון</a:t>
            </a:r>
            <a:r>
              <a:rPr lang="en-US" sz="1050">
                <a:solidFill>
                  <a:srgbClr val="222222"/>
                </a:solidFill>
                <a:highlight>
                  <a:srgbClr val="FFFFFF"/>
                </a:highlight>
              </a:rPr>
              <a:t>, לוועדת הקאבינט האמריקנית לענייני ארץ ישראל, בראשות השגריר האמריקני </a:t>
            </a:r>
            <a:r>
              <a:rPr lang="en-US" sz="1050">
                <a:solidFill>
                  <a:schemeClr val="dk1"/>
                </a:solidFill>
                <a:highlight>
                  <a:srgbClr val="FFFFFF"/>
                </a:highlight>
              </a:rPr>
              <a:t>הנרי גריידי</a:t>
            </a:r>
            <a:r>
              <a:rPr lang="en-US" sz="1050">
                <a:solidFill>
                  <a:srgbClr val="222222"/>
                </a:solidFill>
                <a:highlight>
                  <a:srgbClr val="FFFFFF"/>
                </a:highlight>
              </a:rPr>
              <a:t>, שהגיעה ללונדון למשא ומתן בעניין המצב בארץ ישראל ובקשתו של הנשיא </a:t>
            </a:r>
            <a:r>
              <a:rPr lang="en-US" sz="1050">
                <a:solidFill>
                  <a:schemeClr val="dk1"/>
                </a:solidFill>
                <a:highlight>
                  <a:srgbClr val="FFFFFF"/>
                </a:highlight>
              </a:rPr>
              <a:t>הארי טרומן</a:t>
            </a:r>
            <a:r>
              <a:rPr lang="en-US" sz="1050">
                <a:solidFill>
                  <a:srgbClr val="222222"/>
                </a:solidFill>
                <a:highlight>
                  <a:srgbClr val="FFFFFF"/>
                </a:highlight>
              </a:rPr>
              <a:t> להעלאת 100,000 יהודים. גריידי וועדתו הביעו הסכמה לתוכנית, ועל כן היא קיבלה את הכינוי תוכנית מוריסון-גריידי.</a:t>
            </a:r>
            <a:endParaRPr sz="105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>
                <a:solidFill>
                  <a:srgbClr val="222222"/>
                </a:solidFill>
                <a:highlight>
                  <a:srgbClr val="FFFFFF"/>
                </a:highlight>
              </a:rPr>
              <a:t>הוועדה המליצה שארץ ישראל תחולק לארבע טריטוריות אוטונומיות:</a:t>
            </a:r>
            <a:endParaRPr sz="105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marR="736600" lvl="0" indent="0" algn="r" rtl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>
                <a:solidFill>
                  <a:srgbClr val="222222"/>
                </a:solidFill>
                <a:highlight>
                  <a:srgbClr val="FFFFFF"/>
                </a:highlight>
              </a:rPr>
              <a:t>אזור יהודי - יכלול את הגליל המזרחי, עמק יזרעאל, ורצועת החוף מחיפה ועד ת"א - בסך הכול 17% משטח הארץ.</a:t>
            </a:r>
            <a:endParaRPr sz="105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marR="736600" lvl="0" indent="0" algn="r" rtl="1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>
                <a:solidFill>
                  <a:srgbClr val="222222"/>
                </a:solidFill>
                <a:highlight>
                  <a:srgbClr val="FFFFFF"/>
                </a:highlight>
              </a:rPr>
              <a:t>אזור ערבי - יכלול 40% משטח הארץ - יהודה ושומרון, הגליל המערבי והשפלה.</a:t>
            </a:r>
            <a:endParaRPr sz="105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r" rtl="1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>
                <a:solidFill>
                  <a:srgbClr val="222222"/>
                </a:solidFill>
              </a:rPr>
              <a:t>שני אזורים שיהיו נתונים תחת שלטון בריטי ישיר - כ-43% משטח הארץ, </a:t>
            </a:r>
            <a:r>
              <a:rPr lang="en-US" sz="1050" b="1">
                <a:solidFill>
                  <a:srgbClr val="222222"/>
                </a:solidFill>
              </a:rPr>
              <a:t>ובו בין היתר גם ירושלים והנגב</a:t>
            </a:r>
            <a:endParaRPr sz="1050" b="1">
              <a:solidFill>
                <a:srgbClr val="222222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 b="1">
              <a:solidFill>
                <a:srgbClr val="222222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 b="1">
              <a:solidFill>
                <a:srgbClr val="222222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u="sng">
                <a:solidFill>
                  <a:schemeClr val="dk1"/>
                </a:solidFill>
              </a:rPr>
              <a:t>נאום בן גוריון</a:t>
            </a:r>
            <a:endParaRPr sz="1100" b="1" u="sng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</a:rPr>
              <a:t>בסוף שנת 1953, התפטר דוד בן גוריון מראשות הממשלה, ויחד עם רעייתו פולה, בחר להתיישב בקיבוץ שדה-בוקר בנגב. בן-גוריון, הנחשב כאבי ההתיישבות בדרום, ראה בהפרחת המדבר משימה לאומית, ביטחונית וכלכלית ממעלה ראשונה ולא חדל להטיף להגשמתה מאז שנות השלושים, תוך שהוא משמש דוגמא אישית</a:t>
            </a:r>
            <a:endParaRPr sz="110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</a:rPr>
              <a:t>בשנת 1955, סיכם את משנתו בנאום "משמעות הנגב", בו הוא מתייחס לשלושת האתגרים העיקריים, כפי שראה אותם בן גוריון בחזונו (</a:t>
            </a:r>
            <a:r>
              <a:rPr lang="en-US" sz="1100" u="sng">
                <a:solidFill>
                  <a:schemeClr val="hlink"/>
                </a:solidFill>
                <a:hlinkClick r:id="rId3"/>
              </a:rPr>
              <a:t>http://www.amalnet.k12.il/ActivitiesOnline/BenGoryon/bg.aspx</a:t>
            </a:r>
            <a:r>
              <a:rPr lang="en-US" sz="1100">
                <a:solidFill>
                  <a:schemeClr val="dk1"/>
                </a:solidFill>
              </a:rPr>
              <a:t>)</a:t>
            </a:r>
            <a:endParaRPr sz="110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 b="1">
              <a:solidFill>
                <a:srgbClr val="222222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 b="1">
              <a:solidFill>
                <a:srgbClr val="222222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 b="1">
              <a:solidFill>
                <a:srgbClr val="222222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000"/>
              <a:buFont typeface="Arial"/>
              <a:buNone/>
            </a:pPr>
            <a:endParaRPr/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965025" y="1154297"/>
            <a:ext cx="7382700" cy="25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הצגת 11 הישובים שהוקמו באזור המצפה</a:t>
            </a:r>
            <a:endParaRPr/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0250" y="1689850"/>
            <a:ext cx="7957549" cy="4754775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 txBox="1"/>
          <p:nvPr/>
        </p:nvSpPr>
        <p:spPr>
          <a:xfrm>
            <a:off x="2565450" y="4650400"/>
            <a:ext cx="901200" cy="11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chemeClr val="dk1"/>
                </a:solidFill>
              </a:rPr>
              <a:t>חוות                                                                            נעמ"א</a:t>
            </a:r>
            <a:endParaRPr sz="10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ערכת נושא Office">
  <a:themeElements>
    <a:clrScheme name="ערכת נושא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ערכת נושא Office">
  <a:themeElements>
    <a:clrScheme name="ערכת נושא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805</Words>
  <Application>Microsoft Office PowerPoint</Application>
  <PresentationFormat>A4 Paper (210x297 mm)‎</PresentationFormat>
  <Paragraphs>68</Paragraphs>
  <Slides>3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3</vt:i4>
      </vt:variant>
    </vt:vector>
  </HeadingPairs>
  <TitlesOfParts>
    <vt:vector size="5" baseType="lpstr">
      <vt:lpstr>2_ערכת נושא Office</vt:lpstr>
      <vt:lpstr>3_ערכת נושא Office</vt:lpstr>
      <vt:lpstr>חוות נעמא: שיעור תקופת תש"ח: ארץ לא זרועה </vt:lpstr>
      <vt:lpstr>רקע והוראות למדריך/ה</vt:lpstr>
      <vt:lpstr>הצגת 11 הישובים שהוקמו באזור המצפה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חוות נעמא: שיעור תקופת תש"ח: ארץ לא זרועה </dc:title>
  <dc:creator>home</dc:creator>
  <cp:lastModifiedBy>home</cp:lastModifiedBy>
  <cp:revision>3</cp:revision>
  <dcterms:modified xsi:type="dcterms:W3CDTF">2018-07-10T07:33:11Z</dcterms:modified>
</cp:coreProperties>
</file>