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5000" autoAdjust="0"/>
    <p:restoredTop sz="94660"/>
  </p:normalViewPr>
  <p:slideViewPr>
    <p:cSldViewPr snapToGrid="0">
      <p:cViewPr>
        <p:scale>
          <a:sx n="100" d="100"/>
          <a:sy n="100" d="100"/>
        </p:scale>
        <p:origin x="66" y="-24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0F08CC29-74C1-4076-84B5-5F542CF7C6D4}" type="datetimeFigureOut">
              <a:rPr lang="he-IL" smtClean="0"/>
              <a:pPr/>
              <a:t>י"ח/כסלו/תשע"ו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6972A87-7E24-48BC-B116-424792EE475C}" type="slidenum">
              <a:rPr lang="he-IL" smtClean="0"/>
              <a:pPr/>
              <a:t>‹#›</a:t>
            </a:fld>
            <a:endParaRPr lang="he-IL"/>
          </a:p>
        </p:txBody>
      </p:sp>
    </p:spTree>
    <p:extLst>
      <p:ext uri="{BB962C8B-B14F-4D97-AF65-F5344CB8AC3E}">
        <p14:creationId xmlns:p14="http://schemas.microsoft.com/office/powerpoint/2010/main" val="3891890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0F08CC29-74C1-4076-84B5-5F542CF7C6D4}" type="datetimeFigureOut">
              <a:rPr lang="he-IL" smtClean="0"/>
              <a:pPr/>
              <a:t>י"ח/כסלו/תשע"ו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6972A87-7E24-48BC-B116-424792EE475C}" type="slidenum">
              <a:rPr lang="he-IL" smtClean="0"/>
              <a:pPr/>
              <a:t>‹#›</a:t>
            </a:fld>
            <a:endParaRPr lang="he-IL"/>
          </a:p>
        </p:txBody>
      </p:sp>
    </p:spTree>
    <p:extLst>
      <p:ext uri="{BB962C8B-B14F-4D97-AF65-F5344CB8AC3E}">
        <p14:creationId xmlns:p14="http://schemas.microsoft.com/office/powerpoint/2010/main" val="173963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0F08CC29-74C1-4076-84B5-5F542CF7C6D4}" type="datetimeFigureOut">
              <a:rPr lang="he-IL" smtClean="0"/>
              <a:pPr/>
              <a:t>י"ח/כסלו/תשע"ו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6972A87-7E24-48BC-B116-424792EE475C}" type="slidenum">
              <a:rPr lang="he-IL" smtClean="0"/>
              <a:pPr/>
              <a:t>‹#›</a:t>
            </a:fld>
            <a:endParaRPr lang="he-IL"/>
          </a:p>
        </p:txBody>
      </p:sp>
    </p:spTree>
    <p:extLst>
      <p:ext uri="{BB962C8B-B14F-4D97-AF65-F5344CB8AC3E}">
        <p14:creationId xmlns:p14="http://schemas.microsoft.com/office/powerpoint/2010/main" val="3189038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0F08CC29-74C1-4076-84B5-5F542CF7C6D4}" type="datetimeFigureOut">
              <a:rPr lang="he-IL" smtClean="0"/>
              <a:pPr/>
              <a:t>י"ח/כסלו/תשע"ו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6972A87-7E24-48BC-B116-424792EE475C}" type="slidenum">
              <a:rPr lang="he-IL" smtClean="0"/>
              <a:pPr/>
              <a:t>‹#›</a:t>
            </a:fld>
            <a:endParaRPr lang="he-IL"/>
          </a:p>
        </p:txBody>
      </p:sp>
    </p:spTree>
    <p:extLst>
      <p:ext uri="{BB962C8B-B14F-4D97-AF65-F5344CB8AC3E}">
        <p14:creationId xmlns:p14="http://schemas.microsoft.com/office/powerpoint/2010/main" val="13027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0F08CC29-74C1-4076-84B5-5F542CF7C6D4}" type="datetimeFigureOut">
              <a:rPr lang="he-IL" smtClean="0"/>
              <a:pPr/>
              <a:t>י"ח/כסלו/תשע"ו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6972A87-7E24-48BC-B116-424792EE475C}" type="slidenum">
              <a:rPr lang="he-IL" smtClean="0"/>
              <a:pPr/>
              <a:t>‹#›</a:t>
            </a:fld>
            <a:endParaRPr lang="he-IL"/>
          </a:p>
        </p:txBody>
      </p:sp>
    </p:spTree>
    <p:extLst>
      <p:ext uri="{BB962C8B-B14F-4D97-AF65-F5344CB8AC3E}">
        <p14:creationId xmlns:p14="http://schemas.microsoft.com/office/powerpoint/2010/main" val="3680720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0F08CC29-74C1-4076-84B5-5F542CF7C6D4}" type="datetimeFigureOut">
              <a:rPr lang="he-IL" smtClean="0"/>
              <a:pPr/>
              <a:t>י"ח/כסלו/תשע"ו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96972A87-7E24-48BC-B116-424792EE475C}" type="slidenum">
              <a:rPr lang="he-IL" smtClean="0"/>
              <a:pPr/>
              <a:t>‹#›</a:t>
            </a:fld>
            <a:endParaRPr lang="he-IL"/>
          </a:p>
        </p:txBody>
      </p:sp>
    </p:spTree>
    <p:extLst>
      <p:ext uri="{BB962C8B-B14F-4D97-AF65-F5344CB8AC3E}">
        <p14:creationId xmlns:p14="http://schemas.microsoft.com/office/powerpoint/2010/main" val="2057802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0F08CC29-74C1-4076-84B5-5F542CF7C6D4}" type="datetimeFigureOut">
              <a:rPr lang="he-IL" smtClean="0"/>
              <a:pPr/>
              <a:t>י"ח/כסלו/תשע"ו</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96972A87-7E24-48BC-B116-424792EE475C}" type="slidenum">
              <a:rPr lang="he-IL" smtClean="0"/>
              <a:pPr/>
              <a:t>‹#›</a:t>
            </a:fld>
            <a:endParaRPr lang="he-IL"/>
          </a:p>
        </p:txBody>
      </p:sp>
    </p:spTree>
    <p:extLst>
      <p:ext uri="{BB962C8B-B14F-4D97-AF65-F5344CB8AC3E}">
        <p14:creationId xmlns:p14="http://schemas.microsoft.com/office/powerpoint/2010/main" val="422502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0F08CC29-74C1-4076-84B5-5F542CF7C6D4}" type="datetimeFigureOut">
              <a:rPr lang="he-IL" smtClean="0"/>
              <a:pPr/>
              <a:t>י"ח/כסלו/תשע"ו</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96972A87-7E24-48BC-B116-424792EE475C}" type="slidenum">
              <a:rPr lang="he-IL" smtClean="0"/>
              <a:pPr/>
              <a:t>‹#›</a:t>
            </a:fld>
            <a:endParaRPr lang="he-IL"/>
          </a:p>
        </p:txBody>
      </p:sp>
    </p:spTree>
    <p:extLst>
      <p:ext uri="{BB962C8B-B14F-4D97-AF65-F5344CB8AC3E}">
        <p14:creationId xmlns:p14="http://schemas.microsoft.com/office/powerpoint/2010/main" val="232071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0F08CC29-74C1-4076-84B5-5F542CF7C6D4}" type="datetimeFigureOut">
              <a:rPr lang="he-IL" smtClean="0"/>
              <a:pPr/>
              <a:t>י"ח/כסלו/תשע"ו</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96972A87-7E24-48BC-B116-424792EE475C}" type="slidenum">
              <a:rPr lang="he-IL" smtClean="0"/>
              <a:pPr/>
              <a:t>‹#›</a:t>
            </a:fld>
            <a:endParaRPr lang="he-IL"/>
          </a:p>
        </p:txBody>
      </p:sp>
    </p:spTree>
    <p:extLst>
      <p:ext uri="{BB962C8B-B14F-4D97-AF65-F5344CB8AC3E}">
        <p14:creationId xmlns:p14="http://schemas.microsoft.com/office/powerpoint/2010/main" val="460171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0F08CC29-74C1-4076-84B5-5F542CF7C6D4}" type="datetimeFigureOut">
              <a:rPr lang="he-IL" smtClean="0"/>
              <a:pPr/>
              <a:t>י"ח/כסלו/תשע"ו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96972A87-7E24-48BC-B116-424792EE475C}" type="slidenum">
              <a:rPr lang="he-IL" smtClean="0"/>
              <a:pPr/>
              <a:t>‹#›</a:t>
            </a:fld>
            <a:endParaRPr lang="he-IL"/>
          </a:p>
        </p:txBody>
      </p:sp>
    </p:spTree>
    <p:extLst>
      <p:ext uri="{BB962C8B-B14F-4D97-AF65-F5344CB8AC3E}">
        <p14:creationId xmlns:p14="http://schemas.microsoft.com/office/powerpoint/2010/main" val="2655523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0F08CC29-74C1-4076-84B5-5F542CF7C6D4}" type="datetimeFigureOut">
              <a:rPr lang="he-IL" smtClean="0"/>
              <a:pPr/>
              <a:t>י"ח/כסלו/תשע"ו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96972A87-7E24-48BC-B116-424792EE475C}" type="slidenum">
              <a:rPr lang="he-IL" smtClean="0"/>
              <a:pPr/>
              <a:t>‹#›</a:t>
            </a:fld>
            <a:endParaRPr lang="he-IL"/>
          </a:p>
        </p:txBody>
      </p:sp>
    </p:spTree>
    <p:extLst>
      <p:ext uri="{BB962C8B-B14F-4D97-AF65-F5344CB8AC3E}">
        <p14:creationId xmlns:p14="http://schemas.microsoft.com/office/powerpoint/2010/main" val="3238024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F08CC29-74C1-4076-84B5-5F542CF7C6D4}" type="datetimeFigureOut">
              <a:rPr lang="he-IL" smtClean="0"/>
              <a:pPr/>
              <a:t>י"ח/כסלו/תשע"ו</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6972A87-7E24-48BC-B116-424792EE475C}" type="slidenum">
              <a:rPr lang="he-IL" smtClean="0"/>
              <a:pPr/>
              <a:t>‹#›</a:t>
            </a:fld>
            <a:endParaRPr lang="he-IL"/>
          </a:p>
        </p:txBody>
      </p:sp>
    </p:spTree>
    <p:extLst>
      <p:ext uri="{BB962C8B-B14F-4D97-AF65-F5344CB8AC3E}">
        <p14:creationId xmlns:p14="http://schemas.microsoft.com/office/powerpoint/2010/main" val="2991282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קבוצה 6"/>
          <p:cNvGrpSpPr/>
          <p:nvPr/>
        </p:nvGrpSpPr>
        <p:grpSpPr>
          <a:xfrm>
            <a:off x="1703389" y="188913"/>
            <a:ext cx="9815510" cy="6478587"/>
            <a:chOff x="1703389" y="188913"/>
            <a:chExt cx="9815510" cy="6478587"/>
          </a:xfrm>
        </p:grpSpPr>
        <p:sp>
          <p:nvSpPr>
            <p:cNvPr id="5" name="Text Box 8"/>
            <p:cNvSpPr txBox="1">
              <a:spLocks noChangeArrowheads="1"/>
            </p:cNvSpPr>
            <p:nvPr/>
          </p:nvSpPr>
          <p:spPr bwMode="auto">
            <a:xfrm>
              <a:off x="1703389" y="188913"/>
              <a:ext cx="1655762" cy="238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he-IL" altLang="he-IL" sz="900" b="1">
                  <a:solidFill>
                    <a:srgbClr val="000000"/>
                  </a:solidFill>
                </a:rPr>
                <a:t>חוברת מקורות – השומר החדש</a:t>
              </a:r>
              <a:endParaRPr lang="en-US" altLang="he-IL" sz="900" b="1">
                <a:solidFill>
                  <a:srgbClr val="000000"/>
                </a:solidFill>
              </a:endParaRPr>
            </a:p>
          </p:txBody>
        </p:sp>
        <p:pic>
          <p:nvPicPr>
            <p:cNvPr id="3" name="תמונה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79972" y="6086580"/>
              <a:ext cx="1538927" cy="580920"/>
            </a:xfrm>
            <a:prstGeom prst="rect">
              <a:avLst/>
            </a:prstGeom>
          </p:spPr>
        </p:pic>
      </p:grpSp>
      <p:sp>
        <p:nvSpPr>
          <p:cNvPr id="2" name="TextBox 1"/>
          <p:cNvSpPr txBox="1"/>
          <p:nvPr/>
        </p:nvSpPr>
        <p:spPr>
          <a:xfrm>
            <a:off x="3483980" y="200488"/>
            <a:ext cx="6030409" cy="646331"/>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r>
              <a:rPr lang="he-IL" sz="3600" dirty="0"/>
              <a:t>אומץ </a:t>
            </a:r>
            <a:r>
              <a:rPr lang="he-IL" sz="3600" dirty="0" smtClean="0"/>
              <a:t>כאש – מחממת או </a:t>
            </a:r>
            <a:r>
              <a:rPr lang="he-IL" sz="3600" dirty="0"/>
              <a:t>שורפת </a:t>
            </a:r>
          </a:p>
        </p:txBody>
      </p:sp>
      <p:sp>
        <p:nvSpPr>
          <p:cNvPr id="4" name="TextBox 3"/>
          <p:cNvSpPr txBox="1"/>
          <p:nvPr/>
        </p:nvSpPr>
        <p:spPr>
          <a:xfrm>
            <a:off x="3595048" y="901354"/>
            <a:ext cx="5295014" cy="2775760"/>
          </a:xfrm>
          <a:prstGeom prst="rect">
            <a:avLst/>
          </a:prstGeom>
          <a:ln w="28575"/>
        </p:spPr>
        <p:style>
          <a:lnRef idx="2">
            <a:schemeClr val="dk1"/>
          </a:lnRef>
          <a:fillRef idx="1">
            <a:schemeClr val="lt1"/>
          </a:fillRef>
          <a:effectRef idx="0">
            <a:schemeClr val="dk1"/>
          </a:effectRef>
          <a:fontRef idx="minor">
            <a:schemeClr val="dk1"/>
          </a:fontRef>
        </p:style>
        <p:txBody>
          <a:bodyPr wrap="square" rtlCol="1">
            <a:spAutoFit/>
          </a:bodyPr>
          <a:lstStyle/>
          <a:p>
            <a:pPr algn="just">
              <a:lnSpc>
                <a:spcPct val="150000"/>
              </a:lnSpc>
            </a:pPr>
            <a:r>
              <a:rPr lang="he-IL" sz="900" u="sng" dirty="0" smtClean="0">
                <a:latin typeface="Guttman Keren" panose="02010401010101010101" pitchFamily="2" charset="-79"/>
              </a:rPr>
              <a:t>א. האומץ לדעת את גבולות האומץ</a:t>
            </a:r>
          </a:p>
          <a:p>
            <a:pPr algn="just">
              <a:lnSpc>
                <a:spcPct val="150000"/>
              </a:lnSpc>
            </a:pPr>
            <a:r>
              <a:rPr lang="he-IL" sz="900" dirty="0" smtClean="0">
                <a:latin typeface="Guttman Keren" panose="02010401010101010101" pitchFamily="2" charset="-79"/>
                <a:cs typeface="Guttman Keren" panose="02010401010101010101" pitchFamily="2" charset="-79"/>
              </a:rPr>
              <a:t>יְהִי </a:t>
            </a:r>
            <a:r>
              <a:rPr lang="he-IL" sz="900" dirty="0">
                <a:latin typeface="Guttman Keren" panose="02010401010101010101" pitchFamily="2" charset="-79"/>
                <a:cs typeface="Guttman Keren" panose="02010401010101010101" pitchFamily="2" charset="-79"/>
              </a:rPr>
              <a:t>כַּאֲשֶׁר שָׁב שָׁאוּל מֵאַחֲרֵי פְּלִשׁ</a:t>
            </a:r>
            <a:r>
              <a:rPr lang="he-IL" sz="900" dirty="0" err="1">
                <a:latin typeface="Guttman Keren" panose="02010401010101010101" pitchFamily="2" charset="-79"/>
                <a:cs typeface="Guttman Keren" panose="02010401010101010101" pitchFamily="2" charset="-79"/>
              </a:rPr>
              <a:t>ְתִּי</a:t>
            </a:r>
            <a:r>
              <a:rPr lang="he-IL" sz="900" dirty="0">
                <a:latin typeface="Guttman Keren" panose="02010401010101010101" pitchFamily="2" charset="-79"/>
                <a:cs typeface="Guttman Keren" panose="02010401010101010101" pitchFamily="2" charset="-79"/>
              </a:rPr>
              <a:t>ם </a:t>
            </a:r>
            <a:r>
              <a:rPr lang="he-IL" sz="900" dirty="0" err="1">
                <a:latin typeface="Guttman Keren" panose="02010401010101010101" pitchFamily="2" charset="-79"/>
                <a:cs typeface="Guttman Keren" panose="02010401010101010101" pitchFamily="2" charset="-79"/>
              </a:rPr>
              <a:t>וַיַּגִּ</a:t>
            </a:r>
            <a:r>
              <a:rPr lang="he-IL" sz="900" dirty="0">
                <a:latin typeface="Guttman Keren" panose="02010401010101010101" pitchFamily="2" charset="-79"/>
                <a:cs typeface="Guttman Keren" panose="02010401010101010101" pitchFamily="2" charset="-79"/>
              </a:rPr>
              <a:t>דוּ לוֹ </a:t>
            </a:r>
            <a:r>
              <a:rPr lang="he-IL" sz="900" dirty="0" err="1">
                <a:latin typeface="Guttman Keren" panose="02010401010101010101" pitchFamily="2" charset="-79"/>
                <a:cs typeface="Guttman Keren" panose="02010401010101010101" pitchFamily="2" charset="-79"/>
              </a:rPr>
              <a:t>לֵאמ</a:t>
            </a:r>
            <a:r>
              <a:rPr lang="he-IL" sz="900" dirty="0">
                <a:latin typeface="Guttman Keren" panose="02010401010101010101" pitchFamily="2" charset="-79"/>
                <a:cs typeface="Guttman Keren" panose="02010401010101010101" pitchFamily="2" charset="-79"/>
              </a:rPr>
              <a:t>ֹר הִנֵּה דָוִד בְּמִדְבַּר עֵין גֶּדִי: </a:t>
            </a:r>
            <a:r>
              <a:rPr lang="he-IL" sz="900" dirty="0" err="1">
                <a:latin typeface="Guttman Keren" panose="02010401010101010101" pitchFamily="2" charset="-79"/>
                <a:cs typeface="Guttman Keren" panose="02010401010101010101" pitchFamily="2" charset="-79"/>
              </a:rPr>
              <a:t>ס</a:t>
            </a:r>
            <a:r>
              <a:rPr lang="he-IL" sz="900" dirty="0">
                <a:latin typeface="Guttman Keren" panose="02010401010101010101" pitchFamily="2" charset="-79"/>
                <a:cs typeface="Guttman Keren" panose="02010401010101010101" pitchFamily="2" charset="-79"/>
              </a:rPr>
              <a:t> </a:t>
            </a:r>
            <a:endParaRPr lang="he-IL" sz="900" dirty="0" smtClean="0">
              <a:latin typeface="Guttman Keren" panose="02010401010101010101" pitchFamily="2" charset="-79"/>
              <a:cs typeface="Guttman Keren" panose="02010401010101010101" pitchFamily="2" charset="-79"/>
            </a:endParaRPr>
          </a:p>
          <a:p>
            <a:pPr algn="just">
              <a:lnSpc>
                <a:spcPct val="150000"/>
              </a:lnSpc>
            </a:pPr>
            <a:r>
              <a:rPr lang="he-IL" sz="900" dirty="0" smtClean="0">
                <a:latin typeface="Guttman Keren" panose="02010401010101010101" pitchFamily="2" charset="-79"/>
                <a:cs typeface="Guttman Keren" panose="02010401010101010101" pitchFamily="2" charset="-79"/>
              </a:rPr>
              <a:t> </a:t>
            </a:r>
            <a:r>
              <a:rPr lang="he-IL" sz="900" dirty="0" err="1">
                <a:latin typeface="Guttman Keren" panose="02010401010101010101" pitchFamily="2" charset="-79"/>
                <a:cs typeface="Guttman Keren" panose="02010401010101010101" pitchFamily="2" charset="-79"/>
              </a:rPr>
              <a:t>וַיּ</a:t>
            </a:r>
            <a:r>
              <a:rPr lang="he-IL" sz="900" dirty="0">
                <a:latin typeface="Guttman Keren" panose="02010401010101010101" pitchFamily="2" charset="-79"/>
                <a:cs typeface="Guttman Keren" panose="02010401010101010101" pitchFamily="2" charset="-79"/>
              </a:rPr>
              <a:t>ִקַּח שָׁאוּל שְׁלֹשֶׁת אֲלָפִים אִישׁ בָּחוּר מִכָּל יִשְׂרָאֵל וַיֵּלֶךְ לְבַקֵּשׁ אֶת דָּוִד וַאֲנָשָׁיו עַל פְּנֵי צוּרֵי הַיְּעֵלִים:  </a:t>
            </a:r>
            <a:endParaRPr lang="he-IL" sz="900" dirty="0" smtClean="0">
              <a:latin typeface="Guttman Keren" panose="02010401010101010101" pitchFamily="2" charset="-79"/>
              <a:cs typeface="Guttman Keren" panose="02010401010101010101" pitchFamily="2" charset="-79"/>
            </a:endParaRPr>
          </a:p>
          <a:p>
            <a:pPr algn="just">
              <a:lnSpc>
                <a:spcPct val="150000"/>
              </a:lnSpc>
            </a:pPr>
            <a:r>
              <a:rPr lang="he-IL" sz="900" dirty="0" smtClean="0">
                <a:latin typeface="Guttman Keren" panose="02010401010101010101" pitchFamily="2" charset="-79"/>
                <a:cs typeface="Guttman Keren" panose="02010401010101010101" pitchFamily="2" charset="-79"/>
              </a:rPr>
              <a:t>וַיָּבֹא </a:t>
            </a:r>
            <a:r>
              <a:rPr lang="he-IL" sz="900" dirty="0">
                <a:latin typeface="Guttman Keren" panose="02010401010101010101" pitchFamily="2" charset="-79"/>
                <a:cs typeface="Guttman Keren" panose="02010401010101010101" pitchFamily="2" charset="-79"/>
              </a:rPr>
              <a:t>אֶל גִּדְרוֹת הַצֹּאן עַל הַדֶּרֶךְ וְשָׁם מְעָרָה וַיָּבֹא שָׁאוּל </a:t>
            </a:r>
            <a:r>
              <a:rPr lang="he-IL" sz="900" dirty="0" err="1">
                <a:latin typeface="Guttman Keren" panose="02010401010101010101" pitchFamily="2" charset="-79"/>
                <a:cs typeface="Guttman Keren" panose="02010401010101010101" pitchFamily="2" charset="-79"/>
              </a:rPr>
              <a:t>לְהָ</a:t>
            </a:r>
            <a:r>
              <a:rPr lang="he-IL" sz="900" dirty="0">
                <a:latin typeface="Guttman Keren" panose="02010401010101010101" pitchFamily="2" charset="-79"/>
                <a:cs typeface="Guttman Keren" panose="02010401010101010101" pitchFamily="2" charset="-79"/>
              </a:rPr>
              <a:t>סֵךְ </a:t>
            </a:r>
            <a:r>
              <a:rPr lang="he-IL" sz="900" dirty="0" err="1">
                <a:latin typeface="Guttman Keren" panose="02010401010101010101" pitchFamily="2" charset="-79"/>
                <a:cs typeface="Guttman Keren" panose="02010401010101010101" pitchFamily="2" charset="-79"/>
              </a:rPr>
              <a:t>אֶ</a:t>
            </a:r>
            <a:r>
              <a:rPr lang="he-IL" sz="900" dirty="0">
                <a:latin typeface="Guttman Keren" panose="02010401010101010101" pitchFamily="2" charset="-79"/>
                <a:cs typeface="Guttman Keren" panose="02010401010101010101" pitchFamily="2" charset="-79"/>
              </a:rPr>
              <a:t>ת </a:t>
            </a:r>
            <a:r>
              <a:rPr lang="he-IL" sz="900" dirty="0" smtClean="0">
                <a:latin typeface="Guttman Keren" panose="02010401010101010101" pitchFamily="2" charset="-79"/>
                <a:cs typeface="Guttman Keren" panose="02010401010101010101" pitchFamily="2" charset="-79"/>
              </a:rPr>
              <a:t>רַגְלָיו (לעשות את צרכיו) </a:t>
            </a:r>
            <a:r>
              <a:rPr lang="he-IL" sz="900" dirty="0">
                <a:latin typeface="Guttman Keren" panose="02010401010101010101" pitchFamily="2" charset="-79"/>
                <a:cs typeface="Guttman Keren" panose="02010401010101010101" pitchFamily="2" charset="-79"/>
              </a:rPr>
              <a:t>וְדָוִד וַאֲנָשָׁיו בְּיַרְכְּתֵי הַמְּעָרָה יֹשְׁבִים: </a:t>
            </a:r>
            <a:endParaRPr lang="he-IL" sz="900" dirty="0" smtClean="0">
              <a:latin typeface="Guttman Keren" panose="02010401010101010101" pitchFamily="2" charset="-79"/>
              <a:cs typeface="Guttman Keren" panose="02010401010101010101" pitchFamily="2" charset="-79"/>
            </a:endParaRPr>
          </a:p>
          <a:p>
            <a:pPr algn="just">
              <a:lnSpc>
                <a:spcPct val="150000"/>
              </a:lnSpc>
            </a:pPr>
            <a:r>
              <a:rPr lang="he-IL" sz="900" dirty="0" smtClean="0">
                <a:latin typeface="Guttman Keren" panose="02010401010101010101" pitchFamily="2" charset="-79"/>
                <a:cs typeface="Guttman Keren" panose="02010401010101010101" pitchFamily="2" charset="-79"/>
              </a:rPr>
              <a:t> </a:t>
            </a:r>
            <a:r>
              <a:rPr lang="he-IL" sz="900" dirty="0">
                <a:latin typeface="Guttman Keren" panose="02010401010101010101" pitchFamily="2" charset="-79"/>
                <a:cs typeface="Guttman Keren" panose="02010401010101010101" pitchFamily="2" charset="-79"/>
              </a:rPr>
              <a:t>וַיֹּאמְרוּ אַנְשֵׁי דָוִד </a:t>
            </a:r>
            <a:r>
              <a:rPr lang="he-IL" sz="900" dirty="0" smtClean="0">
                <a:latin typeface="Guttman Keren" panose="02010401010101010101" pitchFamily="2" charset="-79"/>
                <a:cs typeface="Guttman Keren" panose="02010401010101010101" pitchFamily="2" charset="-79"/>
              </a:rPr>
              <a:t>אֵלָיו: "</a:t>
            </a:r>
            <a:r>
              <a:rPr lang="he-IL" sz="900" b="1" dirty="0" smtClean="0">
                <a:latin typeface="Guttman Keren" panose="02010401010101010101" pitchFamily="2" charset="-79"/>
                <a:cs typeface="Guttman Keren" panose="02010401010101010101" pitchFamily="2" charset="-79"/>
              </a:rPr>
              <a:t>הִנֵּה </a:t>
            </a:r>
            <a:r>
              <a:rPr lang="he-IL" sz="900" b="1" dirty="0">
                <a:latin typeface="Guttman Keren" panose="02010401010101010101" pitchFamily="2" charset="-79"/>
                <a:cs typeface="Guttman Keren" panose="02010401010101010101" pitchFamily="2" charset="-79"/>
              </a:rPr>
              <a:t>הַיּוֹם אֲשֶׁר אָמַר </a:t>
            </a:r>
            <a:r>
              <a:rPr lang="he-IL" sz="900" b="1" dirty="0" smtClean="0">
                <a:latin typeface="Guttman Keren" panose="02010401010101010101" pitchFamily="2" charset="-79"/>
                <a:cs typeface="Guttman Keren" panose="02010401010101010101" pitchFamily="2" charset="-79"/>
              </a:rPr>
              <a:t>ה' </a:t>
            </a:r>
            <a:r>
              <a:rPr lang="he-IL" sz="900" b="1" dirty="0">
                <a:latin typeface="Guttman Keren" panose="02010401010101010101" pitchFamily="2" charset="-79"/>
                <a:cs typeface="Guttman Keren" panose="02010401010101010101" pitchFamily="2" charset="-79"/>
              </a:rPr>
              <a:t>אֵלֶיךָ הִנֵּה אָנֹכִי נֹתֵן אֶת </a:t>
            </a:r>
            <a:r>
              <a:rPr lang="he-IL" sz="900" b="1" dirty="0" err="1">
                <a:latin typeface="Guttman Keren" panose="02010401010101010101" pitchFamily="2" charset="-79"/>
                <a:cs typeface="Guttman Keren" panose="02010401010101010101" pitchFamily="2" charset="-79"/>
              </a:rPr>
              <a:t>איביך</a:t>
            </a:r>
            <a:r>
              <a:rPr lang="he-IL" sz="900" b="1" dirty="0">
                <a:latin typeface="Guttman Keren" panose="02010401010101010101" pitchFamily="2" charset="-79"/>
                <a:cs typeface="Guttman Keren" panose="02010401010101010101" pitchFamily="2" charset="-79"/>
              </a:rPr>
              <a:t> </a:t>
            </a:r>
            <a:r>
              <a:rPr lang="he-IL" sz="900" b="1" dirty="0" err="1">
                <a:latin typeface="Guttman Keren" panose="02010401010101010101" pitchFamily="2" charset="-79"/>
                <a:cs typeface="Guttman Keren" panose="02010401010101010101" pitchFamily="2" charset="-79"/>
              </a:rPr>
              <a:t>אֹיִ</a:t>
            </a:r>
            <a:r>
              <a:rPr lang="he-IL" sz="900" b="1" dirty="0">
                <a:latin typeface="Guttman Keren" panose="02010401010101010101" pitchFamily="2" charset="-79"/>
                <a:cs typeface="Guttman Keren" panose="02010401010101010101" pitchFamily="2" charset="-79"/>
              </a:rPr>
              <a:t>בְךָ בְּיָדֶךָ וְעָשִׂיתָ לּוֹ כַּאֲשֶׁר </a:t>
            </a:r>
            <a:r>
              <a:rPr lang="he-IL" sz="900" b="1" dirty="0" err="1">
                <a:latin typeface="Guttman Keren" panose="02010401010101010101" pitchFamily="2" charset="-79"/>
                <a:cs typeface="Guttman Keren" panose="02010401010101010101" pitchFamily="2" charset="-79"/>
              </a:rPr>
              <a:t>יִט</a:t>
            </a:r>
            <a:r>
              <a:rPr lang="he-IL" sz="900" b="1" dirty="0">
                <a:latin typeface="Guttman Keren" panose="02010401010101010101" pitchFamily="2" charset="-79"/>
                <a:cs typeface="Guttman Keren" panose="02010401010101010101" pitchFamily="2" charset="-79"/>
              </a:rPr>
              <a:t>ַב</a:t>
            </a:r>
            <a:r>
              <a:rPr lang="he-IL" sz="900" b="1" dirty="0" err="1">
                <a:latin typeface="Guttman Keren" panose="02010401010101010101" pitchFamily="2" charset="-79"/>
                <a:cs typeface="Guttman Keren" panose="02010401010101010101" pitchFamily="2" charset="-79"/>
              </a:rPr>
              <a:t> </a:t>
            </a:r>
            <a:r>
              <a:rPr lang="he-IL" sz="900" b="1" dirty="0" smtClean="0">
                <a:latin typeface="Guttman Keren" panose="02010401010101010101" pitchFamily="2" charset="-79"/>
                <a:cs typeface="Guttman Keren" panose="02010401010101010101" pitchFamily="2" charset="-79"/>
              </a:rPr>
              <a:t>בְּעֵינֶיךָ!</a:t>
            </a:r>
            <a:r>
              <a:rPr lang="he-IL" sz="900" dirty="0" smtClean="0">
                <a:latin typeface="Guttman Keren" panose="02010401010101010101" pitchFamily="2" charset="-79"/>
                <a:cs typeface="Guttman Keren" panose="02010401010101010101" pitchFamily="2" charset="-79"/>
              </a:rPr>
              <a:t>" </a:t>
            </a:r>
          </a:p>
          <a:p>
            <a:pPr algn="just">
              <a:lnSpc>
                <a:spcPct val="150000"/>
              </a:lnSpc>
            </a:pPr>
            <a:r>
              <a:rPr lang="he-IL" sz="900" dirty="0" err="1" smtClean="0">
                <a:latin typeface="Guttman Keren" panose="02010401010101010101" pitchFamily="2" charset="-79"/>
                <a:cs typeface="Guttman Keren" panose="02010401010101010101" pitchFamily="2" charset="-79"/>
              </a:rPr>
              <a:t>וַיּ</a:t>
            </a:r>
            <a:r>
              <a:rPr lang="he-IL" sz="900" dirty="0" smtClean="0">
                <a:latin typeface="Guttman Keren" panose="02010401010101010101" pitchFamily="2" charset="-79"/>
                <a:cs typeface="Guttman Keren" panose="02010401010101010101" pitchFamily="2" charset="-79"/>
              </a:rPr>
              <a:t>ָקָם </a:t>
            </a:r>
            <a:r>
              <a:rPr lang="he-IL" sz="900" dirty="0">
                <a:latin typeface="Guttman Keren" panose="02010401010101010101" pitchFamily="2" charset="-79"/>
                <a:cs typeface="Guttman Keren" panose="02010401010101010101" pitchFamily="2" charset="-79"/>
              </a:rPr>
              <a:t>דָּוִד </a:t>
            </a:r>
            <a:r>
              <a:rPr lang="he-IL" sz="900" dirty="0" err="1">
                <a:latin typeface="Guttman Keren" panose="02010401010101010101" pitchFamily="2" charset="-79"/>
                <a:cs typeface="Guttman Keren" panose="02010401010101010101" pitchFamily="2" charset="-79"/>
              </a:rPr>
              <a:t>וַיִּ</a:t>
            </a:r>
            <a:r>
              <a:rPr lang="he-IL" sz="900" dirty="0">
                <a:latin typeface="Guttman Keren" panose="02010401010101010101" pitchFamily="2" charset="-79"/>
                <a:cs typeface="Guttman Keren" panose="02010401010101010101" pitchFamily="2" charset="-79"/>
              </a:rPr>
              <a:t>כְרֹת אֶת כְּנַף הַמְּעִיל אֲשֶׁר לְשָׁאוּל בַּלָּט:  </a:t>
            </a:r>
            <a:endParaRPr lang="he-IL" sz="900" dirty="0" smtClean="0">
              <a:latin typeface="Guttman Keren" panose="02010401010101010101" pitchFamily="2" charset="-79"/>
              <a:cs typeface="Guttman Keren" panose="02010401010101010101" pitchFamily="2" charset="-79"/>
            </a:endParaRPr>
          </a:p>
          <a:p>
            <a:pPr algn="just">
              <a:lnSpc>
                <a:spcPct val="150000"/>
              </a:lnSpc>
            </a:pPr>
            <a:r>
              <a:rPr lang="he-IL" sz="900" dirty="0" smtClean="0">
                <a:latin typeface="Guttman Keren" panose="02010401010101010101" pitchFamily="2" charset="-79"/>
                <a:cs typeface="Guttman Keren" panose="02010401010101010101" pitchFamily="2" charset="-79"/>
              </a:rPr>
              <a:t>וַיְהִי </a:t>
            </a:r>
            <a:r>
              <a:rPr lang="he-IL" sz="900" dirty="0">
                <a:latin typeface="Guttman Keren" panose="02010401010101010101" pitchFamily="2" charset="-79"/>
                <a:cs typeface="Guttman Keren" panose="02010401010101010101" pitchFamily="2" charset="-79"/>
              </a:rPr>
              <a:t>אַחֲרֵי כֵן </a:t>
            </a:r>
            <a:r>
              <a:rPr lang="he-IL" sz="900" b="1" u="sng" dirty="0" err="1">
                <a:latin typeface="Guttman Keren" panose="02010401010101010101" pitchFamily="2" charset="-79"/>
                <a:cs typeface="Guttman Keren" panose="02010401010101010101" pitchFamily="2" charset="-79"/>
              </a:rPr>
              <a:t>וַי</a:t>
            </a:r>
            <a:r>
              <a:rPr lang="he-IL" sz="900" b="1" u="sng" dirty="0">
                <a:latin typeface="Guttman Keren" panose="02010401010101010101" pitchFamily="2" charset="-79"/>
                <a:cs typeface="Guttman Keren" panose="02010401010101010101" pitchFamily="2" charset="-79"/>
              </a:rPr>
              <a:t>ַּךְ לֵב דָּוִד אֹתוֹ עַל אֲשֶׁר כָּרַת אֶת כָּנָף אֲשֶׁר לְשָׁאוּל</a:t>
            </a:r>
            <a:r>
              <a:rPr lang="he-IL" sz="900" u="sng" dirty="0">
                <a:latin typeface="Guttman Keren" panose="02010401010101010101" pitchFamily="2" charset="-79"/>
                <a:cs typeface="Guttman Keren" panose="02010401010101010101" pitchFamily="2" charset="-79"/>
              </a:rPr>
              <a:t>:</a:t>
            </a:r>
            <a:r>
              <a:rPr lang="he-IL" sz="900" dirty="0">
                <a:latin typeface="Guttman Keren" panose="02010401010101010101" pitchFamily="2" charset="-79"/>
                <a:cs typeface="Guttman Keren" panose="02010401010101010101" pitchFamily="2" charset="-79"/>
              </a:rPr>
              <a:t> </a:t>
            </a:r>
            <a:r>
              <a:rPr lang="he-IL" sz="900" dirty="0" err="1">
                <a:latin typeface="Guttman Keren" panose="02010401010101010101" pitchFamily="2" charset="-79"/>
                <a:cs typeface="Guttman Keren" panose="02010401010101010101" pitchFamily="2" charset="-79"/>
              </a:rPr>
              <a:t>ס</a:t>
            </a:r>
            <a:r>
              <a:rPr lang="he-IL" sz="900" dirty="0">
                <a:latin typeface="Guttman Keren" panose="02010401010101010101" pitchFamily="2" charset="-79"/>
                <a:cs typeface="Guttman Keren" panose="02010401010101010101" pitchFamily="2" charset="-79"/>
              </a:rPr>
              <a:t>  </a:t>
            </a:r>
            <a:endParaRPr lang="he-IL" sz="900" dirty="0" smtClean="0">
              <a:latin typeface="Guttman Keren" panose="02010401010101010101" pitchFamily="2" charset="-79"/>
              <a:cs typeface="Guttman Keren" panose="02010401010101010101" pitchFamily="2" charset="-79"/>
            </a:endParaRPr>
          </a:p>
          <a:p>
            <a:pPr algn="just">
              <a:lnSpc>
                <a:spcPct val="150000"/>
              </a:lnSpc>
            </a:pPr>
            <a:r>
              <a:rPr lang="he-IL" sz="900" dirty="0" smtClean="0">
                <a:latin typeface="Guttman Keren" panose="02010401010101010101" pitchFamily="2" charset="-79"/>
                <a:cs typeface="Guttman Keren" panose="02010401010101010101" pitchFamily="2" charset="-79"/>
              </a:rPr>
              <a:t>וַיֹּא</a:t>
            </a:r>
            <a:r>
              <a:rPr lang="he-IL" sz="900" dirty="0" err="1" smtClean="0">
                <a:latin typeface="Guttman Keren" panose="02010401010101010101" pitchFamily="2" charset="-79"/>
                <a:cs typeface="Guttman Keren" panose="02010401010101010101" pitchFamily="2" charset="-79"/>
              </a:rPr>
              <a:t>מֶר </a:t>
            </a:r>
            <a:r>
              <a:rPr lang="he-IL" sz="900" dirty="0" smtClean="0">
                <a:latin typeface="Guttman Keren" panose="02010401010101010101" pitchFamily="2" charset="-79"/>
                <a:cs typeface="Guttman Keren" panose="02010401010101010101" pitchFamily="2" charset="-79"/>
              </a:rPr>
              <a:t>לַאֲנָשָׁיו: "חָלִילָה </a:t>
            </a:r>
            <a:r>
              <a:rPr lang="he-IL" sz="900" dirty="0">
                <a:latin typeface="Guttman Keren" panose="02010401010101010101" pitchFamily="2" charset="-79"/>
                <a:cs typeface="Guttman Keren" panose="02010401010101010101" pitchFamily="2" charset="-79"/>
              </a:rPr>
              <a:t>לִּי </a:t>
            </a:r>
            <a:r>
              <a:rPr lang="he-IL" sz="900" dirty="0" smtClean="0">
                <a:latin typeface="Guttman Keren" panose="02010401010101010101" pitchFamily="2" charset="-79"/>
                <a:cs typeface="Guttman Keren" panose="02010401010101010101" pitchFamily="2" charset="-79"/>
              </a:rPr>
              <a:t>מֵה' </a:t>
            </a:r>
            <a:r>
              <a:rPr lang="he-IL" sz="900" dirty="0">
                <a:latin typeface="Guttman Keren" panose="02010401010101010101" pitchFamily="2" charset="-79"/>
                <a:cs typeface="Guttman Keren" panose="02010401010101010101" pitchFamily="2" charset="-79"/>
              </a:rPr>
              <a:t>אִם אֶעֱשֶׂה אֶת הַדָּבָר הַזֶּה לַאדֹנִי לִמְשִׁיחַ </a:t>
            </a:r>
            <a:r>
              <a:rPr lang="he-IL" sz="900" dirty="0" smtClean="0">
                <a:latin typeface="Guttman Keren" panose="02010401010101010101" pitchFamily="2" charset="-79"/>
                <a:cs typeface="Guttman Keren" panose="02010401010101010101" pitchFamily="2" charset="-79"/>
              </a:rPr>
              <a:t>ה' לִשְׁלֹחַ </a:t>
            </a:r>
            <a:r>
              <a:rPr lang="he-IL" sz="900" dirty="0">
                <a:latin typeface="Guttman Keren" panose="02010401010101010101" pitchFamily="2" charset="-79"/>
                <a:cs typeface="Guttman Keren" panose="02010401010101010101" pitchFamily="2" charset="-79"/>
              </a:rPr>
              <a:t>יָדִי בּוֹ כִּי מְשִׁיחַ</a:t>
            </a:r>
            <a:r>
              <a:rPr lang="he-IL" sz="900" dirty="0" err="1">
                <a:latin typeface="Guttman Keren" panose="02010401010101010101" pitchFamily="2" charset="-79"/>
                <a:cs typeface="Guttman Keren" panose="02010401010101010101" pitchFamily="2" charset="-79"/>
              </a:rPr>
              <a:t> </a:t>
            </a:r>
            <a:r>
              <a:rPr lang="he-IL" sz="900" dirty="0" err="1" smtClean="0">
                <a:latin typeface="Guttman Keren" panose="02010401010101010101" pitchFamily="2" charset="-79"/>
                <a:cs typeface="Guttman Keren" panose="02010401010101010101" pitchFamily="2" charset="-79"/>
              </a:rPr>
              <a:t>ה</a:t>
            </a:r>
            <a:r>
              <a:rPr lang="he-IL" sz="900" dirty="0" smtClean="0">
                <a:latin typeface="Guttman Keren" panose="02010401010101010101" pitchFamily="2" charset="-79"/>
                <a:cs typeface="Guttman Keren" panose="02010401010101010101" pitchFamily="2" charset="-79"/>
              </a:rPr>
              <a:t>' הוּא": </a:t>
            </a:r>
          </a:p>
          <a:p>
            <a:pPr algn="just">
              <a:lnSpc>
                <a:spcPct val="150000"/>
              </a:lnSpc>
            </a:pPr>
            <a:r>
              <a:rPr lang="he-IL" sz="900" dirty="0" smtClean="0">
                <a:latin typeface="Guttman Keren" panose="02010401010101010101" pitchFamily="2" charset="-79"/>
                <a:cs typeface="Guttman Keren" panose="02010401010101010101" pitchFamily="2" charset="-79"/>
              </a:rPr>
              <a:t> </a:t>
            </a:r>
            <a:r>
              <a:rPr lang="he-IL" sz="900" b="1" u="sng" dirty="0">
                <a:latin typeface="Guttman Keren" panose="02010401010101010101" pitchFamily="2" charset="-79"/>
                <a:cs typeface="Guttman Keren" panose="02010401010101010101" pitchFamily="2" charset="-79"/>
              </a:rPr>
              <a:t>וַיְשַׁסַּע דָּוִד אֶת אֲנָשָׁיו בַּדְּבָרִים וְלֹא נְתָנָם לָקוּם אֶל שָׁאוּל</a:t>
            </a:r>
            <a:r>
              <a:rPr lang="he-IL" sz="900" b="1" dirty="0">
                <a:latin typeface="Guttman Keren" panose="02010401010101010101" pitchFamily="2" charset="-79"/>
                <a:cs typeface="Guttman Keren" panose="02010401010101010101" pitchFamily="2" charset="-79"/>
              </a:rPr>
              <a:t> </a:t>
            </a:r>
            <a:r>
              <a:rPr lang="he-IL" sz="900" dirty="0">
                <a:latin typeface="Guttman Keren" panose="02010401010101010101" pitchFamily="2" charset="-79"/>
                <a:cs typeface="Guttman Keren" panose="02010401010101010101" pitchFamily="2" charset="-79"/>
              </a:rPr>
              <a:t>וְשָׁאוּל קָם מֵהַמְּעָרָה וַיֵּלֶךְ בַּדָּרֶךְ: </a:t>
            </a:r>
            <a:endParaRPr lang="he-IL" sz="900" dirty="0" smtClean="0">
              <a:latin typeface="Guttman Keren" panose="02010401010101010101" pitchFamily="2" charset="-79"/>
              <a:cs typeface="Guttman Keren" panose="02010401010101010101" pitchFamily="2" charset="-79"/>
            </a:endParaRPr>
          </a:p>
          <a:p>
            <a:pPr algn="just">
              <a:lnSpc>
                <a:spcPct val="150000"/>
              </a:lnSpc>
            </a:pPr>
            <a:r>
              <a:rPr lang="he-IL" sz="900" dirty="0" smtClean="0">
                <a:latin typeface="Guttman Keren" panose="02010401010101010101" pitchFamily="2" charset="-79"/>
                <a:cs typeface="Guttman Keren" panose="02010401010101010101" pitchFamily="2" charset="-79"/>
              </a:rPr>
              <a:t>  </a:t>
            </a:r>
            <a:r>
              <a:rPr lang="he-IL" sz="900" dirty="0" err="1">
                <a:latin typeface="Guttman Keren" panose="02010401010101010101" pitchFamily="2" charset="-79"/>
                <a:cs typeface="Guttman Keren" panose="02010401010101010101" pitchFamily="2" charset="-79"/>
              </a:rPr>
              <a:t>וַיּ</a:t>
            </a:r>
            <a:r>
              <a:rPr lang="he-IL" sz="900" dirty="0">
                <a:latin typeface="Guttman Keren" panose="02010401010101010101" pitchFamily="2" charset="-79"/>
                <a:cs typeface="Guttman Keren" panose="02010401010101010101" pitchFamily="2" charset="-79"/>
              </a:rPr>
              <a:t>ָקָם דָּוִד אַחֲרֵי כֵן וַיֵּצֵא מן המערה מֵהַמְּעָרָה וַיִּקְרָא אַחֲרֵי שָׁאוּל </a:t>
            </a:r>
            <a:r>
              <a:rPr lang="he-IL" sz="900" dirty="0" err="1">
                <a:latin typeface="Guttman Keren" panose="02010401010101010101" pitchFamily="2" charset="-79"/>
                <a:cs typeface="Guttman Keren" panose="02010401010101010101" pitchFamily="2" charset="-79"/>
              </a:rPr>
              <a:t>לֵאמ</a:t>
            </a:r>
            <a:r>
              <a:rPr lang="he-IL" sz="900" dirty="0">
                <a:latin typeface="Guttman Keren" panose="02010401010101010101" pitchFamily="2" charset="-79"/>
                <a:cs typeface="Guttman Keren" panose="02010401010101010101" pitchFamily="2" charset="-79"/>
              </a:rPr>
              <a:t>ֹר </a:t>
            </a:r>
            <a:r>
              <a:rPr lang="he-IL" sz="900" dirty="0" smtClean="0">
                <a:latin typeface="Guttman Keren" panose="02010401010101010101" pitchFamily="2" charset="-79"/>
                <a:cs typeface="Guttman Keren" panose="02010401010101010101" pitchFamily="2" charset="-79"/>
              </a:rPr>
              <a:t>:"אֲדֹנִי הַמֶּלֶךְ" </a:t>
            </a:r>
          </a:p>
          <a:p>
            <a:pPr algn="just">
              <a:lnSpc>
                <a:spcPct val="150000"/>
              </a:lnSpc>
            </a:pPr>
            <a:r>
              <a:rPr lang="he-IL" sz="900" dirty="0" err="1" smtClean="0">
                <a:latin typeface="Guttman Keren" panose="02010401010101010101" pitchFamily="2" charset="-79"/>
                <a:cs typeface="Guttman Keren" panose="02010401010101010101" pitchFamily="2" charset="-79"/>
              </a:rPr>
              <a:t>וַיַּב</a:t>
            </a:r>
            <a:r>
              <a:rPr lang="he-IL" sz="900" dirty="0" smtClean="0">
                <a:latin typeface="Guttman Keren" panose="02010401010101010101" pitchFamily="2" charset="-79"/>
                <a:cs typeface="Guttman Keren" panose="02010401010101010101" pitchFamily="2" charset="-79"/>
              </a:rPr>
              <a:t>ֵּט </a:t>
            </a:r>
            <a:r>
              <a:rPr lang="he-IL" sz="900" dirty="0">
                <a:latin typeface="Guttman Keren" panose="02010401010101010101" pitchFamily="2" charset="-79"/>
                <a:cs typeface="Guttman Keren" panose="02010401010101010101" pitchFamily="2" charset="-79"/>
              </a:rPr>
              <a:t>שָׁאוּל אַחֲרָיו וַיִּקֹּד דָּוִד אַפַּיִם אַרְצָה </a:t>
            </a:r>
            <a:r>
              <a:rPr lang="he-IL" sz="900" dirty="0" err="1">
                <a:latin typeface="Guttman Keren" panose="02010401010101010101" pitchFamily="2" charset="-79"/>
                <a:cs typeface="Guttman Keren" panose="02010401010101010101" pitchFamily="2" charset="-79"/>
              </a:rPr>
              <a:t>וַיִּשְׁתָּחו</a:t>
            </a:r>
            <a:r>
              <a:rPr lang="he-IL" sz="900" dirty="0">
                <a:latin typeface="Guttman Keren" panose="02010401010101010101" pitchFamily="2" charset="-79"/>
                <a:cs typeface="Guttman Keren" panose="02010401010101010101" pitchFamily="2" charset="-79"/>
              </a:rPr>
              <a:t>ּ: </a:t>
            </a:r>
            <a:r>
              <a:rPr lang="he-IL" sz="900" dirty="0" err="1">
                <a:latin typeface="Guttman Keren" panose="02010401010101010101" pitchFamily="2" charset="-79"/>
                <a:cs typeface="Guttman Keren" panose="02010401010101010101" pitchFamily="2" charset="-79"/>
              </a:rPr>
              <a:t>ס</a:t>
            </a:r>
            <a:r>
              <a:rPr lang="he-IL" sz="900" dirty="0">
                <a:latin typeface="Guttman Keren" panose="02010401010101010101" pitchFamily="2" charset="-79"/>
                <a:cs typeface="Guttman Keren" panose="02010401010101010101" pitchFamily="2" charset="-79"/>
              </a:rPr>
              <a:t> </a:t>
            </a:r>
            <a:r>
              <a:rPr lang="he-IL" sz="900" dirty="0" smtClean="0">
                <a:latin typeface="Guttman Keren" panose="02010401010101010101" pitchFamily="2" charset="-79"/>
                <a:cs typeface="Guttman Keren" panose="02010401010101010101" pitchFamily="2" charset="-79"/>
              </a:rPr>
              <a:t>                              </a:t>
            </a:r>
            <a:r>
              <a:rPr lang="he-IL" sz="700" dirty="0" smtClean="0">
                <a:latin typeface="Guttman Keren" panose="02010401010101010101" pitchFamily="2" charset="-79"/>
              </a:rPr>
              <a:t>שמואל </a:t>
            </a:r>
            <a:r>
              <a:rPr lang="he-IL" sz="700" dirty="0">
                <a:latin typeface="Guttman Keren" panose="02010401010101010101" pitchFamily="2" charset="-79"/>
              </a:rPr>
              <a:t>א פרק כד, א-ח </a:t>
            </a:r>
          </a:p>
        </p:txBody>
      </p:sp>
      <p:sp>
        <p:nvSpPr>
          <p:cNvPr id="8" name="TextBox 7"/>
          <p:cNvSpPr txBox="1"/>
          <p:nvPr/>
        </p:nvSpPr>
        <p:spPr>
          <a:xfrm>
            <a:off x="179118" y="676396"/>
            <a:ext cx="3304862" cy="2816156"/>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pPr>
              <a:lnSpc>
                <a:spcPct val="150000"/>
              </a:lnSpc>
            </a:pPr>
            <a:r>
              <a:rPr lang="he-IL" sz="900" u="sng" dirty="0" smtClean="0"/>
              <a:t>ג. המחיר האישי של האומץ האזרחי</a:t>
            </a:r>
          </a:p>
          <a:p>
            <a:pPr>
              <a:lnSpc>
                <a:spcPct val="150000"/>
              </a:lnSpc>
            </a:pPr>
            <a:r>
              <a:rPr lang="he-IL" sz="1000" dirty="0" smtClean="0">
                <a:latin typeface="Guttman-Soncino" panose="02010401010101010101" pitchFamily="2" charset="-79"/>
                <a:cs typeface="Guttman-Soncino" panose="02010401010101010101" pitchFamily="2" charset="-79"/>
              </a:rPr>
              <a:t>אוֹתָהּ </a:t>
            </a:r>
            <a:r>
              <a:rPr lang="he-IL" sz="1000" b="1" dirty="0">
                <a:latin typeface="Guttman-Soncino" panose="02010401010101010101" pitchFamily="2" charset="-79"/>
                <a:cs typeface="Guttman-Soncino" panose="02010401010101010101" pitchFamily="2" charset="-79"/>
              </a:rPr>
              <a:t>אִידֵאָה</a:t>
            </a:r>
            <a:r>
              <a:rPr lang="he-IL" sz="1000" dirty="0">
                <a:latin typeface="Guttman-Soncino" panose="02010401010101010101" pitchFamily="2" charset="-79"/>
                <a:cs typeface="Guttman-Soncino" panose="02010401010101010101" pitchFamily="2" charset="-79"/>
              </a:rPr>
              <a:t> שֶׁאָמַרְתָּ, אֱלִיעֶזֶר,</a:t>
            </a:r>
          </a:p>
          <a:p>
            <a:pPr>
              <a:lnSpc>
                <a:spcPct val="150000"/>
              </a:lnSpc>
            </a:pPr>
            <a:r>
              <a:rPr lang="he-IL" sz="1000" dirty="0">
                <a:latin typeface="Guttman-Soncino" panose="02010401010101010101" pitchFamily="2" charset="-79"/>
                <a:cs typeface="Guttman-Soncino" panose="02010401010101010101" pitchFamily="2" charset="-79"/>
              </a:rPr>
              <a:t>הִיא </a:t>
            </a:r>
            <a:r>
              <a:rPr lang="he-IL" sz="1000" b="1" dirty="0">
                <a:latin typeface="Guttman-Soncino" panose="02010401010101010101" pitchFamily="2" charset="-79"/>
                <a:cs typeface="Guttman-Soncino" panose="02010401010101010101" pitchFamily="2" charset="-79"/>
              </a:rPr>
              <a:t>בַּעַל-חַי אַחֵר</a:t>
            </a:r>
            <a:r>
              <a:rPr lang="he-IL" sz="1000" dirty="0">
                <a:latin typeface="Guttman-Soncino" panose="02010401010101010101" pitchFamily="2" charset="-79"/>
                <a:cs typeface="Guttman-Soncino" panose="02010401010101010101" pitchFamily="2" charset="-79"/>
              </a:rPr>
              <a:t>. </a:t>
            </a:r>
            <a:endParaRPr lang="he-IL" sz="1000" dirty="0" smtClean="0">
              <a:latin typeface="Guttman-Soncino" panose="02010401010101010101" pitchFamily="2" charset="-79"/>
              <a:cs typeface="Guttman-Soncino" panose="02010401010101010101" pitchFamily="2" charset="-79"/>
            </a:endParaRPr>
          </a:p>
          <a:p>
            <a:pPr>
              <a:lnSpc>
                <a:spcPct val="150000"/>
              </a:lnSpc>
            </a:pPr>
            <a:r>
              <a:rPr lang="he-IL" sz="1000" dirty="0" smtClean="0">
                <a:latin typeface="Guttman-Soncino" panose="02010401010101010101" pitchFamily="2" charset="-79"/>
                <a:cs typeface="Guttman-Soncino" panose="02010401010101010101" pitchFamily="2" charset="-79"/>
              </a:rPr>
              <a:t>עַל </a:t>
            </a:r>
            <a:r>
              <a:rPr lang="he-IL" sz="1000" dirty="0">
                <a:latin typeface="Guttman-Soncino" panose="02010401010101010101" pitchFamily="2" charset="-79"/>
                <a:cs typeface="Guttman-Soncino" panose="02010401010101010101" pitchFamily="2" charset="-79"/>
              </a:rPr>
              <a:t>כָּ</a:t>
            </a:r>
            <a:r>
              <a:rPr lang="he-IL" sz="1000" dirty="0" err="1">
                <a:latin typeface="Guttman-Soncino" panose="02010401010101010101" pitchFamily="2" charset="-79"/>
                <a:cs typeface="Guttman-Soncino" panose="02010401010101010101" pitchFamily="2" charset="-79"/>
              </a:rPr>
              <a:t>ל </a:t>
            </a:r>
            <a:r>
              <a:rPr lang="he-IL" sz="1000" dirty="0" smtClean="0">
                <a:latin typeface="Guttman-Soncino" panose="02010401010101010101" pitchFamily="2" charset="-79"/>
                <a:cs typeface="Guttman-Soncino" panose="02010401010101010101" pitchFamily="2" charset="-79"/>
              </a:rPr>
              <a:t>פָּנִים </a:t>
            </a:r>
            <a:r>
              <a:rPr lang="he-IL" sz="1000" dirty="0" err="1" smtClean="0">
                <a:latin typeface="Guttman-Soncino" panose="02010401010101010101" pitchFamily="2" charset="-79"/>
                <a:cs typeface="Guttman-Soncino" panose="02010401010101010101" pitchFamily="2" charset="-79"/>
              </a:rPr>
              <a:t>אֵי</a:t>
            </a:r>
            <a:r>
              <a:rPr lang="he-IL" sz="1000" dirty="0" smtClean="0">
                <a:latin typeface="Guttman-Soncino" panose="02010401010101010101" pitchFamily="2" charset="-79"/>
                <a:cs typeface="Guttman-Soncino" panose="02010401010101010101" pitchFamily="2" charset="-79"/>
              </a:rPr>
              <a:t>ן </a:t>
            </a:r>
            <a:r>
              <a:rPr lang="he-IL" sz="1000" dirty="0">
                <a:latin typeface="Guttman-Soncino" panose="02010401010101010101" pitchFamily="2" charset="-79"/>
                <a:cs typeface="Guttman-Soncino" panose="02010401010101010101" pitchFamily="2" charset="-79"/>
              </a:rPr>
              <a:t>הִיא אוֹכֶלֶת קַשׁ. </a:t>
            </a:r>
            <a:endParaRPr lang="he-IL" sz="1000" dirty="0" smtClean="0">
              <a:latin typeface="Guttman-Soncino" panose="02010401010101010101" pitchFamily="2" charset="-79"/>
              <a:cs typeface="Guttman-Soncino" panose="02010401010101010101" pitchFamily="2" charset="-79"/>
            </a:endParaRPr>
          </a:p>
          <a:p>
            <a:pPr>
              <a:lnSpc>
                <a:spcPct val="150000"/>
              </a:lnSpc>
            </a:pPr>
            <a:r>
              <a:rPr lang="he-IL" sz="1000" dirty="0" smtClean="0">
                <a:latin typeface="Guttman-Soncino" panose="02010401010101010101" pitchFamily="2" charset="-79"/>
                <a:cs typeface="Guttman-Soncino" panose="02010401010101010101" pitchFamily="2" charset="-79"/>
              </a:rPr>
              <a:t>אַתָּה יוֹדֵעַ </a:t>
            </a:r>
            <a:r>
              <a:rPr lang="he-IL" sz="1000" dirty="0" err="1" smtClean="0">
                <a:latin typeface="Guttman-Soncino" panose="02010401010101010101" pitchFamily="2" charset="-79"/>
                <a:cs typeface="Guttman-Soncino" panose="02010401010101010101" pitchFamily="2" charset="-79"/>
              </a:rPr>
              <a:t>מַ</a:t>
            </a:r>
            <a:r>
              <a:rPr lang="he-IL" sz="1000" dirty="0" smtClean="0">
                <a:latin typeface="Guttman-Soncino" panose="02010401010101010101" pitchFamily="2" charset="-79"/>
                <a:cs typeface="Guttman-Soncino" panose="02010401010101010101" pitchFamily="2" charset="-79"/>
              </a:rPr>
              <a:t>ה </a:t>
            </a:r>
            <a:r>
              <a:rPr lang="he-IL" sz="1000" dirty="0">
                <a:latin typeface="Guttman-Soncino" panose="02010401010101010101" pitchFamily="2" charset="-79"/>
                <a:cs typeface="Guttman-Soncino" panose="02010401010101010101" pitchFamily="2" charset="-79"/>
              </a:rPr>
              <a:t>הִיא אוֹכֶלֶת? </a:t>
            </a:r>
            <a:endParaRPr lang="he-IL" sz="1000" dirty="0" smtClean="0">
              <a:latin typeface="Guttman-Soncino" panose="02010401010101010101" pitchFamily="2" charset="-79"/>
              <a:cs typeface="Guttman-Soncino" panose="02010401010101010101" pitchFamily="2" charset="-79"/>
            </a:endParaRPr>
          </a:p>
          <a:p>
            <a:pPr>
              <a:lnSpc>
                <a:spcPct val="150000"/>
              </a:lnSpc>
            </a:pPr>
            <a:r>
              <a:rPr lang="he-IL" sz="1000" b="1" dirty="0" smtClean="0">
                <a:latin typeface="Guttman-Soncino" panose="02010401010101010101" pitchFamily="2" charset="-79"/>
                <a:cs typeface="Guttman-Soncino" panose="02010401010101010101" pitchFamily="2" charset="-79"/>
              </a:rPr>
              <a:t>הִיא </a:t>
            </a:r>
            <a:r>
              <a:rPr lang="he-IL" sz="1000" b="1" dirty="0">
                <a:latin typeface="Guttman-Soncino" panose="02010401010101010101" pitchFamily="2" charset="-79"/>
                <a:cs typeface="Guttman-Soncino" panose="02010401010101010101" pitchFamily="2" charset="-79"/>
              </a:rPr>
              <a:t>אוֹכֶלֶת </a:t>
            </a:r>
            <a:r>
              <a:rPr lang="he-IL" sz="1000" dirty="0">
                <a:latin typeface="Guttman-Soncino" panose="02010401010101010101" pitchFamily="2" charset="-79"/>
                <a:cs typeface="Guttman-Soncino" panose="02010401010101010101" pitchFamily="2" charset="-79"/>
              </a:rPr>
              <a:t>- בְּדִיּוּק מַה שֶּׁאָמַרְתָּ -</a:t>
            </a:r>
          </a:p>
          <a:p>
            <a:pPr>
              <a:lnSpc>
                <a:spcPct val="150000"/>
              </a:lnSpc>
            </a:pPr>
            <a:r>
              <a:rPr lang="he-IL" sz="1000" dirty="0">
                <a:latin typeface="Guttman-Soncino" panose="02010401010101010101" pitchFamily="2" charset="-79"/>
                <a:cs typeface="Guttman-Soncino" panose="02010401010101010101" pitchFamily="2" charset="-79"/>
              </a:rPr>
              <a:t>אֶת </a:t>
            </a:r>
            <a:r>
              <a:rPr lang="he-IL" sz="1000" b="1" dirty="0">
                <a:latin typeface="Guttman-Soncino" panose="02010401010101010101" pitchFamily="2" charset="-79"/>
                <a:cs typeface="Guttman-Soncino" panose="02010401010101010101" pitchFamily="2" charset="-79"/>
              </a:rPr>
              <a:t>חַיֵּיהֶם הַפְּרָטִיִּים שֶׁל אֲנָשִׁים</a:t>
            </a:r>
            <a:r>
              <a:rPr lang="he-IL" sz="1000" dirty="0">
                <a:latin typeface="Guttman-Soncino" panose="02010401010101010101" pitchFamily="2" charset="-79"/>
                <a:cs typeface="Guttman-Soncino" panose="02010401010101010101" pitchFamily="2" charset="-79"/>
              </a:rPr>
              <a:t>.</a:t>
            </a:r>
          </a:p>
          <a:p>
            <a:pPr>
              <a:lnSpc>
                <a:spcPct val="150000"/>
              </a:lnSpc>
            </a:pPr>
            <a:r>
              <a:rPr lang="he-IL" sz="1000" dirty="0">
                <a:latin typeface="Guttman-Soncino" panose="02010401010101010101" pitchFamily="2" charset="-79"/>
                <a:cs typeface="Guttman-Soncino" panose="02010401010101010101" pitchFamily="2" charset="-79"/>
              </a:rPr>
              <a:t>וְיֵשׁ יָמִים אֲשֶׁר בָּהֶם צָרִיךְ לָדַעַת</a:t>
            </a:r>
          </a:p>
          <a:p>
            <a:pPr>
              <a:lnSpc>
                <a:spcPct val="150000"/>
              </a:lnSpc>
            </a:pPr>
            <a:r>
              <a:rPr lang="he-IL" sz="1000" dirty="0">
                <a:latin typeface="Guttman-Soncino" panose="02010401010101010101" pitchFamily="2" charset="-79"/>
                <a:cs typeface="Guttman-Soncino" panose="02010401010101010101" pitchFamily="2" charset="-79"/>
              </a:rPr>
              <a:t>כִּי זֶהוּ מְזוֹנָהּ. </a:t>
            </a:r>
            <a:endParaRPr lang="he-IL" sz="1000" dirty="0" smtClean="0">
              <a:latin typeface="Guttman-Soncino" panose="02010401010101010101" pitchFamily="2" charset="-79"/>
              <a:cs typeface="Guttman-Soncino" panose="02010401010101010101" pitchFamily="2" charset="-79"/>
            </a:endParaRPr>
          </a:p>
          <a:p>
            <a:pPr>
              <a:lnSpc>
                <a:spcPct val="150000"/>
              </a:lnSpc>
            </a:pPr>
            <a:r>
              <a:rPr lang="he-IL" sz="1000" dirty="0" smtClean="0">
                <a:latin typeface="Guttman-Soncino" panose="02010401010101010101" pitchFamily="2" charset="-79"/>
                <a:cs typeface="Guttman-Soncino" panose="02010401010101010101" pitchFamily="2" charset="-79"/>
              </a:rPr>
              <a:t>מִי שֶׁמְּעוֹרֵר אֶת </a:t>
            </a:r>
            <a:r>
              <a:rPr lang="he-IL" sz="1000" dirty="0">
                <a:latin typeface="Guttman-Soncino" panose="02010401010101010101" pitchFamily="2" charset="-79"/>
                <a:cs typeface="Guttman-Soncino" panose="02010401010101010101" pitchFamily="2" charset="-79"/>
              </a:rPr>
              <a:t>הַחַיָּה הַזֹּאת צָרִיךְ לִזְכֹּר בַּמֶּה מַּאֲכִילִים אוֹתָהּ...</a:t>
            </a:r>
          </a:p>
          <a:p>
            <a:pPr>
              <a:lnSpc>
                <a:spcPct val="150000"/>
              </a:lnSpc>
            </a:pPr>
            <a:r>
              <a:rPr lang="he-IL" sz="1000" dirty="0">
                <a:latin typeface="Guttman-Soncino" panose="02010401010101010101" pitchFamily="2" charset="-79"/>
                <a:cs typeface="Guttman-Soncino" panose="02010401010101010101" pitchFamily="2" charset="-79"/>
              </a:rPr>
              <a:t>וְהִיא תּוֹבַעַת בְּכָל פֶּה... </a:t>
            </a:r>
            <a:r>
              <a:rPr lang="he-IL" sz="1000" b="1" dirty="0">
                <a:latin typeface="Guttman-Soncino" panose="02010401010101010101" pitchFamily="2" charset="-79"/>
                <a:cs typeface="Guttman-Soncino" panose="02010401010101010101" pitchFamily="2" charset="-79"/>
              </a:rPr>
              <a:t>וְאֹכֶל יֵשׁ לָתֵת לָהּ</a:t>
            </a:r>
            <a:r>
              <a:rPr lang="he-IL" sz="1000" dirty="0" smtClean="0">
                <a:latin typeface="Guttman-Soncino" panose="02010401010101010101" pitchFamily="2" charset="-79"/>
                <a:cs typeface="Guttman-Soncino" panose="02010401010101010101" pitchFamily="2" charset="-79"/>
              </a:rPr>
              <a:t>.</a:t>
            </a:r>
          </a:p>
          <a:p>
            <a:pPr>
              <a:lnSpc>
                <a:spcPct val="150000"/>
              </a:lnSpc>
            </a:pPr>
            <a:r>
              <a:rPr lang="he-IL" sz="700" dirty="0"/>
              <a:t>נתן אלתרמן, מתוך: כנרת </a:t>
            </a:r>
            <a:r>
              <a:rPr lang="he-IL" sz="700" dirty="0" err="1"/>
              <a:t>כנרת</a:t>
            </a:r>
            <a:r>
              <a:rPr lang="he-IL" sz="700" dirty="0"/>
              <a:t>, הוצאת הקיבוץ המאוחד, </a:t>
            </a:r>
            <a:r>
              <a:rPr lang="he-IL" sz="900" dirty="0" smtClean="0"/>
              <a:t>2002</a:t>
            </a:r>
            <a:endParaRPr lang="he-IL" sz="900" dirty="0"/>
          </a:p>
        </p:txBody>
      </p:sp>
      <p:sp>
        <p:nvSpPr>
          <p:cNvPr id="9" name="TextBox 8"/>
          <p:cNvSpPr txBox="1"/>
          <p:nvPr/>
        </p:nvSpPr>
        <p:spPr>
          <a:xfrm>
            <a:off x="9005104" y="1053297"/>
            <a:ext cx="2997843" cy="3323987"/>
          </a:xfrm>
          <a:prstGeom prst="rect">
            <a:avLst/>
          </a:prstGeom>
          <a:solidFill>
            <a:schemeClr val="accent2">
              <a:lumMod val="40000"/>
              <a:lumOff val="60000"/>
            </a:schemeClr>
          </a:solidFill>
          <a:ln>
            <a:noFill/>
          </a:ln>
        </p:spPr>
        <p:style>
          <a:lnRef idx="2">
            <a:schemeClr val="dk1"/>
          </a:lnRef>
          <a:fillRef idx="1">
            <a:schemeClr val="lt1"/>
          </a:fillRef>
          <a:effectRef idx="0">
            <a:schemeClr val="dk1"/>
          </a:effectRef>
          <a:fontRef idx="minor">
            <a:schemeClr val="dk1"/>
          </a:fontRef>
        </p:style>
        <p:txBody>
          <a:bodyPr wrap="square" rtlCol="1">
            <a:spAutoFit/>
          </a:bodyPr>
          <a:lstStyle/>
          <a:p>
            <a:pPr algn="just">
              <a:lnSpc>
                <a:spcPct val="150000"/>
              </a:lnSpc>
            </a:pPr>
            <a:r>
              <a:rPr lang="he-IL" sz="1000" dirty="0" smtClean="0"/>
              <a:t>רקע:</a:t>
            </a:r>
          </a:p>
          <a:p>
            <a:pPr algn="just">
              <a:lnSpc>
                <a:spcPct val="150000"/>
              </a:lnSpc>
            </a:pPr>
            <a:r>
              <a:rPr lang="he-IL" sz="1000" dirty="0" smtClean="0"/>
              <a:t>האומץ האזרחי הוא אש שיכולה לחמם אך גם לשרוף. </a:t>
            </a:r>
          </a:p>
          <a:p>
            <a:pPr algn="just">
              <a:lnSpc>
                <a:spcPct val="150000"/>
              </a:lnSpc>
            </a:pPr>
            <a:r>
              <a:rPr lang="he-IL" sz="1000" dirty="0" smtClean="0"/>
              <a:t>עלינו להבין את גבולות האומץ האזרחי. </a:t>
            </a:r>
          </a:p>
          <a:p>
            <a:pPr algn="just">
              <a:lnSpc>
                <a:spcPct val="150000"/>
              </a:lnSpc>
            </a:pPr>
            <a:r>
              <a:rPr lang="he-IL" sz="1000" dirty="0" smtClean="0"/>
              <a:t>שהרי יגאל עמיר, רוצח ראש הממשלה  יצחק רבין ז"ל היושב בכלא, בטוח שהוא התגלמות האומץ האזרחי בישראל, ואינו מביע חרטה על מעשהו.</a:t>
            </a:r>
          </a:p>
          <a:p>
            <a:pPr algn="just">
              <a:lnSpc>
                <a:spcPct val="150000"/>
              </a:lnSpc>
            </a:pPr>
            <a:endParaRPr lang="he-IL" sz="1000" dirty="0" smtClean="0"/>
          </a:p>
          <a:p>
            <a:pPr algn="just">
              <a:lnSpc>
                <a:spcPct val="150000"/>
              </a:lnSpc>
            </a:pPr>
            <a:r>
              <a:rPr lang="he-IL" sz="1000" dirty="0" smtClean="0"/>
              <a:t>האם כל מה שלא מוצא חן בעיננו דורש יציאה למאבק ולמלחמה? האם יש גבולות בהם צריך לפעול? </a:t>
            </a:r>
          </a:p>
          <a:p>
            <a:pPr algn="just">
              <a:lnSpc>
                <a:spcPct val="150000"/>
              </a:lnSpc>
            </a:pPr>
            <a:endParaRPr lang="he-IL" sz="1000" dirty="0"/>
          </a:p>
          <a:p>
            <a:pPr algn="just">
              <a:lnSpc>
                <a:spcPct val="150000"/>
              </a:lnSpc>
            </a:pPr>
            <a:r>
              <a:rPr lang="he-IL" sz="1000" dirty="0" smtClean="0"/>
              <a:t>בגבולות ובסכנות שבאומץ אנחנו מבקשים לדון בדף זה, סביב דמותו של דוד המוביל גדוד לוחמים במדבר יהודה, בעודו בורח משאול - המלך  החוקי והלגיטימי, הרוצה להרגו. </a:t>
            </a:r>
            <a:endParaRPr lang="he-IL" sz="1000" dirty="0"/>
          </a:p>
        </p:txBody>
      </p:sp>
      <p:sp>
        <p:nvSpPr>
          <p:cNvPr id="10" name="TextBox 9"/>
          <p:cNvSpPr txBox="1"/>
          <p:nvPr/>
        </p:nvSpPr>
        <p:spPr>
          <a:xfrm>
            <a:off x="7056719" y="4470753"/>
            <a:ext cx="4946228" cy="1615827"/>
          </a:xfrm>
          <a:prstGeom prst="rect">
            <a:avLst/>
          </a:prstGeom>
          <a:solidFill>
            <a:schemeClr val="bg2">
              <a:lumMod val="90000"/>
            </a:schemeClr>
          </a:solidFill>
        </p:spPr>
        <p:txBody>
          <a:bodyPr wrap="square" rtlCol="1">
            <a:spAutoFit/>
          </a:bodyPr>
          <a:lstStyle/>
          <a:p>
            <a:r>
              <a:rPr lang="he-IL" sz="900" dirty="0" smtClean="0"/>
              <a:t>שאלות לעיון ולהעמקה:</a:t>
            </a:r>
          </a:p>
          <a:p>
            <a:r>
              <a:rPr lang="he-IL" sz="900" u="sng" dirty="0"/>
              <a:t>א. האומץ לדעת את גבולות </a:t>
            </a:r>
            <a:r>
              <a:rPr lang="he-IL" sz="900" u="sng" dirty="0" smtClean="0"/>
              <a:t>האומץ</a:t>
            </a:r>
          </a:p>
          <a:p>
            <a:pPr marL="171450" indent="-171450">
              <a:buFont typeface="Arial" panose="020B0604020202020204" pitchFamily="34" charset="0"/>
              <a:buChar char="•"/>
            </a:pPr>
            <a:r>
              <a:rPr lang="he-IL" sz="900" dirty="0" smtClean="0"/>
              <a:t>מה </a:t>
            </a:r>
            <a:r>
              <a:rPr lang="he-IL" sz="900" dirty="0" err="1" smtClean="0"/>
              <a:t>היתה</a:t>
            </a:r>
            <a:r>
              <a:rPr lang="he-IL" sz="900" dirty="0" smtClean="0"/>
              <a:t> תגובתו העצמית של דוד לאחר שכרת את כנף מעילו של שאול? מהם גבולות האומץ האזרחי לפי דוד?</a:t>
            </a:r>
          </a:p>
          <a:p>
            <a:pPr marL="171450" indent="-171450">
              <a:buFont typeface="Arial" panose="020B0604020202020204" pitchFamily="34" charset="0"/>
              <a:buChar char="•"/>
            </a:pPr>
            <a:r>
              <a:rPr lang="he-IL" sz="900" dirty="0" smtClean="0"/>
              <a:t>כיצד מגיבים אנשיו של דוד לעמדתו, ומה צריך דוד לעשות מולם? האם לעמדתם יש הצדקה?</a:t>
            </a:r>
          </a:p>
          <a:p>
            <a:r>
              <a:rPr lang="he-IL" sz="900" u="sng" dirty="0" smtClean="0">
                <a:latin typeface="Guttman Keren" panose="02010401010101010101" pitchFamily="2" charset="-79"/>
              </a:rPr>
              <a:t>ב</a:t>
            </a:r>
            <a:r>
              <a:rPr lang="he-IL" sz="900" u="sng" dirty="0">
                <a:latin typeface="Guttman Keren" panose="02010401010101010101" pitchFamily="2" charset="-79"/>
              </a:rPr>
              <a:t>. גבולות האומץ החברתי – החוק והמשחק הדמוקרטי</a:t>
            </a:r>
          </a:p>
          <a:p>
            <a:pPr marL="171450" indent="-171450">
              <a:buFont typeface="Arial" panose="020B0604020202020204" pitchFamily="34" charset="0"/>
              <a:buChar char="•"/>
            </a:pPr>
            <a:r>
              <a:rPr lang="he-IL" sz="900" dirty="0" smtClean="0">
                <a:latin typeface="Guttman Keren" panose="02010401010101010101" pitchFamily="2" charset="-79"/>
              </a:rPr>
              <a:t>מדוע שמירת החוק במדינה דמוקרטית הם הגבולות של האומץ החברתי? </a:t>
            </a:r>
          </a:p>
          <a:p>
            <a:pPr marL="171450" indent="-171450">
              <a:buFont typeface="Arial" panose="020B0604020202020204" pitchFamily="34" charset="0"/>
              <a:buChar char="•"/>
            </a:pPr>
            <a:r>
              <a:rPr lang="he-IL" sz="900" dirty="0" smtClean="0">
                <a:latin typeface="Guttman Keren" panose="02010401010101010101" pitchFamily="2" charset="-79"/>
              </a:rPr>
              <a:t>מה ניתן לעשות בתוך המשחק הדמוקרטי במקום שבכ"ז אני רוצה להשפיע והחוק לא מאפשר לי? </a:t>
            </a:r>
          </a:p>
          <a:p>
            <a:r>
              <a:rPr lang="he-IL" sz="900" u="sng" dirty="0" smtClean="0"/>
              <a:t>ג</a:t>
            </a:r>
            <a:r>
              <a:rPr lang="he-IL" sz="900" u="sng" dirty="0"/>
              <a:t>. המחיר האישי של האומץ </a:t>
            </a:r>
            <a:r>
              <a:rPr lang="he-IL" sz="900" u="sng" dirty="0" smtClean="0"/>
              <a:t>האזרחי</a:t>
            </a:r>
          </a:p>
          <a:p>
            <a:pPr marL="171450" indent="-171450">
              <a:buFont typeface="Arial" panose="020B0604020202020204" pitchFamily="34" charset="0"/>
              <a:buChar char="•"/>
            </a:pPr>
            <a:r>
              <a:rPr lang="he-IL" sz="900" dirty="0" smtClean="0"/>
              <a:t>מהו המחיר של אומץ חברתי במישור האישי? נסו לגבש גם בתחום זה מהם גבולות המחיר שנכון לשלם, ומהם המחירים האישיים שעדיף לנקוט בדרכים אחרות מאשר באומץ אזרחי? </a:t>
            </a:r>
            <a:endParaRPr lang="he-IL" sz="900" u="sng" dirty="0"/>
          </a:p>
        </p:txBody>
      </p:sp>
      <p:sp>
        <p:nvSpPr>
          <p:cNvPr id="11" name="TextBox 10"/>
          <p:cNvSpPr txBox="1"/>
          <p:nvPr/>
        </p:nvSpPr>
        <p:spPr>
          <a:xfrm>
            <a:off x="148855" y="3764846"/>
            <a:ext cx="6645350" cy="2908489"/>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pPr algn="just">
              <a:lnSpc>
                <a:spcPct val="150000"/>
              </a:lnSpc>
            </a:pPr>
            <a:r>
              <a:rPr lang="he-IL" sz="1000" u="sng" dirty="0" smtClean="0"/>
              <a:t>ב. גבולות האומץ החברתי – החוק והמשחק הדמוקרטי</a:t>
            </a:r>
          </a:p>
          <a:p>
            <a:pPr algn="just">
              <a:lnSpc>
                <a:spcPct val="150000"/>
              </a:lnSpc>
            </a:pPr>
            <a:r>
              <a:rPr lang="he-IL" sz="800" dirty="0"/>
              <a:t>הייתי מציע לכולנו לחשוב על החברה הישראלית כעל </a:t>
            </a:r>
            <a:r>
              <a:rPr lang="he-IL" sz="800" b="1" dirty="0"/>
              <a:t>רכבת מרובת קרונות</a:t>
            </a:r>
            <a:r>
              <a:rPr lang="he-IL" sz="800" dirty="0"/>
              <a:t>, כשכל אחד מאתנו, מה לעשות, אינו יושב בכל הקרונות כולם, אלא באופן טיפוסי יושב בקרון אחד, לעתים – מי משאתנו יושב בשני קרונות, </a:t>
            </a:r>
            <a:endParaRPr lang="he-IL" sz="800" dirty="0" smtClean="0"/>
          </a:p>
          <a:p>
            <a:pPr algn="just">
              <a:lnSpc>
                <a:spcPct val="150000"/>
              </a:lnSpc>
            </a:pPr>
            <a:r>
              <a:rPr lang="he-IL" sz="800" b="1" dirty="0" smtClean="0"/>
              <a:t>אבל </a:t>
            </a:r>
            <a:r>
              <a:rPr lang="he-IL" sz="800" b="1" dirty="0"/>
              <a:t>בדרך כלל כל אחד מאתנו שייך לאיזשהו שבט, לאיזשהו סקטור, לאיזושהי הוויה פרטיקולארית בחברה הישראלית.</a:t>
            </a:r>
            <a:r>
              <a:rPr lang="he-IL" sz="800" dirty="0"/>
              <a:t> יש את הקרון של העולים מרוסיה, יש את הקרון של ערביי ישראל, יש את הקרון של המתיישבים מעבר לקו הירוק, יש את הקרון של החרדים, יש גם קרון קטנטן של אחרים. בכל אחד מהקרונות הללו יש אתוס פנימי. לכל אחד מהקרונות הללו יש מחשבות לגבי הכיוון הנכון של הרכבת כולה.</a:t>
            </a:r>
          </a:p>
          <a:p>
            <a:pPr algn="just">
              <a:lnSpc>
                <a:spcPct val="150000"/>
              </a:lnSpc>
            </a:pPr>
            <a:r>
              <a:rPr lang="he-IL" sz="800" b="1" dirty="0"/>
              <a:t>הסרבנות מביאה לידי קצה את הטרגדיה על-פיה מישהו חושב שהקרון שלו יכול להתנהל לבדו,</a:t>
            </a:r>
            <a:r>
              <a:rPr lang="he-IL" sz="800" dirty="0"/>
              <a:t> בלי הרכבת כולה. </a:t>
            </a:r>
            <a:endParaRPr lang="he-IL" sz="800" dirty="0" smtClean="0"/>
          </a:p>
          <a:p>
            <a:pPr algn="just">
              <a:lnSpc>
                <a:spcPct val="150000"/>
              </a:lnSpc>
            </a:pPr>
            <a:r>
              <a:rPr lang="he-IL" sz="800" dirty="0" smtClean="0"/>
              <a:t>הרכבת </a:t>
            </a:r>
            <a:r>
              <a:rPr lang="he-IL" sz="800" dirty="0"/>
              <a:t>שלנו, על-פי חוקי מדינת ישראל, למעשה – על-פי חוקתה של מדינת ישראל, מקרטעת, נוסעת, טסה – כל אחד על פי הערכותיו הפסימיות </a:t>
            </a:r>
            <a:r>
              <a:rPr lang="he-IL" sz="800" b="1" dirty="0"/>
              <a:t>על שני פסים</a:t>
            </a:r>
            <a:r>
              <a:rPr lang="he-IL" sz="800" dirty="0"/>
              <a:t> – על </a:t>
            </a:r>
            <a:r>
              <a:rPr lang="he-IL" sz="800" b="1" dirty="0"/>
              <a:t>פס של תרבות דמוקרטית </a:t>
            </a:r>
            <a:r>
              <a:rPr lang="he-IL" sz="800" dirty="0"/>
              <a:t>ועל </a:t>
            </a:r>
            <a:r>
              <a:rPr lang="he-IL" sz="800" b="1" dirty="0"/>
              <a:t>פס של תרבות יהודית</a:t>
            </a:r>
            <a:r>
              <a:rPr lang="he-IL" sz="800" dirty="0"/>
              <a:t>. מדינה </a:t>
            </a:r>
            <a:r>
              <a:rPr lang="he-IL" sz="800" b="1" dirty="0"/>
              <a:t>יהודית- דמוקרטית</a:t>
            </a:r>
            <a:r>
              <a:rPr lang="he-IL" sz="800" dirty="0"/>
              <a:t>. </a:t>
            </a:r>
            <a:endParaRPr lang="he-IL" sz="800" dirty="0" smtClean="0"/>
          </a:p>
          <a:p>
            <a:pPr algn="just">
              <a:lnSpc>
                <a:spcPct val="150000"/>
              </a:lnSpc>
            </a:pPr>
            <a:r>
              <a:rPr lang="he-IL" sz="800" dirty="0" smtClean="0"/>
              <a:t>הרכבת </a:t>
            </a:r>
            <a:r>
              <a:rPr lang="he-IL" sz="800" dirty="0"/>
              <a:t>הזו כמו בסרטים של המערב הפרוע – מסביבה יש הרבה אינדיאנים. יורים עליה כל הזמן. היא לא בטריטוריה שקטה, </a:t>
            </a:r>
            <a:r>
              <a:rPr lang="en-US" sz="800" dirty="0"/>
              <a:t>to say the least. </a:t>
            </a:r>
            <a:r>
              <a:rPr lang="he-IL" sz="800" dirty="0"/>
              <a:t>אין לנו שום ג'ון ווין פה. </a:t>
            </a:r>
            <a:endParaRPr lang="he-IL" sz="800" dirty="0" smtClean="0"/>
          </a:p>
          <a:p>
            <a:pPr algn="just">
              <a:lnSpc>
                <a:spcPct val="150000"/>
              </a:lnSpc>
            </a:pPr>
            <a:r>
              <a:rPr lang="he-IL" sz="800" b="1" dirty="0" smtClean="0"/>
              <a:t>יש </a:t>
            </a:r>
            <a:r>
              <a:rPr lang="he-IL" sz="800" b="1" dirty="0"/>
              <a:t>לנו צה"ל, יש לנו כנסת, יש לנו בית משפט, יש לנו רבנים, יש לנו מנהיגים שונים ומשונים.</a:t>
            </a:r>
            <a:r>
              <a:rPr lang="he-IL" sz="800" dirty="0"/>
              <a:t> מי ינהג בקטר ויוביל את הרכבת הזו קדימה על שני הפסים גם יחד? אילו לא היינו חיים במציאות שבה היינו צריכים לבחור כל רגע בצומת והרכבת ממשיכה פשוט כל הזמן על פס אחד – ניחא. אבל ביום יום, כל פעם שאנחנו מאזינים לחדשות אנחנו יודעים שאנחנו נמצאים בצומת. אנחנו חייבים לבחור, </a:t>
            </a:r>
            <a:r>
              <a:rPr lang="he-IL" sz="800" b="1" dirty="0" smtClean="0"/>
              <a:t>הסרבנות </a:t>
            </a:r>
            <a:r>
              <a:rPr lang="he-IL" sz="800" b="1" dirty="0"/>
              <a:t>תהפוך אותנו לרכבת של חרוזים –חרוזים שאיננה מחוברת</a:t>
            </a:r>
            <a:r>
              <a:rPr lang="he-IL" sz="800" dirty="0"/>
              <a:t>. יכולת ההישרדות של רכבת כזו, כל קרון בודד הוא קטר, בלי אחידות בלי לכידות, ויכולת ההישרדות, על-פי הטבע, מאד נמוכה</a:t>
            </a:r>
            <a:r>
              <a:rPr lang="he-IL" sz="800" dirty="0" smtClean="0"/>
              <a:t>.</a:t>
            </a:r>
          </a:p>
          <a:p>
            <a:pPr algn="just">
              <a:lnSpc>
                <a:spcPct val="150000"/>
              </a:lnSpc>
            </a:pPr>
            <a:r>
              <a:rPr lang="he-IL" sz="800" dirty="0" smtClean="0"/>
              <a:t>פרופ' ידידיה שטרן – המכון הדמוקרטי – בדיון  בוועדת החינוך וועדת חוץ  ובטחון בכנסת</a:t>
            </a:r>
          </a:p>
        </p:txBody>
      </p:sp>
    </p:spTree>
    <p:extLst>
      <p:ext uri="{BB962C8B-B14F-4D97-AF65-F5344CB8AC3E}">
        <p14:creationId xmlns:p14="http://schemas.microsoft.com/office/powerpoint/2010/main" val="875396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6229351" y="200024"/>
            <a:ext cx="5876924" cy="6524625"/>
          </a:xfrm>
        </p:spPr>
        <p:txBody>
          <a:bodyPr>
            <a:normAutofit fontScale="85000" lnSpcReduction="20000"/>
          </a:bodyPr>
          <a:lstStyle/>
          <a:p>
            <a:pPr marL="0" indent="0" algn="just">
              <a:lnSpc>
                <a:spcPct val="150000"/>
              </a:lnSpc>
              <a:buNone/>
            </a:pPr>
            <a:r>
              <a:rPr lang="he-IL" sz="1200" u="sng" dirty="0" smtClean="0"/>
              <a:t>הנחיות למעביר הדף:</a:t>
            </a:r>
          </a:p>
          <a:p>
            <a:pPr marL="0" indent="0" algn="just">
              <a:lnSpc>
                <a:spcPct val="150000"/>
              </a:lnSpc>
              <a:buNone/>
            </a:pPr>
            <a:r>
              <a:rPr lang="he-IL" sz="1200" dirty="0" smtClean="0"/>
              <a:t>זהו הדף הרביעי על אומץ אזרחי. </a:t>
            </a:r>
          </a:p>
          <a:p>
            <a:pPr marL="0" indent="0" algn="just">
              <a:lnSpc>
                <a:spcPct val="150000"/>
              </a:lnSpc>
              <a:buNone/>
            </a:pPr>
            <a:r>
              <a:rPr lang="he-IL" sz="1200" u="sng" dirty="0" smtClean="0"/>
              <a:t>בדף הראשון </a:t>
            </a:r>
            <a:r>
              <a:rPr lang="he-IL" sz="1200" dirty="0" smtClean="0"/>
              <a:t>ניסנו לבדוק מהיכן מגיע האומץ: מהאומץ והנכונות </a:t>
            </a:r>
            <a:r>
              <a:rPr lang="he-IL" sz="1200" dirty="0"/>
              <a:t>לראות את </a:t>
            </a:r>
            <a:r>
              <a:rPr lang="he-IL" sz="1200" dirty="0" smtClean="0"/>
              <a:t>האתגרים, שנית לפעול </a:t>
            </a:r>
            <a:r>
              <a:rPr lang="he-IL" sz="1200" dirty="0"/>
              <a:t>אל מול המוסכמות ואל מול </a:t>
            </a:r>
            <a:r>
              <a:rPr lang="he-IL" sz="1200" dirty="0" smtClean="0"/>
              <a:t>החברה , </a:t>
            </a:r>
            <a:r>
              <a:rPr lang="he-IL" sz="1200" dirty="0"/>
              <a:t>ושלישית, </a:t>
            </a:r>
            <a:r>
              <a:rPr lang="he-IL" sz="1200" dirty="0" smtClean="0"/>
              <a:t>הדרך המדויקת מבחינת המידות לפעול כדי להביא את הבשורה. כ</a:t>
            </a:r>
            <a:r>
              <a:rPr lang="he-IL" sz="1200" dirty="0" smtClean="0">
                <a:solidFill>
                  <a:srgbClr val="222222"/>
                </a:solidFill>
                <a:latin typeface="arial"/>
              </a:rPr>
              <a:t>אשר </a:t>
            </a:r>
            <a:r>
              <a:rPr lang="he-IL" sz="1200" dirty="0">
                <a:solidFill>
                  <a:srgbClr val="222222"/>
                </a:solidFill>
                <a:latin typeface="arial"/>
              </a:rPr>
              <a:t>מבקשים לנקוט בפעולות של אומץ אזרחי, צריך לעשות את זה בצורה נקייה. כאשר אנחנו לא מופעלים, לא מתלהמים ולא אינטרסנטיים למה שאינו רלוונטי לעצם העניין. שאם לא כן, המהלך אותו ננסה לעשות לא יתקבל בציבור</a:t>
            </a:r>
            <a:r>
              <a:rPr lang="he-IL" sz="1200" dirty="0" smtClean="0">
                <a:solidFill>
                  <a:srgbClr val="222222"/>
                </a:solidFill>
                <a:latin typeface="arial"/>
              </a:rPr>
              <a:t>. </a:t>
            </a:r>
            <a:r>
              <a:rPr lang="he-IL" sz="1200" dirty="0">
                <a:solidFill>
                  <a:srgbClr val="000000"/>
                </a:solidFill>
                <a:latin typeface="arial"/>
              </a:rPr>
              <a:t>אמירה של אומץ אזרחי צריכה לבוא ממקום נקי.</a:t>
            </a:r>
            <a:endParaRPr lang="he-IL" sz="1200" dirty="0" smtClean="0"/>
          </a:p>
          <a:p>
            <a:pPr marL="0" indent="0" algn="just">
              <a:lnSpc>
                <a:spcPct val="150000"/>
              </a:lnSpc>
              <a:buNone/>
            </a:pPr>
            <a:r>
              <a:rPr lang="he-IL" sz="1200" u="sng" dirty="0" smtClean="0"/>
              <a:t>בדף השני </a:t>
            </a:r>
            <a:r>
              <a:rPr lang="he-IL" sz="1200" dirty="0" smtClean="0"/>
              <a:t>ראינו שאומץ אזרחי הוא ה-די. אן. אי של המסורת היהודית. דרך אברהם אבינו - הציווי לך </a:t>
            </a:r>
            <a:r>
              <a:rPr lang="he-IL" sz="1200" dirty="0" err="1" smtClean="0"/>
              <a:t>לך</a:t>
            </a:r>
            <a:r>
              <a:rPr lang="he-IL" sz="1200" dirty="0" smtClean="0"/>
              <a:t>, והאגדה על הבירה </a:t>
            </a:r>
            <a:r>
              <a:rPr lang="he-IL" sz="1200" dirty="0"/>
              <a:t>הדולקת </a:t>
            </a:r>
            <a:r>
              <a:rPr lang="he-IL" sz="1200" dirty="0" smtClean="0"/>
              <a:t>- ראינו </a:t>
            </a:r>
            <a:r>
              <a:rPr lang="he-IL" sz="1200" dirty="0"/>
              <a:t>שהמסורת היהודית היא </a:t>
            </a:r>
            <a:r>
              <a:rPr lang="he-IL" sz="1200" dirty="0" smtClean="0"/>
              <a:t>באופן פרדוקסאלי מסורת </a:t>
            </a:r>
            <a:r>
              <a:rPr lang="he-IL" sz="1200" dirty="0"/>
              <a:t>של </a:t>
            </a:r>
            <a:r>
              <a:rPr lang="he-IL" sz="1200" dirty="0" smtClean="0"/>
              <a:t>שינוי, </a:t>
            </a:r>
            <a:r>
              <a:rPr lang="he-IL" sz="1200" dirty="0"/>
              <a:t>צמיחה והשתנות – מסורת של אומץ. או בצורה המוכרת יותר - מסורת של תיקון עולם</a:t>
            </a:r>
            <a:r>
              <a:rPr lang="he-IL" sz="1200" dirty="0" smtClean="0"/>
              <a:t>.</a:t>
            </a:r>
          </a:p>
          <a:p>
            <a:pPr marL="0" indent="0" algn="just">
              <a:lnSpc>
                <a:spcPct val="150000"/>
              </a:lnSpc>
              <a:buNone/>
            </a:pPr>
            <a:r>
              <a:rPr lang="he-IL" sz="1200" u="sng" dirty="0" smtClean="0"/>
              <a:t>בדף השלישי </a:t>
            </a:r>
            <a:r>
              <a:rPr lang="he-IL" sz="1200" dirty="0" smtClean="0"/>
              <a:t>עסקנו בחלק מהסכנות שבאומץ האזרחי. דנו בצורך לראות את האדם במקום בו אנחנו מפעילים את כוחות האומץ, להיזהר מעריצות ודורסנות אנושיים.</a:t>
            </a:r>
          </a:p>
          <a:p>
            <a:pPr marL="0" indent="0" algn="just">
              <a:lnSpc>
                <a:spcPct val="150000"/>
              </a:lnSpc>
              <a:buNone/>
            </a:pPr>
            <a:r>
              <a:rPr lang="he-IL" sz="1200" u="sng" dirty="0" smtClean="0"/>
              <a:t>בדף זה </a:t>
            </a:r>
            <a:r>
              <a:rPr lang="he-IL" sz="1200" dirty="0" smtClean="0"/>
              <a:t>אנחנו מבקשים להשלים את התמונה ולדון </a:t>
            </a:r>
            <a:r>
              <a:rPr lang="he-IL" sz="1200" b="1" dirty="0" smtClean="0"/>
              <a:t>בגבולות של האומץ האזרחי</a:t>
            </a:r>
            <a:r>
              <a:rPr lang="he-IL" sz="1200" dirty="0" smtClean="0"/>
              <a:t>. כבר בפתיחה אנחנו מסמנים את הגבול הברור דרך המקרה הקיצוני של רצח ראש הממשלה. רצח שנבע כנראה ממשהו שיכול להראות או להתפרש כאומץ אזרחי. שאלה מוכרת וידועה היא אם היינו יכולים להתנקש בחייו של היטלר ימ"ש לפני שעלה לשלטון, ולהבדיל </a:t>
            </a:r>
            <a:r>
              <a:rPr lang="he-IL" sz="1200" dirty="0" err="1" smtClean="0"/>
              <a:t>ביליוני</a:t>
            </a:r>
            <a:r>
              <a:rPr lang="he-IL" sz="1200" dirty="0" smtClean="0"/>
              <a:t> הבדלות, גם היא שאלה לא פשוטה כל עוד היטלר לא פשע את פשעיו. קל וחומר בן בנו של ק"ו במקרה של רצח ראש הממשלה שנבחר בצורה לגיטימית, ופעל בתוך מסגרת המשחק הדמוקרטי. </a:t>
            </a:r>
          </a:p>
          <a:p>
            <a:pPr marL="0" indent="0" algn="just">
              <a:lnSpc>
                <a:spcPct val="150000"/>
              </a:lnSpc>
              <a:buNone/>
            </a:pPr>
            <a:r>
              <a:rPr lang="he-IL" sz="1200" dirty="0" smtClean="0"/>
              <a:t>א. </a:t>
            </a:r>
            <a:r>
              <a:rPr lang="he-IL" sz="1200" u="sng" dirty="0">
                <a:latin typeface="Guttman Keren" panose="02010401010101010101" pitchFamily="2" charset="-79"/>
              </a:rPr>
              <a:t>האומץ לדעת את גבולות </a:t>
            </a:r>
            <a:r>
              <a:rPr lang="he-IL" sz="1200" u="sng" dirty="0" smtClean="0">
                <a:latin typeface="Guttman Keren" panose="02010401010101010101" pitchFamily="2" charset="-79"/>
              </a:rPr>
              <a:t>האומץ</a:t>
            </a:r>
          </a:p>
          <a:p>
            <a:pPr marL="0" indent="0" algn="just">
              <a:lnSpc>
                <a:spcPct val="150000"/>
              </a:lnSpc>
              <a:buNone/>
            </a:pPr>
            <a:r>
              <a:rPr lang="he-IL" sz="1200" dirty="0" smtClean="0">
                <a:latin typeface="Guttman Keren" panose="02010401010101010101" pitchFamily="2" charset="-79"/>
              </a:rPr>
              <a:t>בקטע נפלא זה מסיפורי דוד בספר שמואל, אנחנו ממתנים את הדיון ורואים כיצד נהג דוד בתקופה בה שאול היה המלך הלגיטימי, ומצד שני פעל כמי </a:t>
            </a:r>
            <a:r>
              <a:rPr lang="he-IL" sz="1200" smtClean="0">
                <a:latin typeface="Guttman Keren" panose="02010401010101010101" pitchFamily="2" charset="-79"/>
              </a:rPr>
              <a:t>שקרא תגר </a:t>
            </a:r>
            <a:r>
              <a:rPr lang="he-IL" sz="1200" dirty="0" smtClean="0">
                <a:latin typeface="Guttman Keren" panose="02010401010101010101" pitchFamily="2" charset="-79"/>
              </a:rPr>
              <a:t>על שלטונו של שאול. </a:t>
            </a:r>
          </a:p>
          <a:p>
            <a:pPr marL="0" indent="0" algn="just">
              <a:lnSpc>
                <a:spcPct val="150000"/>
              </a:lnSpc>
              <a:buNone/>
            </a:pPr>
            <a:r>
              <a:rPr lang="he-IL" sz="1200" dirty="0" smtClean="0">
                <a:latin typeface="Guttman Keren" panose="02010401010101010101" pitchFamily="2" charset="-79"/>
              </a:rPr>
              <a:t>לפי פשט הדברים נראה שדוד לא העז לפגוע בשאול כמלך, ועל כן ליבו מכה אותו בהרגשה האותנטית ביותר, על כך שפגיעה במלך מכהן זהו גבול שאין לחצותו.</a:t>
            </a:r>
          </a:p>
          <a:p>
            <a:pPr marL="0" indent="0" algn="just">
              <a:lnSpc>
                <a:spcPct val="150000"/>
              </a:lnSpc>
              <a:buNone/>
            </a:pPr>
            <a:r>
              <a:rPr lang="he-IL" sz="1200" dirty="0" smtClean="0">
                <a:latin typeface="Guttman Keren" panose="02010401010101010101" pitchFamily="2" charset="-79"/>
              </a:rPr>
              <a:t>גם לפי הפרשנויות הסוברות שדוד "התנהג" כנאמן, ובפועל פעל כנגד שאול – פורמאלית בחוכמתו הוא הבין שעליו לשמור על מסגרת  החוק והלגיטימיות של שאול. שאם לא כן, כשהוא יהיה מלך, מישהו יעשה לו את אותו מעשה של פגיעה במעמד ובלגיטימיות המלך. לכן דוד אולי בוכה בכי כנה, ואולי משחק אותה כמי שמייצר על פגיעה במלך החוקי. אנשיו של דוד, היו פחות מתוחכמים ולא הבינו את המורכבות שבעמדתו של דוד. </a:t>
            </a:r>
            <a:endParaRPr lang="he-IL" sz="1200" dirty="0">
              <a:latin typeface="Guttman Keren" panose="02010401010101010101" pitchFamily="2" charset="-79"/>
            </a:endParaRPr>
          </a:p>
          <a:p>
            <a:pPr marL="0" indent="0" algn="just">
              <a:lnSpc>
                <a:spcPct val="150000"/>
              </a:lnSpc>
              <a:buNone/>
            </a:pPr>
            <a:endParaRPr lang="he-IL" sz="1200" dirty="0" smtClean="0"/>
          </a:p>
          <a:p>
            <a:pPr marL="0" indent="0" algn="just">
              <a:lnSpc>
                <a:spcPct val="150000"/>
              </a:lnSpc>
              <a:buNone/>
            </a:pPr>
            <a:endParaRPr lang="he-IL" sz="1200" dirty="0"/>
          </a:p>
        </p:txBody>
      </p:sp>
      <p:sp>
        <p:nvSpPr>
          <p:cNvPr id="5" name="TextBox 4"/>
          <p:cNvSpPr txBox="1"/>
          <p:nvPr/>
        </p:nvSpPr>
        <p:spPr>
          <a:xfrm>
            <a:off x="238125" y="657225"/>
            <a:ext cx="5524500" cy="5424562"/>
          </a:xfrm>
          <a:prstGeom prst="rect">
            <a:avLst/>
          </a:prstGeom>
          <a:noFill/>
        </p:spPr>
        <p:txBody>
          <a:bodyPr wrap="square" rtlCol="1">
            <a:spAutoFit/>
          </a:bodyPr>
          <a:lstStyle/>
          <a:p>
            <a:pPr algn="just">
              <a:lnSpc>
                <a:spcPct val="150000"/>
              </a:lnSpc>
            </a:pPr>
            <a:r>
              <a:rPr lang="he-IL" sz="1100" u="sng" dirty="0"/>
              <a:t>ב. גבולות האומץ החברתי – החוק והמשחק </a:t>
            </a:r>
            <a:r>
              <a:rPr lang="he-IL" sz="1100" u="sng" dirty="0" smtClean="0"/>
              <a:t>הדמוקרטי</a:t>
            </a:r>
          </a:p>
          <a:p>
            <a:pPr algn="just">
              <a:lnSpc>
                <a:spcPct val="150000"/>
              </a:lnSpc>
            </a:pPr>
            <a:r>
              <a:rPr lang="he-IL" sz="1100" dirty="0" smtClean="0"/>
              <a:t>מכאן אנו עוברים לדון במציאות חיינו במדינה היהודית הדמוקרטית. ידידיה שטרן במשל על מדינת ישראל כרכבת הנוסעת על שני הפסים – הדמוקרטי והיהודי וכמורכבת מקרונות שונים, מנסה להמשיל לנו את המורכבות של החיים שלנו כאן. שטרן טוען כי סרבנות בצבא מימין או משמאל, תפרק את הרכבת ותוריד אותנו מהפסים. אבל לא רק סרבנות. כל מי שמאמין בדרכו אמונה מלאה ויוקדת, ובאומץ אזרחי יחליט להכריח את כולנו ללכת בדרכו בלי להתחשב בקרונות הרבים ובלי להתחשב במסילה הדמוקרטית והיהודית, יהרוס את הקיום שלנו. לכן לאומץ יש גבול. האמיץ חייב גם בענווה להבין שהאמת מורכבת ושעליו לסבור או אולי אפילו להכיל אמיתות אחרות, דעות אחרות, ונציגים ומיוצגים של אוכלוסיות אחרות. לאומץ יש גבולות עד היכן אפשר למתוח את החברה בכוח. והגבולות הם ההסכמה על מהותה של מדינת ישראל כיהודית ודמוקרטית, וההסכמה על חוקי המשחק הדמוקרטי ועל שלטון החוק. </a:t>
            </a:r>
          </a:p>
          <a:p>
            <a:pPr algn="just">
              <a:lnSpc>
                <a:spcPct val="150000"/>
              </a:lnSpc>
            </a:pPr>
            <a:r>
              <a:rPr lang="he-IL" sz="1100" dirty="0" smtClean="0"/>
              <a:t>אין זה אומר שאני לא יכול לפעול כדי לשכנע את הציבור בצדקת דרכי. כך עשו למשל אנשי השמאל שהצליחו לשכנע ציבור מספיק גדול להכיר באשף, ולנסות לכונן מדינה פלסטינאית. רעיונות שעד לשנות התשעים היה קונצנזוס כמעט מוחלט נגדם. </a:t>
            </a:r>
          </a:p>
          <a:p>
            <a:pPr algn="just">
              <a:lnSpc>
                <a:spcPct val="150000"/>
              </a:lnSpc>
            </a:pPr>
            <a:endParaRPr lang="he-IL" sz="1100" dirty="0" smtClean="0"/>
          </a:p>
          <a:p>
            <a:pPr algn="just">
              <a:lnSpc>
                <a:spcPct val="150000"/>
              </a:lnSpc>
            </a:pPr>
            <a:r>
              <a:rPr lang="he-IL" sz="1100" u="sng" dirty="0"/>
              <a:t>ג. המחיר האישי של האומץ האזרחי</a:t>
            </a:r>
          </a:p>
          <a:p>
            <a:pPr algn="just">
              <a:lnSpc>
                <a:spcPct val="150000"/>
              </a:lnSpc>
            </a:pPr>
            <a:r>
              <a:rPr lang="he-IL" sz="1100" dirty="0" smtClean="0"/>
              <a:t>אבל לא רק באופן ציבורי יש לשקלל את המחיר של אומץ אזרחי. גם ברמה האישית אנו עלולים להישרף מהליכה עד הסוף על רעיון ואמונה שלנו, ולצאת שכרינו בהפסד. אנו עלולים לשלם מחיר יקר של הרס משפחה למשל, או של בידוד חברתי או מחיר של נידוי והדרה. גם במישור האישי עלינו לפעול בחוכמה ולדעת לשמור על </a:t>
            </a:r>
            <a:r>
              <a:rPr lang="he-IL" sz="1100" dirty="0" err="1" smtClean="0"/>
              <a:t>אזונים</a:t>
            </a:r>
            <a:r>
              <a:rPr lang="he-IL" sz="1100" dirty="0" smtClean="0"/>
              <a:t> מבלי לוותר על עצם האומץ האזרחי. זוהי משימה מורכבת כשלעצמה. </a:t>
            </a:r>
            <a:endParaRPr lang="he-IL" sz="1100" dirty="0"/>
          </a:p>
        </p:txBody>
      </p:sp>
    </p:spTree>
    <p:extLst>
      <p:ext uri="{BB962C8B-B14F-4D97-AF65-F5344CB8AC3E}">
        <p14:creationId xmlns:p14="http://schemas.microsoft.com/office/powerpoint/2010/main" val="1906377505"/>
      </p:ext>
    </p:extLst>
  </p:cSld>
  <p:clrMapOvr>
    <a:masterClrMapping/>
  </p:clrMapOvr>
</p:sld>
</file>

<file path=ppt/theme/theme1.xml><?xml version="1.0" encoding="utf-8"?>
<a:theme xmlns:a="http://schemas.openxmlformats.org/drawingml/2006/main" name="חוברת מקורות">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חוברת מקורות" id="{0FACFB2F-C55C-45AC-8A10-1A09A19AF53F}" vid="{42E9B99F-6593-4AFD-92D9-947319924C87}"/>
    </a:ext>
  </a:extLst>
</a:theme>
</file>

<file path=docProps/app.xml><?xml version="1.0" encoding="utf-8"?>
<Properties xmlns="http://schemas.openxmlformats.org/officeDocument/2006/extended-properties" xmlns:vt="http://schemas.openxmlformats.org/officeDocument/2006/docPropsVTypes">
  <Template>חוברת מקורות</Template>
  <TotalTime>220</TotalTime>
  <Words>1572</Words>
  <Application>Microsoft Office PowerPoint</Application>
  <PresentationFormat>מותאם אישית</PresentationFormat>
  <Paragraphs>66</Paragraphs>
  <Slides>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vt:i4>
      </vt:variant>
    </vt:vector>
  </HeadingPairs>
  <TitlesOfParts>
    <vt:vector size="3" baseType="lpstr">
      <vt:lpstr>חוברת מקורות</vt:lpstr>
      <vt:lpstr>מצגת של PowerPoint</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user</dc:creator>
  <cp:lastModifiedBy>user</cp:lastModifiedBy>
  <cp:revision>24</cp:revision>
  <dcterms:created xsi:type="dcterms:W3CDTF">2015-10-07T20:13:16Z</dcterms:created>
  <dcterms:modified xsi:type="dcterms:W3CDTF">2015-11-30T11:12:04Z</dcterms:modified>
</cp:coreProperties>
</file>