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8E653A1-7814-4E2C-BA51-80DB52277855}"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0C75B8F-B5E3-4296-99C6-76467007D39E}" type="slidenum">
              <a:rPr lang="he-IL" smtClean="0"/>
              <a:pPr/>
              <a:t>‹#›</a:t>
            </a:fld>
            <a:endParaRPr lang="he-IL"/>
          </a:p>
        </p:txBody>
      </p:sp>
    </p:spTree>
    <p:extLst>
      <p:ext uri="{BB962C8B-B14F-4D97-AF65-F5344CB8AC3E}">
        <p14:creationId xmlns:p14="http://schemas.microsoft.com/office/powerpoint/2010/main" xmlns="" val="17169881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82659-493D-4344-A5BC-A9C085E8181F}" type="slidenum">
              <a:rPr lang="he-IL" altLang="he-IL">
                <a:solidFill>
                  <a:srgbClr val="000000"/>
                </a:solidFill>
              </a:rPr>
              <a:pPr/>
              <a:t>1</a:t>
            </a:fld>
            <a:endParaRPr lang="en-US" altLang="he-IL">
              <a:solidFill>
                <a:srgbClr val="000000"/>
              </a:solidFill>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1877681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748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32203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84612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53809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0501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84555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99215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99960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629651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1594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65702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1612544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2495551" y="685801"/>
            <a:ext cx="7777163"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מצוות השמיטה שהנחילה תורת ישראל לעם היהודי מחייבת כל חקלאי בארץ ישראל לנטוש את שדהו אחת לשבע שנים, להפקיר את פירותיו ולתת לאדמה ולבעלי החיים מנוחה. בנוסף, קיימת מצוות שמיטת כספים מצווה ה</a:t>
            </a:r>
            <a:r>
              <a:rPr lang="he-IL" altLang="he-IL" sz="1400" dirty="0">
                <a:solidFill>
                  <a:srgbClr val="000000"/>
                </a:solidFill>
                <a:cs typeface="Times New Roman" panose="02020603050405020304" pitchFamily="18" charset="0"/>
              </a:rPr>
              <a:t>מחייבת את המלווה לוותר על חובו בשמיטה.</a:t>
            </a:r>
            <a:r>
              <a:rPr lang="he-IL" altLang="he-IL" sz="1200" dirty="0">
                <a:solidFill>
                  <a:srgbClr val="000000"/>
                </a:solidFill>
              </a:rPr>
              <a:t> </a:t>
            </a:r>
            <a:r>
              <a:rPr lang="he-IL" altLang="he-IL" sz="1400" dirty="0">
                <a:solidFill>
                  <a:srgbClr val="000000"/>
                </a:solidFill>
                <a:latin typeface="Times New Roman" panose="02020603050405020304" pitchFamily="18" charset="0"/>
                <a:cs typeface="Times New Roman" panose="02020603050405020304" pitchFamily="18" charset="0"/>
              </a:rPr>
              <a:t>בשנה זו, הרכוש אינו חזות </a:t>
            </a:r>
            <a:r>
              <a:rPr lang="he-IL" altLang="he-IL" sz="1400" dirty="0" err="1">
                <a:solidFill>
                  <a:srgbClr val="000000"/>
                </a:solidFill>
                <a:latin typeface="Times New Roman" panose="02020603050405020304" pitchFamily="18" charset="0"/>
                <a:cs typeface="Times New Roman" panose="02020603050405020304" pitchFamily="18" charset="0"/>
              </a:rPr>
              <a:t>הכל</a:t>
            </a:r>
            <a:r>
              <a:rPr lang="he-IL" altLang="he-IL" sz="1400" dirty="0">
                <a:solidFill>
                  <a:srgbClr val="000000"/>
                </a:solidFill>
                <a:latin typeface="Times New Roman" panose="02020603050405020304" pitchFamily="18" charset="0"/>
                <a:cs typeface="Times New Roman" panose="02020603050405020304" pitchFamily="18" charset="0"/>
              </a:rPr>
              <a:t>, הזמן אינו דוחק והטבע הינו הרבה יותר ממשאבים לניצול.   </a:t>
            </a:r>
          </a:p>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שנת תשע"ה היא שנת שמיטה. לפנינו, שני מקורות בעניין השמיטה - המקור המקראי מספר ויקרא ודברי הרב קוק. נבחן מהו טעמה של המצווה לפי כל אחד מהמקורות ואיך מצווה זו יכולה להיות רלוונטית לימינו. </a:t>
            </a:r>
            <a:endParaRPr lang="en-US" altLang="he-IL" sz="1400" dirty="0">
              <a:solidFill>
                <a:srgbClr val="000000"/>
              </a:solidFill>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2424113" y="1916113"/>
            <a:ext cx="7848600" cy="1079500"/>
          </a:xfrm>
          <a:prstGeom prst="rect">
            <a:avLst/>
          </a:prstGeom>
          <a:solidFill>
            <a:schemeClr val="bg1"/>
          </a:solidFill>
          <a:ln w="15875" algn="ctr">
            <a:solidFill>
              <a:schemeClr val="tx1"/>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pPr>
            <a:r>
              <a:rPr lang="he-IL" altLang="he-IL" sz="1200">
                <a:solidFill>
                  <a:srgbClr val="000000"/>
                </a:solidFill>
              </a:rPr>
              <a:t>"וַיְדַבֵּר ה' אֶל-מֹשֶׁה בְּהַר סִינַי לֵאמֹר. דַּבֵּר אֶל-בְּנֵי יִשְׂרָאֵל וְאָמַרְתָּ אֲלֵהֶם, כִּי תָבֹאוּ אֶל-הָאָרֶץ אֲשֶׁר אֲנִי נֹתֵן לָכֶם--</a:t>
            </a:r>
            <a:r>
              <a:rPr lang="he-IL" altLang="he-IL" sz="1200" b="1">
                <a:solidFill>
                  <a:srgbClr val="000000"/>
                </a:solidFill>
              </a:rPr>
              <a:t>וְשָׁבְתָה הָאָרֶץ שַׁבָּת לה'</a:t>
            </a:r>
            <a:r>
              <a:rPr lang="he-IL" altLang="he-IL" sz="1200">
                <a:solidFill>
                  <a:srgbClr val="000000"/>
                </a:solidFill>
              </a:rPr>
              <a:t>. שֵׁשׁ שָׁנִים תִּזְרַע שָׂדֶךָ, וְשֵׁשׁ שָׁנִים תִּזְמֹר כַּרְמֶךָ; וְאָסַפְתָּ אֶת-תְּבוּאָתָהּ. וּבַשָּׁנָה הַשְּׁבִיעִת, שַׁבַּת שַׁבָּתוֹן יִהְיֶה לָאָרֶץ--שַׁבָּת לה': שָׂדְךָ לֹא תִזְרָע, וְכַרְמְךָ לֹא תִזְמֹר. אֵת סְפִיחַ קְצִירְךָ לֹא תִקְצוֹר, וְאֶת-עִנְּבֵי נְזִירֶךָ לֹא תִבְצֹר: שְׁנַת שַׁבָּתוֹן יִהְיֶה לָאָרֶץ. וְהָיְתָה שַׁבַּת הָאָרֶץ לָכֶם לְאָכְלָה--לְךָ, וּלְעַבְדְּךָ וְלַאֲמָתֶךָ; וְלִשְׂכִירְךָ, וּלְתוֹשָׁבְךָ, הַגָּרִים עִמָּךְ. וְלִבְהֶמְתְּךָ--וְלַחַיָּה אֲשֶׁר בְּאַרְצֶךָ: תִּהְיֶה כָל-תְּבוּאָתָהּ לֶאֱכֹל"</a:t>
            </a:r>
          </a:p>
          <a:p>
            <a:pPr algn="just" fontAlgn="base">
              <a:spcBef>
                <a:spcPct val="0"/>
              </a:spcBef>
              <a:spcAft>
                <a:spcPct val="0"/>
              </a:spcAft>
            </a:pPr>
            <a:r>
              <a:rPr lang="he-IL" altLang="he-IL" sz="1200">
                <a:solidFill>
                  <a:srgbClr val="000000"/>
                </a:solidFill>
              </a:rPr>
              <a:t> </a:t>
            </a:r>
            <a:r>
              <a:rPr lang="he-IL" altLang="he-IL" sz="1000">
                <a:solidFill>
                  <a:srgbClr val="000000"/>
                </a:solidFill>
              </a:rPr>
              <a:t>(ויקרא כ"ה א'-ז')</a:t>
            </a:r>
            <a:endParaRPr lang="en-US" altLang="he-IL" sz="1000">
              <a:solidFill>
                <a:srgbClr val="000000"/>
              </a:solidFill>
            </a:endParaRPr>
          </a:p>
        </p:txBody>
      </p:sp>
      <p:sp>
        <p:nvSpPr>
          <p:cNvPr id="17" name="Rectangle 16"/>
          <p:cNvSpPr>
            <a:spLocks noChangeArrowheads="1"/>
          </p:cNvSpPr>
          <p:nvPr/>
        </p:nvSpPr>
        <p:spPr bwMode="auto">
          <a:xfrm>
            <a:off x="2424113" y="3068638"/>
            <a:ext cx="7848600" cy="1727200"/>
          </a:xfrm>
          <a:prstGeom prst="rect">
            <a:avLst/>
          </a:prstGeom>
          <a:solidFill>
            <a:schemeClr val="bg1"/>
          </a:solidFill>
          <a:ln w="15875" algn="ctr">
            <a:solidFill>
              <a:schemeClr val="tx1"/>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pPr>
            <a:r>
              <a:rPr lang="he-IL" altLang="he-IL" sz="1400">
                <a:solidFill>
                  <a:srgbClr val="000000"/>
                </a:solidFill>
              </a:rPr>
              <a:t>"היחיד מתנער מחיי החול לפרקים קרובים - בכל שבת. "בא שבת באה מנוחה" </a:t>
            </a:r>
            <a:r>
              <a:rPr lang="he-IL" altLang="he-IL" sz="1000">
                <a:solidFill>
                  <a:srgbClr val="000000"/>
                </a:solidFill>
              </a:rPr>
              <a:t>(סנהדרין לח, א).</a:t>
            </a:r>
            <a:r>
              <a:rPr lang="he-IL" altLang="he-IL" sz="1400">
                <a:solidFill>
                  <a:srgbClr val="000000"/>
                </a:solidFill>
              </a:rPr>
              <a:t> מתחילת הנפש להשתחרר מכבליה הקשים, ביום הניח ד' לך מעצבך ומרוגזך ומן העבודה הקשה אשר עובד בך', ומבקשת היא לה אז נתיבות עליונות... 'טוב להודות לד' ולזמר לשמך עליון, להגיד בבוקר חסדך ואמונתך בלילות'... את אותה הפעולה, שהשבת פועלת על כל יחיד, פועלת היא השמיטה על האומה בכללה. צורך מיוחד היא לאומה זו, שהיצירה האלקית נטועה בקרבה באופן בולט ונצחי, כי מזמן לזמן יתגלה בתוכה המאור האלקי שלה בכל מלא זהרו, אשר לא ישביתוהו חיי החברה-של-חול עם העמל והדאגה, הזעף וההתחרות אשר להם, למען תוכל להתגלות בקרבה פנימה טהרת נשמתה בכללותה כמו שהיא</a:t>
            </a:r>
            <a:r>
              <a:rPr lang="en-US" altLang="he-IL" sz="1400">
                <a:solidFill>
                  <a:srgbClr val="000000"/>
                </a:solidFill>
              </a:rPr>
              <a:t>".</a:t>
            </a:r>
            <a:r>
              <a:rPr lang="he-IL" altLang="he-IL" sz="1400">
                <a:solidFill>
                  <a:srgbClr val="000000"/>
                </a:solidFill>
              </a:rPr>
              <a:t> </a:t>
            </a:r>
          </a:p>
          <a:p>
            <a:pPr algn="just" fontAlgn="base">
              <a:spcBef>
                <a:spcPct val="0"/>
              </a:spcBef>
              <a:spcAft>
                <a:spcPct val="0"/>
              </a:spcAft>
            </a:pPr>
            <a:r>
              <a:rPr lang="he-IL" altLang="he-IL" sz="1000">
                <a:solidFill>
                  <a:srgbClr val="000000"/>
                </a:solidFill>
              </a:rPr>
              <a:t>(הראי"ה קוק שבת הארץ)</a:t>
            </a:r>
            <a:endParaRPr lang="en-US" altLang="he-IL" sz="1000">
              <a:solidFill>
                <a:srgbClr val="000000"/>
              </a:solidFill>
            </a:endParaRPr>
          </a:p>
        </p:txBody>
      </p:sp>
      <p:sp>
        <p:nvSpPr>
          <p:cNvPr id="35848" name="Text Box 8"/>
          <p:cNvSpPr txBox="1">
            <a:spLocks noChangeArrowheads="1"/>
          </p:cNvSpPr>
          <p:nvPr/>
        </p:nvSpPr>
        <p:spPr bwMode="auto">
          <a:xfrm>
            <a:off x="2568575" y="4581526"/>
            <a:ext cx="3240088" cy="2119313"/>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לתועלת מי מכוונת השמיטה לפי המקור המקראי המובא, ולמי היא מכוונת לפי הרב קוק?</a:t>
            </a:r>
          </a:p>
          <a:p>
            <a:pPr fontAlgn="base">
              <a:spcBef>
                <a:spcPct val="50000"/>
              </a:spcBef>
              <a:spcAft>
                <a:spcPct val="0"/>
              </a:spcAft>
            </a:pPr>
            <a:r>
              <a:rPr lang="he-IL" altLang="he-IL" sz="1200">
                <a:solidFill>
                  <a:srgbClr val="000000"/>
                </a:solidFill>
              </a:rPr>
              <a:t>מה היחס בין שתי הגישות לשנת השמיטה?</a:t>
            </a:r>
          </a:p>
          <a:p>
            <a:pPr fontAlgn="base">
              <a:spcBef>
                <a:spcPct val="50000"/>
              </a:spcBef>
              <a:spcAft>
                <a:spcPct val="0"/>
              </a:spcAft>
            </a:pPr>
            <a:r>
              <a:rPr lang="he-IL" altLang="he-IL" sz="1200">
                <a:solidFill>
                  <a:srgbClr val="000000"/>
                </a:solidFill>
              </a:rPr>
              <a:t>איזה תהליך היינו מעוניינים לעבור, כחברה, בשנת השמיטה? אילו ערכים היינו רוצים להטמיע?</a:t>
            </a:r>
          </a:p>
          <a:p>
            <a:pPr fontAlgn="base">
              <a:spcBef>
                <a:spcPct val="50000"/>
              </a:spcBef>
              <a:spcAft>
                <a:spcPct val="0"/>
              </a:spcAft>
            </a:pPr>
            <a:r>
              <a:rPr lang="he-IL" altLang="he-IL" sz="1200">
                <a:solidFill>
                  <a:srgbClr val="000000"/>
                </a:solidFill>
              </a:rPr>
              <a:t>כיצד ניתן להפוך את השמיטה לשנה משמעותית בחיי היחיד והקהילה, כזו שמשפיעה על שש שנות המעשה שאחריה?</a:t>
            </a:r>
            <a:endParaRPr lang="en-US" altLang="he-IL" sz="1200">
              <a:solidFill>
                <a:srgbClr val="000000"/>
              </a:solidFill>
            </a:endParaRPr>
          </a:p>
        </p:txBody>
      </p:sp>
      <p:sp>
        <p:nvSpPr>
          <p:cNvPr id="35849" name="Text Box 9"/>
          <p:cNvSpPr txBox="1">
            <a:spLocks noChangeArrowheads="1"/>
          </p:cNvSpPr>
          <p:nvPr/>
        </p:nvSpPr>
        <p:spPr bwMode="auto">
          <a:xfrm>
            <a:off x="4943475" y="295275"/>
            <a:ext cx="25923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a:solidFill>
                  <a:srgbClr val="000000"/>
                </a:solidFill>
              </a:rPr>
              <a:t>שמיטה ישראלית</a:t>
            </a:r>
            <a:endParaRPr lang="en-US" altLang="he-IL" sz="2400" b="1">
              <a:solidFill>
                <a:srgbClr val="000000"/>
              </a:solidFill>
            </a:endParaRPr>
          </a:p>
        </p:txBody>
      </p:sp>
      <p:grpSp>
        <p:nvGrpSpPr>
          <p:cNvPr id="35850" name="Group 10"/>
          <p:cNvGrpSpPr>
            <a:grpSpLocks/>
          </p:cNvGrpSpPr>
          <p:nvPr/>
        </p:nvGrpSpPr>
        <p:grpSpPr bwMode="auto">
          <a:xfrm>
            <a:off x="1703389" y="188913"/>
            <a:ext cx="8497887" cy="6553200"/>
            <a:chOff x="113" y="119"/>
            <a:chExt cx="5353" cy="4128"/>
          </a:xfrm>
        </p:grpSpPr>
        <p:sp>
          <p:nvSpPr>
            <p:cNvPr id="35851" name="Text Box 11"/>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5852"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3080755060"/>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419</Words>
  <Application>Microsoft Office PowerPoint</Application>
  <PresentationFormat>מותאם אישית</PresentationFormat>
  <Paragraphs>14</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1</cp:revision>
  <dcterms:created xsi:type="dcterms:W3CDTF">2014-11-04T13:18:20Z</dcterms:created>
  <dcterms:modified xsi:type="dcterms:W3CDTF">2018-07-11T09:14:54Z</dcterms:modified>
</cp:coreProperties>
</file>