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84"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4" name="Shape 24"/>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1_ריק">
  <p:cSld name="1_ריק">
    <p:spTree>
      <p:nvGrpSpPr>
        <p:cNvPr id="1" name="Shape 6"/>
        <p:cNvGrpSpPr/>
        <p:nvPr/>
      </p:nvGrpSpPr>
      <p:grpSpPr>
        <a:xfrm>
          <a:off x="0" y="0"/>
          <a:ext cx="0" cy="0"/>
          <a:chOff x="0" y="0"/>
          <a:chExt cx="0" cy="0"/>
        </a:xfrm>
      </p:grpSpPr>
      <p:sp>
        <p:nvSpPr>
          <p:cNvPr id="7" name="Shape 7"/>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8" name="Shape 8"/>
          <p:cNvCxnSpPr/>
          <p:nvPr/>
        </p:nvCxnSpPr>
        <p:spPr>
          <a:xfrm rot="10800000">
            <a:off x="433756" y="876300"/>
            <a:ext cx="9034094" cy="0"/>
          </a:xfrm>
          <a:prstGeom prst="straightConnector1">
            <a:avLst/>
          </a:prstGeom>
          <a:noFill/>
          <a:ln w="9525" cap="flat" cmpd="sng">
            <a:solidFill>
              <a:srgbClr val="5E4D36"/>
            </a:solidFill>
            <a:prstDash val="solid"/>
            <a:miter lim="800000"/>
            <a:headEnd type="none" w="sm" len="sm"/>
            <a:tailEnd type="none" w="sm" len="sm"/>
          </a:ln>
        </p:spPr>
      </p:cxnSp>
      <p:pic>
        <p:nvPicPr>
          <p:cNvPr id="9" name="Shape 9"/>
          <p:cNvPicPr preferRelativeResize="0"/>
          <p:nvPr/>
        </p:nvPicPr>
        <p:blipFill rotWithShape="1">
          <a:blip r:embed="rId2">
            <a:alphaModFix/>
          </a:blip>
          <a:srcRect/>
          <a:stretch/>
        </p:blipFill>
        <p:spPr>
          <a:xfrm>
            <a:off x="438150" y="194040"/>
            <a:ext cx="1533526" cy="697057"/>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cxnSp>
        <p:nvCxnSpPr>
          <p:cNvPr id="12" name="Shape 12"/>
          <p:cNvCxnSpPr/>
          <p:nvPr/>
        </p:nvCxnSpPr>
        <p:spPr>
          <a:xfrm rot="10800000">
            <a:off x="433755" y="876300"/>
            <a:ext cx="6113095" cy="0"/>
          </a:xfrm>
          <a:prstGeom prst="straightConnector1">
            <a:avLst/>
          </a:prstGeom>
          <a:noFill/>
          <a:ln w="9525" cap="flat" cmpd="sng">
            <a:solidFill>
              <a:srgbClr val="5E4D36"/>
            </a:solidFill>
            <a:prstDash val="solid"/>
            <a:miter lim="800000"/>
            <a:headEnd type="none" w="sm" len="sm"/>
            <a:tailEnd type="none" w="sm" len="sm"/>
          </a:ln>
        </p:spPr>
      </p:cxnSp>
      <p:cxnSp>
        <p:nvCxnSpPr>
          <p:cNvPr id="13" name="Shape 13"/>
          <p:cNvCxnSpPr/>
          <p:nvPr/>
        </p:nvCxnSpPr>
        <p:spPr>
          <a:xfrm flipH="1">
            <a:off x="6527009"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4" name="Shape 14"/>
          <p:cNvCxnSpPr/>
          <p:nvPr/>
        </p:nvCxnSpPr>
        <p:spPr>
          <a:xfrm flipH="1">
            <a:off x="4481332" y="990600"/>
            <a:ext cx="1" cy="5726723"/>
          </a:xfrm>
          <a:prstGeom prst="straightConnector1">
            <a:avLst/>
          </a:prstGeom>
          <a:noFill/>
          <a:ln w="9525" cap="flat" cmpd="sng">
            <a:solidFill>
              <a:srgbClr val="5E4D36"/>
            </a:solidFill>
            <a:prstDash val="dash"/>
            <a:miter lim="800000"/>
            <a:headEnd type="none" w="sm" len="sm"/>
            <a:tailEnd type="none" w="sm" len="sm"/>
          </a:ln>
        </p:spPr>
      </p:cxnSp>
      <p:cxnSp>
        <p:nvCxnSpPr>
          <p:cNvPr id="15" name="Shape 15"/>
          <p:cNvCxnSpPr/>
          <p:nvPr/>
        </p:nvCxnSpPr>
        <p:spPr>
          <a:xfrm flipH="1">
            <a:off x="2435655" y="990600"/>
            <a:ext cx="1" cy="5726723"/>
          </a:xfrm>
          <a:prstGeom prst="straightConnector1">
            <a:avLst/>
          </a:prstGeom>
          <a:noFill/>
          <a:ln w="9525" cap="flat" cmpd="sng">
            <a:solidFill>
              <a:srgbClr val="5E4D36"/>
            </a:solidFill>
            <a:prstDash val="dash"/>
            <a:miter lim="800000"/>
            <a:headEnd type="none" w="sm" len="sm"/>
            <a:tailEnd type="none" w="sm" len="sm"/>
          </a:ln>
        </p:spPr>
      </p:cxnSp>
      <p:pic>
        <p:nvPicPr>
          <p:cNvPr id="16" name="Shape 16"/>
          <p:cNvPicPr preferRelativeResize="0"/>
          <p:nvPr/>
        </p:nvPicPr>
        <p:blipFill rotWithShape="1">
          <a:blip r:embed="rId2">
            <a:alphaModFix/>
          </a:blip>
          <a:srcRect/>
          <a:stretch/>
        </p:blipFill>
        <p:spPr>
          <a:xfrm>
            <a:off x="7722606" y="5988702"/>
            <a:ext cx="1822404" cy="781493"/>
          </a:xfrm>
          <a:prstGeom prst="rect">
            <a:avLst/>
          </a:prstGeom>
          <a:noFill/>
          <a:ln>
            <a:noFill/>
          </a:ln>
        </p:spPr>
      </p:pic>
      <p:pic>
        <p:nvPicPr>
          <p:cNvPr id="17" name="Shape 17"/>
          <p:cNvPicPr preferRelativeResize="0"/>
          <p:nvPr/>
        </p:nvPicPr>
        <p:blipFill rotWithShape="1">
          <a:blip r:embed="rId3">
            <a:alphaModFix/>
          </a:blip>
          <a:srcRect/>
          <a:stretch/>
        </p:blipFill>
        <p:spPr>
          <a:xfrm>
            <a:off x="438150" y="194040"/>
            <a:ext cx="1533526" cy="697057"/>
          </a:xfrm>
          <a:prstGeom prst="rect">
            <a:avLst/>
          </a:prstGeom>
          <a:noFill/>
          <a:ln>
            <a:noFill/>
          </a:ln>
        </p:spPr>
      </p:pic>
      <p:sp>
        <p:nvSpPr>
          <p:cNvPr id="18" name="Shape 18"/>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9" name="Shape 19"/>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פריסה מותאמת אישית">
  <p:cSld name="פריסה מותאמת אישית">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hol.co.il/forums/topic.asp?topic_id=376861&amp;forum_id=77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162175" y="605097"/>
            <a:ext cx="7382835" cy="256407"/>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x-none" sz="1400" b="1" i="0" u="none" strike="noStrike" cap="none">
                <a:solidFill>
                  <a:srgbClr val="5E4D36"/>
                </a:solidFill>
                <a:latin typeface="Arial"/>
                <a:ea typeface="Arial"/>
                <a:cs typeface="Arial"/>
                <a:sym typeface="Arial"/>
              </a:rPr>
              <a:t>יבנאל בימינו</a:t>
            </a:r>
            <a:endParaRPr sz="1400" b="1" i="0" u="none" strike="noStrike" cap="none">
              <a:solidFill>
                <a:srgbClr val="5E4D36"/>
              </a:solidFill>
              <a:latin typeface="Arial"/>
              <a:ea typeface="Arial"/>
              <a:cs typeface="Arial"/>
              <a:sym typeface="Arial"/>
            </a:endParaRPr>
          </a:p>
        </p:txBody>
      </p:sp>
      <p:sp>
        <p:nvSpPr>
          <p:cNvPr id="27" name="Shape 27"/>
          <p:cNvSpPr/>
          <p:nvPr/>
        </p:nvSpPr>
        <p:spPr>
          <a:xfrm>
            <a:off x="6779895" y="1002683"/>
            <a:ext cx="2699385" cy="2569857"/>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1100" b="1" i="0" u="none" strike="noStrike" cap="none">
                <a:solidFill>
                  <a:schemeClr val="lt1"/>
                </a:solidFill>
                <a:latin typeface="Arial"/>
                <a:ea typeface="Arial"/>
                <a:cs typeface="Arial"/>
                <a:sym typeface="Arial"/>
              </a:rPr>
              <a:t>רקע: </a:t>
            </a:r>
            <a:r>
              <a:rPr lang="x-none" sz="1100" b="0" i="0" u="none" strike="noStrike" cap="none">
                <a:solidFill>
                  <a:schemeClr val="lt1"/>
                </a:solidFill>
                <a:latin typeface="Calibri"/>
                <a:ea typeface="Calibri"/>
                <a:cs typeface="Calibri"/>
                <a:sym typeface="Calibri"/>
              </a:rPr>
              <a:t>מאה שנה מלאו למושבה הגלילית יבנאל, ושתי האוכלוסיות בה- וותיקי המושבה וחסידי ברסלב שרוי</a:t>
            </a:r>
            <a:r>
              <a:rPr lang="x-none" sz="1100">
                <a:solidFill>
                  <a:schemeClr val="lt1"/>
                </a:solidFill>
                <a:latin typeface="Calibri"/>
                <a:ea typeface="Calibri"/>
                <a:cs typeface="Calibri"/>
                <a:sym typeface="Calibri"/>
              </a:rPr>
              <a:t>ות</a:t>
            </a:r>
            <a:r>
              <a:rPr lang="x-none" sz="1100" b="0" i="0" u="none" strike="noStrike" cap="none">
                <a:solidFill>
                  <a:schemeClr val="lt1"/>
                </a:solidFill>
                <a:latin typeface="Calibri"/>
                <a:ea typeface="Calibri"/>
                <a:cs typeface="Calibri"/>
                <a:sym typeface="Calibri"/>
              </a:rPr>
              <a:t> בריב תמידי. הצתות, הפגנות, הכפשות וקטטות בין הברסלבים לבין שאר התושבים הם מעשים שבשגרה. בשנים האחרונות עלתה יבנאל לכותרות בגלל אחוזים גדולים של נישואי קטינים וקטינות. נישואי הבוסר בקהילה הברסלבית, אומרים הוותיקים בזעם, הם רק תופעה </a:t>
            </a:r>
            <a:r>
              <a:rPr lang="x-none" sz="1100">
                <a:solidFill>
                  <a:schemeClr val="lt1"/>
                </a:solidFill>
                <a:latin typeface="Calibri"/>
                <a:ea typeface="Calibri"/>
                <a:cs typeface="Calibri"/>
                <a:sym typeface="Calibri"/>
              </a:rPr>
              <a:t>שנויה </a:t>
            </a:r>
            <a:r>
              <a:rPr lang="x-none" sz="1100" b="0" i="0" u="none" strike="noStrike" cap="none">
                <a:solidFill>
                  <a:schemeClr val="lt1"/>
                </a:solidFill>
                <a:latin typeface="Calibri"/>
                <a:ea typeface="Calibri"/>
                <a:cs typeface="Calibri"/>
                <a:sym typeface="Calibri"/>
              </a:rPr>
              <a:t>במחלוקת אחת בין שתי האוכלוסיות במושבה.</a:t>
            </a:r>
            <a:br>
              <a:rPr lang="x-none" sz="1100" b="0" i="0" u="none" strike="noStrike" cap="none">
                <a:solidFill>
                  <a:schemeClr val="lt1"/>
                </a:solidFill>
                <a:latin typeface="Calibri"/>
                <a:ea typeface="Calibri"/>
                <a:cs typeface="Calibri"/>
                <a:sym typeface="Calibri"/>
              </a:rPr>
            </a:br>
            <a:r>
              <a:rPr lang="x-none" sz="1100" b="0" i="0" u="none" strike="noStrike" cap="none">
                <a:solidFill>
                  <a:schemeClr val="lt1"/>
                </a:solidFill>
                <a:latin typeface="Arial"/>
                <a:ea typeface="Arial"/>
                <a:cs typeface="Arial"/>
                <a:sym typeface="Arial"/>
              </a:rPr>
              <a:t>בדף לימוד זה נבחן את סוגיית נישואי הקטינים/ות ביבנאל, ונדון בשאלות של חופש דת וקבלת האחר. </a:t>
            </a:r>
            <a:endParaRPr/>
          </a:p>
          <a:p>
            <a:pPr marL="0" marR="0" lvl="0" indent="0" algn="r" rtl="1">
              <a:spcBef>
                <a:spcPts val="0"/>
              </a:spcBef>
              <a:spcAft>
                <a:spcPts val="0"/>
              </a:spcAft>
              <a:buNone/>
            </a:pPr>
            <a:r>
              <a:rPr lang="x-none" sz="1100" u="sng">
                <a:solidFill>
                  <a:schemeClr val="hlink"/>
                </a:solidFill>
                <a:latin typeface="Arial"/>
                <a:ea typeface="Arial"/>
                <a:cs typeface="Arial"/>
                <a:sym typeface="Arial"/>
                <a:hlinkClick r:id="rId3"/>
              </a:rPr>
              <a:t>לקריאת הכתבה המלאה בחדרי חרדים לחצו כאן</a:t>
            </a:r>
            <a:endParaRPr sz="900">
              <a:solidFill>
                <a:schemeClr val="lt1"/>
              </a:solidFill>
              <a:latin typeface="Arial"/>
              <a:ea typeface="Arial"/>
              <a:cs typeface="Arial"/>
              <a:sym typeface="Arial"/>
            </a:endParaRPr>
          </a:p>
        </p:txBody>
      </p:sp>
      <p:sp>
        <p:nvSpPr>
          <p:cNvPr id="28" name="Shape 28"/>
          <p:cNvSpPr/>
          <p:nvPr/>
        </p:nvSpPr>
        <p:spPr>
          <a:xfrm>
            <a:off x="6779894" y="3657600"/>
            <a:ext cx="2699386" cy="2162935"/>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spcBef>
                <a:spcPts val="0"/>
              </a:spcBef>
              <a:spcAft>
                <a:spcPts val="0"/>
              </a:spcAft>
              <a:buNone/>
            </a:pPr>
            <a:r>
              <a:rPr lang="x-none" sz="900" b="1">
                <a:solidFill>
                  <a:srgbClr val="5E4D36"/>
                </a:solidFill>
                <a:latin typeface="Arial"/>
                <a:ea typeface="Arial"/>
                <a:cs typeface="Arial"/>
                <a:sym typeface="Arial"/>
              </a:rPr>
              <a:t>שאלות לעיון והעמקה:</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מנכ"ל המועצה לשלום הילד מתאר השלכות קשות על הקטינים, ואילו תושבי יבנאל החרדים מתארים ילדים מאושרים. </a:t>
            </a:r>
            <a:r>
              <a:rPr lang="x-none" sz="900">
                <a:solidFill>
                  <a:srgbClr val="5E4D36"/>
                </a:solidFill>
              </a:rPr>
              <a:t>מדוע לדעתכם יש פער כה גדול בין שני הסיקורים של התופעה?</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latin typeface="Arial"/>
                <a:ea typeface="Arial"/>
                <a:cs typeface="Arial"/>
                <a:sym typeface="Arial"/>
              </a:rPr>
              <a:t>נישואי בוסר מנוגדים לחוק ולאמנות בין לאומיות שישראל חתומה עליהן.  </a:t>
            </a:r>
            <a:br>
              <a:rPr lang="x-none" sz="900">
                <a:solidFill>
                  <a:srgbClr val="5E4D36"/>
                </a:solidFill>
                <a:latin typeface="Arial"/>
                <a:ea typeface="Arial"/>
                <a:cs typeface="Arial"/>
                <a:sym typeface="Arial"/>
              </a:rPr>
            </a:br>
            <a:r>
              <a:rPr lang="x-none" sz="900">
                <a:solidFill>
                  <a:srgbClr val="5E4D36"/>
                </a:solidFill>
                <a:latin typeface="Arial"/>
                <a:ea typeface="Arial"/>
                <a:cs typeface="Arial"/>
                <a:sym typeface="Arial"/>
              </a:rPr>
              <a:t>היכן לדעתכם/ן עובר הגבול בין חופש דת וביטוי עצמי למקום בו המדינה צריכה להתערב באופי החיים של קהילות שונות?</a:t>
            </a:r>
            <a:endParaRPr/>
          </a:p>
          <a:p>
            <a:pPr marL="171450" marR="0" lvl="0" indent="-171450" algn="r" rtl="1">
              <a:spcBef>
                <a:spcPts val="600"/>
              </a:spcBef>
              <a:spcAft>
                <a:spcPts val="0"/>
              </a:spcAft>
              <a:buClr>
                <a:srgbClr val="5E4D36"/>
              </a:buClr>
              <a:buSzPts val="900"/>
              <a:buFont typeface="Arial"/>
              <a:buChar char="•"/>
            </a:pPr>
            <a:r>
              <a:rPr lang="x-none" sz="900">
                <a:solidFill>
                  <a:srgbClr val="5E4D36"/>
                </a:solidFill>
              </a:rPr>
              <a:t>החברה הישראלית מורכבת מקבוצות השתייכות שונות. מתי ובאיזה אופן קבוצה אחת צריכה להתערב לקבוצה השנייה באורחות חייה ומנהגיה?</a:t>
            </a:r>
            <a:endParaRPr/>
          </a:p>
          <a:p>
            <a:pPr marL="0" marR="0" lvl="0" indent="0" algn="r" rtl="1">
              <a:spcBef>
                <a:spcPts val="600"/>
              </a:spcBef>
              <a:spcAft>
                <a:spcPts val="0"/>
              </a:spcAft>
              <a:buNone/>
            </a:pPr>
            <a:endParaRPr sz="900" b="1">
              <a:solidFill>
                <a:srgbClr val="5E4D36"/>
              </a:solidFill>
              <a:latin typeface="Arial"/>
              <a:ea typeface="Arial"/>
              <a:cs typeface="Arial"/>
              <a:sym typeface="Arial"/>
            </a:endParaRPr>
          </a:p>
        </p:txBody>
      </p:sp>
      <p:sp>
        <p:nvSpPr>
          <p:cNvPr id="29" name="Shape 29"/>
          <p:cNvSpPr/>
          <p:nvPr/>
        </p:nvSpPr>
        <p:spPr>
          <a:xfrm>
            <a:off x="3343275" y="1002684"/>
            <a:ext cx="3177081" cy="5855316"/>
          </a:xfrm>
          <a:prstGeom prst="rect">
            <a:avLst/>
          </a:prstGeom>
          <a:noFill/>
          <a:ln>
            <a:noFill/>
          </a:ln>
        </p:spPr>
        <p:txBody>
          <a:bodyPr spcFirstLastPara="1" wrap="square" lIns="45700" tIns="0" rIns="45700" bIns="0" anchor="t" anchorCtr="0">
            <a:noAutofit/>
          </a:bodyPr>
          <a:lstStyle/>
          <a:p>
            <a:pPr marL="0" marR="0" lvl="0" indent="0" algn="r" rtl="1">
              <a:spcBef>
                <a:spcPts val="0"/>
              </a:spcBef>
              <a:spcAft>
                <a:spcPts val="0"/>
              </a:spcAft>
              <a:buNone/>
            </a:pPr>
            <a:r>
              <a:rPr lang="x-none" sz="1100" b="1">
                <a:solidFill>
                  <a:srgbClr val="833C0B"/>
                </a:solidFill>
                <a:latin typeface="Calibri"/>
                <a:ea typeface="Calibri"/>
                <a:cs typeface="Calibri"/>
                <a:sym typeface="Calibri"/>
              </a:rPr>
              <a:t>המשטרה חשפה פרשת נישואי קטינים ביבנאל</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שרון רופא אופיר, Ynet מרץ 2003</a:t>
            </a:r>
            <a:endParaRPr sz="1100" b="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i="1">
                <a:solidFill>
                  <a:srgbClr val="833C0B"/>
                </a:solidFill>
                <a:latin typeface="Calibri"/>
                <a:ea typeface="Calibri"/>
                <a:cs typeface="Calibri"/>
                <a:sym typeface="Calibri"/>
              </a:rPr>
              <a:t>"פרשייה רחבת היקף של נישואי קטינים וקטינות תושבי המושבה יבניאל נחשפה השבוע ע"י שוטרי תחנת טבריה. </a:t>
            </a:r>
            <a:br>
              <a:rPr lang="x-none" sz="1100" i="1">
                <a:solidFill>
                  <a:srgbClr val="833C0B"/>
                </a:solidFill>
                <a:latin typeface="Calibri"/>
                <a:ea typeface="Calibri"/>
                <a:cs typeface="Calibri"/>
                <a:sym typeface="Calibri"/>
              </a:rPr>
            </a:br>
            <a:r>
              <a:rPr lang="x-none" sz="1100" i="1">
                <a:solidFill>
                  <a:srgbClr val="833C0B"/>
                </a:solidFill>
                <a:latin typeface="Calibri"/>
                <a:ea typeface="Calibri"/>
                <a:cs typeface="Calibri"/>
                <a:sym typeface="Calibri"/>
              </a:rPr>
              <a:t>מחקירת הפרשה עולה, כי במשך מספר שנים, נישאו נערים ונערות תושבי הישוב. הנערים היו בגילאים 15-18 והנערות בנות 13-15. יצוין, כי על פי החוק במדינת ישראל, לנשים מותר להינשא מגיל 17 ואילך ולגברים מגיל 18. "מדובר בילדים למשפחות חרדיות, שקיבלו את מרותו של הרב מבלי שיוכלו לערער עליה", אמר מפקד התחנה סגן ניצב דורון כהן. הרבנות הראשית לישראל דנה בסוגיה זו לפני למעלה משנה והזהירה של הרב שיק לבל יעשו מעשים כאלה".</a:t>
            </a:r>
            <a:endParaRPr/>
          </a:p>
          <a:p>
            <a:pPr marL="0" marR="0" lvl="0" indent="0" algn="r" rtl="1">
              <a:spcBef>
                <a:spcPts val="0"/>
              </a:spcBef>
              <a:spcAft>
                <a:spcPts val="0"/>
              </a:spcAft>
              <a:buNone/>
            </a:pPr>
            <a:endParaRPr sz="1100"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הרבי אמר צריך להתחתן</a:t>
            </a:r>
            <a:endParaRPr/>
          </a:p>
          <a:p>
            <a:pPr marL="0" marR="0" lvl="0" indent="0" algn="r" rtl="1">
              <a:spcBef>
                <a:spcPts val="0"/>
              </a:spcBef>
              <a:spcAft>
                <a:spcPts val="0"/>
              </a:spcAft>
              <a:buNone/>
            </a:pPr>
            <a:r>
              <a:rPr lang="x-none" sz="1100" b="1">
                <a:solidFill>
                  <a:srgbClr val="833C0B"/>
                </a:solidFill>
                <a:latin typeface="Calibri"/>
                <a:ea typeface="Calibri"/>
                <a:cs typeface="Calibri"/>
                <a:sym typeface="Calibri"/>
              </a:rPr>
              <a:t>שרי מקובר, בחדרי חרדים, אפריל 2003</a:t>
            </a:r>
            <a:endParaRPr/>
          </a:p>
          <a:p>
            <a:pPr marL="0" marR="0" lvl="0" indent="0" algn="r" rtl="1">
              <a:spcBef>
                <a:spcPts val="0"/>
              </a:spcBef>
              <a:spcAft>
                <a:spcPts val="0"/>
              </a:spcAft>
              <a:buNone/>
            </a:pPr>
            <a:r>
              <a:rPr lang="x-none" sz="1100" i="1">
                <a:solidFill>
                  <a:srgbClr val="833C0B"/>
                </a:solidFill>
                <a:latin typeface="Calibri"/>
                <a:ea typeface="Calibri"/>
                <a:cs typeface="Calibri"/>
                <a:sym typeface="Calibri"/>
              </a:rPr>
              <a:t>"נישואי בוסר בקרב חסידי ברסלב במושבה יבנאל הם דבר מקובל ומבורך, למרות שמדובר בעבירה על החוק. החתונה של ח' ושל נ' נערכה כששניהם היו בני 15. השידוך נחתם בסימן טוב ובמזל טוב עוד טרם נולדו. אביה של ח', קיבוצניק שחזר בתשובה, פגש ביבנאל את אביו של נ', גם הוא יוצא קיבוץ שהפך לחסיד ברסלב. השניים מצאו חן איש בעיני רעהו. "ראיתי לפני חסיד בעל מידות וירא שמים, ורציתי להתקרב אליו", משחזר אביה של ח'. "אמרתי לו: 'אם ייוולד לך בן ולי תיוולד בת, נחתן אותם ונהפוך לקרובי משפחה'. ס' הסכים, תקענו כף, שזה מחייב בדיוק כמו נדר, והלכנו איש לדרכו. "עברו 16 שנה, ופתאום מגיע אלי הביתה פקס מהצדיק רבי אליעזר שיק, מנהיג חסידי ברסלב ביבנאל", מתרגש אבי החתן, ס'. "בפקס היה כתוב רק משפט אחד: 'הגיע הזמן לקיים את תקיעת הכף, וכמה שיותר מהר'. לא זכרתי במה מדובר בכלל. הרמתי טלפון לצדיק. אמרתי לו: 'מחילה וסליחה, למה רבנו מתכוון?'. והצדיק השיב: 'צריך לחתן את הילדים</a:t>
            </a:r>
            <a:r>
              <a:rPr lang="x-none" sz="1100">
                <a:solidFill>
                  <a:srgbClr val="833C0B"/>
                </a:solidFill>
                <a:latin typeface="Calibri"/>
                <a:ea typeface="Calibri"/>
                <a:cs typeface="Calibri"/>
                <a:sym typeface="Calibri"/>
              </a:rPr>
              <a:t>'. </a:t>
            </a:r>
            <a:r>
              <a:rPr lang="x-none" sz="1100" i="1">
                <a:solidFill>
                  <a:srgbClr val="833C0B"/>
                </a:solidFill>
                <a:latin typeface="Calibri"/>
                <a:ea typeface="Calibri"/>
                <a:cs typeface="Calibri"/>
                <a:sym typeface="Calibri"/>
              </a:rPr>
              <a:t/>
            </a:r>
            <a:br>
              <a:rPr lang="x-none" sz="1100" i="1">
                <a:solidFill>
                  <a:srgbClr val="833C0B"/>
                </a:solidFill>
                <a:latin typeface="Calibri"/>
                <a:ea typeface="Calibri"/>
                <a:cs typeface="Calibri"/>
                <a:sym typeface="Calibri"/>
              </a:rPr>
            </a:br>
            <a:endParaRPr sz="1100"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t>
            </a:r>
            <a:endParaRPr/>
          </a:p>
          <a:p>
            <a:pPr marL="0" marR="0" lvl="0" indent="0" algn="r" rtl="1">
              <a:spcBef>
                <a:spcPts val="0"/>
              </a:spcBef>
              <a:spcAft>
                <a:spcPts val="0"/>
              </a:spcAft>
              <a:buNone/>
            </a:pPr>
            <a:r>
              <a:rPr lang="x-none" sz="1100">
                <a:solidFill>
                  <a:srgbClr val="833C0B"/>
                </a:solidFill>
                <a:latin typeface="Calibri"/>
                <a:ea typeface="Calibri"/>
                <a:cs typeface="Calibri"/>
                <a:sym typeface="Calibri"/>
              </a:rPr>
              <a:t/>
            </a:r>
            <a:br>
              <a:rPr lang="x-none" sz="1100">
                <a:solidFill>
                  <a:srgbClr val="833C0B"/>
                </a:solidFill>
                <a:latin typeface="Calibri"/>
                <a:ea typeface="Calibri"/>
                <a:cs typeface="Calibri"/>
                <a:sym typeface="Calibri"/>
              </a:rPr>
            </a:b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a:solidFill>
                <a:srgbClr val="833C0B"/>
              </a:solidFill>
              <a:latin typeface="Arial"/>
              <a:ea typeface="Arial"/>
              <a:cs typeface="Arial"/>
              <a:sym typeface="Arial"/>
            </a:endParaRPr>
          </a:p>
          <a:p>
            <a:pPr marL="0" marR="0" lvl="0" indent="0" algn="r" rtl="1">
              <a:spcBef>
                <a:spcPts val="0"/>
              </a:spcBef>
              <a:spcAft>
                <a:spcPts val="0"/>
              </a:spcAft>
              <a:buNone/>
            </a:pPr>
            <a:endParaRPr sz="1100" b="1">
              <a:solidFill>
                <a:srgbClr val="833C0B"/>
              </a:solidFill>
              <a:latin typeface="Arial"/>
              <a:ea typeface="Arial"/>
              <a:cs typeface="Arial"/>
              <a:sym typeface="Arial"/>
            </a:endParaRPr>
          </a:p>
        </p:txBody>
      </p:sp>
      <p:sp>
        <p:nvSpPr>
          <p:cNvPr id="30" name="Shape 30"/>
          <p:cNvSpPr/>
          <p:nvPr/>
        </p:nvSpPr>
        <p:spPr>
          <a:xfrm>
            <a:off x="422030" y="990600"/>
            <a:ext cx="2797419" cy="5726723"/>
          </a:xfrm>
          <a:prstGeom prst="rect">
            <a:avLst/>
          </a:prstGeom>
          <a:noFill/>
          <a:ln>
            <a:noFill/>
          </a:ln>
        </p:spPr>
        <p:txBody>
          <a:bodyPr spcFirstLastPara="1" wrap="square" lIns="45700" tIns="0" rIns="45700" bIns="0" anchor="t" anchorCtr="0">
            <a:noAutofit/>
          </a:bodyPr>
          <a:lstStyle/>
          <a:p>
            <a:pPr marL="0" marR="0" lvl="0" indent="0" algn="just" rtl="1">
              <a:lnSpc>
                <a:spcPct val="150000"/>
              </a:lnSpc>
              <a:spcBef>
                <a:spcPts val="0"/>
              </a:spcBef>
              <a:spcAft>
                <a:spcPts val="0"/>
              </a:spcAft>
              <a:buNone/>
            </a:pPr>
            <a:endParaRPr sz="800">
              <a:solidFill>
                <a:srgbClr val="5E4D36"/>
              </a:solidFill>
              <a:latin typeface="Arial"/>
              <a:ea typeface="Arial"/>
              <a:cs typeface="Arial"/>
              <a:sym typeface="Arial"/>
            </a:endParaRPr>
          </a:p>
        </p:txBody>
      </p:sp>
      <p:sp>
        <p:nvSpPr>
          <p:cNvPr id="31" name="Shape 31" descr="תוצאת תמונה עבור סנחריב"/>
          <p:cNvSpPr/>
          <p:nvPr/>
        </p:nvSpPr>
        <p:spPr>
          <a:xfrm>
            <a:off x="9685338" y="-144463"/>
            <a:ext cx="304800" cy="304801"/>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endParaRPr sz="1800">
              <a:solidFill>
                <a:schemeClr val="dk1"/>
              </a:solidFill>
              <a:latin typeface="Calibri"/>
              <a:ea typeface="Calibri"/>
              <a:cs typeface="Calibri"/>
              <a:sym typeface="Calibri"/>
            </a:endParaRPr>
          </a:p>
        </p:txBody>
      </p:sp>
      <p:pic>
        <p:nvPicPr>
          <p:cNvPr id="32" name="Shape 32"/>
          <p:cNvPicPr preferRelativeResize="0"/>
          <p:nvPr/>
        </p:nvPicPr>
        <p:blipFill rotWithShape="1">
          <a:blip r:embed="rId4">
            <a:alphaModFix/>
          </a:blip>
          <a:srcRect/>
          <a:stretch/>
        </p:blipFill>
        <p:spPr>
          <a:xfrm>
            <a:off x="7133441" y="5820535"/>
            <a:ext cx="1992292" cy="928687"/>
          </a:xfrm>
          <a:prstGeom prst="rect">
            <a:avLst/>
          </a:prstGeom>
          <a:noFill/>
          <a:ln>
            <a:noFill/>
          </a:ln>
        </p:spPr>
      </p:pic>
      <p:sp>
        <p:nvSpPr>
          <p:cNvPr id="33" name="Shape 33"/>
          <p:cNvSpPr/>
          <p:nvPr/>
        </p:nvSpPr>
        <p:spPr>
          <a:xfrm>
            <a:off x="127591" y="959082"/>
            <a:ext cx="3091859" cy="9910405"/>
          </a:xfrm>
          <a:prstGeom prst="rect">
            <a:avLst/>
          </a:prstGeom>
          <a:noFill/>
          <a:ln>
            <a:noFill/>
          </a:ln>
        </p:spPr>
        <p:txBody>
          <a:bodyPr spcFirstLastPara="1" wrap="square" lIns="91425" tIns="45700" rIns="91425" bIns="45700" anchor="t" anchorCtr="0">
            <a:noAutofit/>
          </a:bodyPr>
          <a:lstStyle/>
          <a:p>
            <a:pPr marL="0" marR="0" lvl="0" indent="0" algn="r" rtl="1">
              <a:spcBef>
                <a:spcPts val="0"/>
              </a:spcBef>
              <a:spcAft>
                <a:spcPts val="0"/>
              </a:spcAft>
              <a:buNone/>
            </a:pPr>
            <a:r>
              <a:rPr lang="x-none" sz="1100" i="1">
                <a:solidFill>
                  <a:srgbClr val="833C0B"/>
                </a:solidFill>
                <a:latin typeface="Calibri"/>
                <a:ea typeface="Calibri"/>
                <a:cs typeface="Calibri"/>
                <a:sym typeface="Calibri"/>
              </a:rPr>
              <a:t>מיד הלכתי לר'. ישבנו ליד השולחן, סגרנו קצוות, הודענו לילדים, עשינו חתונה וישתבח שמו, זכינו לאושר גדול. ממש סיפורי חסידים". מה אמרו הילדים? "לא השמיעו ציוץ. הרי הצדיק החליט", מתפלא ר'. "הבת שלי הסתמכה על אמונת חכמים. היא אמרה: 'אני לא בררנית. מה שהצדיק יקבע, אני אקיים'. גם החתן שלה כבר היה מבוגר ורצה להתחתן. הילדים שלנו גדלים בסביבה טהורה וקדושה, אבל מבחינה פיזיולוגית, אם הם לא צריכים בן זוג בגיל 15 סימן שהם חולים". </a:t>
            </a:r>
            <a:endParaRPr sz="1100" i="1">
              <a:solidFill>
                <a:srgbClr val="833C0B"/>
              </a:solidFill>
              <a:latin typeface="Calibri"/>
              <a:ea typeface="Calibri"/>
              <a:cs typeface="Calibri"/>
              <a:sym typeface="Calibri"/>
            </a:endParaRPr>
          </a:p>
          <a:p>
            <a:pPr marL="0" marR="0" lvl="0" indent="0" algn="r" rtl="1">
              <a:spcBef>
                <a:spcPts val="0"/>
              </a:spcBef>
              <a:spcAft>
                <a:spcPts val="0"/>
              </a:spcAft>
              <a:buNone/>
            </a:pPr>
            <a:endParaRPr sz="1100" i="1">
              <a:solidFill>
                <a:srgbClr val="833C0B"/>
              </a:solidFill>
              <a:latin typeface="Calibri"/>
              <a:ea typeface="Calibri"/>
              <a:cs typeface="Calibri"/>
              <a:sym typeface="Calibri"/>
            </a:endParaRPr>
          </a:p>
          <a:p>
            <a:pPr marL="0" marR="0" lvl="0" indent="0" algn="r" rtl="1">
              <a:spcBef>
                <a:spcPts val="0"/>
              </a:spcBef>
              <a:spcAft>
                <a:spcPts val="0"/>
              </a:spcAft>
              <a:buNone/>
            </a:pPr>
            <a:r>
              <a:rPr lang="x-none" sz="1100" i="1">
                <a:solidFill>
                  <a:srgbClr val="833C0B"/>
                </a:solidFill>
                <a:latin typeface="Calibri"/>
                <a:ea typeface="Calibri"/>
                <a:cs typeface="Calibri"/>
                <a:sym typeface="Calibri"/>
              </a:rPr>
              <a:t>חוק הנישואין השישי (1950) קובע כי כל המשיא נער או נערה מתחת לגיל 17 עובר עבירה פלילית ודינו עד שנתיים מאסר. "תופעת נישואי קטינים בישראל בניגוד לחוק אינה דבר חריג ונדיר במגזרי אוכלוסייה מסוימים, וביבנאל הם אף בגדר תופעה קבועה", אומר ד"ר יצחק קדמן, מנכ"ל המועצה לשלום הילד. "לנישואי בוסר השלכות קשות על שלומם של הקטינים המעורבים. ברוב המקרים מדובר בנשירה מיידית ממערכת החינוך, באילוץ הקטינים להינשא תוך פיתוי ויצירת אשליה, ובסיום המערכת האומללה באלימות ובגירושים. </a:t>
            </a:r>
            <a:br>
              <a:rPr lang="x-none" sz="1100" i="1">
                <a:solidFill>
                  <a:srgbClr val="833C0B"/>
                </a:solidFill>
                <a:latin typeface="Calibri"/>
                <a:ea typeface="Calibri"/>
                <a:cs typeface="Calibri"/>
                <a:sym typeface="Calibri"/>
              </a:rPr>
            </a:br>
            <a:r>
              <a:rPr lang="x-none" sz="1100" i="1">
                <a:solidFill>
                  <a:srgbClr val="833C0B"/>
                </a:solidFill>
                <a:latin typeface="Calibri"/>
                <a:ea typeface="Calibri"/>
                <a:cs typeface="Calibri"/>
                <a:sym typeface="Calibri"/>
              </a:rPr>
              <a:t>בחלק מהמקרים הנישואים הללו הופכים גם ללידות בוסר, ולמצב שבו תינוקות נמצאים בחזקת אם קטינה שאינה בשלה לאימהות". </a:t>
            </a:r>
            <a:br>
              <a:rPr lang="x-none" sz="1100" i="1">
                <a:solidFill>
                  <a:srgbClr val="833C0B"/>
                </a:solidFill>
                <a:latin typeface="Calibri"/>
                <a:ea typeface="Calibri"/>
                <a:cs typeface="Calibri"/>
                <a:sym typeface="Calibri"/>
              </a:rPr>
            </a:br>
            <a:r>
              <a:rPr lang="x-none" sz="1100" i="1">
                <a:solidFill>
                  <a:srgbClr val="833C0B"/>
                </a:solidFill>
                <a:latin typeface="Calibri"/>
                <a:ea typeface="Calibri"/>
                <a:cs typeface="Calibri"/>
                <a:sym typeface="Calibri"/>
              </a:rPr>
              <a:t>לבד מההשלכות האנושיות והעבירה על החוק, תופעת נישואי בוסר מנוגדת גם לאמנה הבינלאומית לזכויות הילד שישראל חתומה עליה. על פי הערכת משטרת מרחב העמקים, בקרב חסידי ברסלב ביבנאל מדובר בעשרות ואף במאות נישואי קטינים בקהילה. אבותיהם של נ' וח' לא מתרגשים מהגינויים. "הצדיק שלנו יודע מה שהוא עושה", הם אומרים בביטחון. "ושאף אחד לא ינסה לדחוף את האף שלו לעניינים שלנו. בינתיים, מלבד כמה משפחות שהתגלו כפרי רקוב וגורשו מיבנאל, אף שידוך של הצדיק לא התפרק ולא התקלקל". </a:t>
            </a:r>
            <a:endParaRPr sz="1100" i="1">
              <a:solidFill>
                <a:srgbClr val="833C0B"/>
              </a:solidFill>
              <a:latin typeface="Calibri"/>
              <a:ea typeface="Calibri"/>
              <a:cs typeface="Calibri"/>
              <a:sym typeface="Calibri"/>
            </a:endParaRPr>
          </a:p>
          <a:p>
            <a:pPr marL="0" marR="0" lvl="0" indent="0" algn="r" rtl="1">
              <a:spcBef>
                <a:spcPts val="0"/>
              </a:spcBef>
              <a:spcAft>
                <a:spcPts val="0"/>
              </a:spcAft>
              <a:buNone/>
            </a:pPr>
            <a:endParaRPr sz="1100">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a:p>
            <a:pPr marL="0" marR="0" lvl="0" indent="0" algn="r" rtl="1">
              <a:lnSpc>
                <a:spcPct val="150000"/>
              </a:lnSpc>
              <a:spcBef>
                <a:spcPts val="0"/>
              </a:spcBef>
              <a:spcAft>
                <a:spcPts val="0"/>
              </a:spcAft>
              <a:buNone/>
            </a:pPr>
            <a:endParaRPr sz="1100" b="1">
              <a:solidFill>
                <a:srgbClr val="833C0B"/>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1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173</Words>
  <Application>Microsoft Office PowerPoint</Application>
  <PresentationFormat>A4 Paper (210x297 mm)‎</PresentationFormat>
  <Paragraphs>38</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1_ערכת נושא Office</vt:lpstr>
      <vt:lpstr>יבנאל בימינו</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יבנאל בימינו</dc:title>
  <dc:creator>home</dc:creator>
  <cp:lastModifiedBy>home</cp:lastModifiedBy>
  <cp:revision>1</cp:revision>
  <dcterms:modified xsi:type="dcterms:W3CDTF">2018-07-10T06:40:37Z</dcterms:modified>
</cp:coreProperties>
</file>