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
  </p:notesMasterIdLst>
  <p:sldIdLst>
    <p:sldId id="257"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7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24CE201A-D6DA-4E6E-8FD2-C1130A76552A}" type="datetimeFigureOut">
              <a:rPr lang="he-IL" smtClean="0"/>
              <a:pPr/>
              <a:t>כ"ח/תמוז/תשע"ח</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FD71B028-9F16-4867-96B6-7D7DAF7EBFE6}" type="slidenum">
              <a:rPr lang="he-IL" smtClean="0"/>
              <a:pPr/>
              <a:t>‹#›</a:t>
            </a:fld>
            <a:endParaRPr lang="he-IL"/>
          </a:p>
        </p:txBody>
      </p:sp>
    </p:spTree>
    <p:extLst>
      <p:ext uri="{BB962C8B-B14F-4D97-AF65-F5344CB8AC3E}">
        <p14:creationId xmlns:p14="http://schemas.microsoft.com/office/powerpoint/2010/main" xmlns="" val="338263093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9B19D-1A90-404B-80A9-6E5EA9A7912A}" type="slidenum">
              <a:rPr lang="he-IL" altLang="he-IL">
                <a:solidFill>
                  <a:srgbClr val="000000"/>
                </a:solidFill>
              </a:rPr>
              <a:pPr/>
              <a:t>1</a:t>
            </a:fld>
            <a:endParaRPr lang="en-US" altLang="he-IL">
              <a:solidFill>
                <a:srgbClr val="000000"/>
              </a:solidFill>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ltLang="he-IL"/>
          </a:p>
        </p:txBody>
      </p:sp>
    </p:spTree>
    <p:extLst>
      <p:ext uri="{BB962C8B-B14F-4D97-AF65-F5344CB8AC3E}">
        <p14:creationId xmlns:p14="http://schemas.microsoft.com/office/powerpoint/2010/main" xmlns="" val="186908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F66BBAC7-72EE-4C3E-BF68-D0365A0C6FAA}"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804470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4BDF4A04-D51F-49F3-90C6-FD5A42678FC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012538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A767483B-1B0B-456D-A368-E769DBD12E45}"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20797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26E5B361-C5AA-4206-9C5C-69D67019B3FB}"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8804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54E4D047-4979-4DAD-8743-4FC912B1618C}"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410259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4D0EB465-10F4-4029-9DBB-174F6582FAAF}"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855193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BE0F07A5-332C-4480-9E74-B8744DC0EA33}"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15887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8EFFFC6E-13BC-47B7-9831-4AAB5B3A4C59}"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4005136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8B3BCBF1-542C-4E06-B6ED-50E67DF75C73}"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047714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C1892B29-B4B3-4ABE-8711-4C829D2EBBBF}"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089388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6B5CEFD0-D298-4E4A-AB3D-A8D8C6E1F2C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4029275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he-IL">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fld id="{9843AB15-A48E-4BDC-8786-92D6BCC5247F}" type="slidenum">
              <a:rPr lang="he-IL" altLang="he-IL">
                <a:solidFill>
                  <a:srgbClr val="000000"/>
                </a:solidFill>
              </a:rPr>
              <a:pPr fontAlgn="base">
                <a:spcBef>
                  <a:spcPct val="0"/>
                </a:spcBef>
                <a:spcAft>
                  <a:spcPct val="0"/>
                </a:spcAft>
              </a:pPr>
              <a:t>‹#›</a:t>
            </a:fld>
            <a:endParaRPr lang="en-US" altLang="he-IL">
              <a:solidFill>
                <a:srgbClr val="000000"/>
              </a:solidFill>
            </a:endParaRPr>
          </a:p>
        </p:txBody>
      </p:sp>
    </p:spTree>
    <p:extLst>
      <p:ext uri="{BB962C8B-B14F-4D97-AF65-F5344CB8AC3E}">
        <p14:creationId xmlns:p14="http://schemas.microsoft.com/office/powerpoint/2010/main" xmlns="" val="24660521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fontAlgn="base">
        <a:spcBef>
          <a:spcPct val="0"/>
        </a:spcBef>
        <a:spcAft>
          <a:spcPct val="0"/>
        </a:spcAft>
        <a:defRPr sz="4400" kern="12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7" name="Group 9"/>
          <p:cNvGrpSpPr>
            <a:grpSpLocks/>
          </p:cNvGrpSpPr>
          <p:nvPr/>
        </p:nvGrpSpPr>
        <p:grpSpPr bwMode="auto">
          <a:xfrm>
            <a:off x="1703389" y="188913"/>
            <a:ext cx="8497887" cy="6553200"/>
            <a:chOff x="113" y="119"/>
            <a:chExt cx="5353" cy="4128"/>
          </a:xfrm>
        </p:grpSpPr>
        <p:sp>
          <p:nvSpPr>
            <p:cNvPr id="27658" name="Text Box 10"/>
            <p:cNvSpPr txBox="1">
              <a:spLocks noChangeArrowheads="1"/>
            </p:cNvSpPr>
            <p:nvPr/>
          </p:nvSpPr>
          <p:spPr bwMode="auto">
            <a:xfrm>
              <a:off x="113" y="119"/>
              <a:ext cx="1043" cy="15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27659"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99" y="3712"/>
              <a:ext cx="2767" cy="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7653" name="Rectangle 5"/>
          <p:cNvSpPr>
            <a:spLocks noChangeArrowheads="1"/>
          </p:cNvSpPr>
          <p:nvPr/>
        </p:nvSpPr>
        <p:spPr bwMode="auto">
          <a:xfrm>
            <a:off x="3395664" y="1628776"/>
            <a:ext cx="6804025" cy="3387725"/>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he-IL" altLang="he-IL" sz="1200">
                <a:solidFill>
                  <a:srgbClr val="000000"/>
                </a:solidFill>
              </a:rPr>
              <a:t>פַּעַם אַחַת הָיָה רַ' יוֹחָנָן רוֹחֵץ בַּיַּרְדֵּן.</a:t>
            </a:r>
          </a:p>
          <a:p>
            <a:pPr fontAlgn="base">
              <a:spcBef>
                <a:spcPct val="0"/>
              </a:spcBef>
              <a:spcAft>
                <a:spcPct val="0"/>
              </a:spcAft>
            </a:pPr>
            <a:r>
              <a:rPr lang="he-IL" altLang="he-IL" sz="1200">
                <a:solidFill>
                  <a:srgbClr val="000000"/>
                </a:solidFill>
              </a:rPr>
              <a:t>רָאָהוּ רֵישׁ לָקִישׁ וְקָפַץ אַחֲרָיו לְתוֹךְ הַיַּרְדֵּן.</a:t>
            </a:r>
          </a:p>
          <a:p>
            <a:pPr fontAlgn="base">
              <a:spcBef>
                <a:spcPct val="0"/>
              </a:spcBef>
              <a:spcAft>
                <a:spcPct val="0"/>
              </a:spcAft>
            </a:pPr>
            <a:r>
              <a:rPr lang="he-IL" altLang="he-IL" sz="1200">
                <a:solidFill>
                  <a:srgbClr val="000000"/>
                </a:solidFill>
              </a:rPr>
              <a:t>אָמַר לוֹ רַ' יוֹחָנָן: כּוֹחֲךָ לַתּוֹרָה.</a:t>
            </a:r>
          </a:p>
          <a:p>
            <a:pPr fontAlgn="base">
              <a:spcBef>
                <a:spcPct val="0"/>
              </a:spcBef>
              <a:spcAft>
                <a:spcPct val="0"/>
              </a:spcAft>
            </a:pPr>
            <a:r>
              <a:rPr lang="he-IL" altLang="he-IL" sz="1200">
                <a:solidFill>
                  <a:srgbClr val="000000"/>
                </a:solidFill>
              </a:rPr>
              <a:t>אָמַר לוֹ: יָפְיְךָ לַנָּשִׁים.</a:t>
            </a:r>
          </a:p>
          <a:p>
            <a:pPr fontAlgn="base">
              <a:spcBef>
                <a:spcPct val="0"/>
              </a:spcBef>
              <a:spcAft>
                <a:spcPct val="0"/>
              </a:spcAft>
            </a:pPr>
            <a:r>
              <a:rPr lang="he-IL" altLang="he-IL" sz="1200">
                <a:solidFill>
                  <a:srgbClr val="000000"/>
                </a:solidFill>
              </a:rPr>
              <a:t>אָמַר לוֹ רַ' יוֹחָנָן: אִם תַּחֲזֹר בְּךָ </a:t>
            </a:r>
            <a:r>
              <a:rPr lang="he-IL" altLang="he-IL" sz="1200" i="1">
                <a:solidFill>
                  <a:srgbClr val="000000"/>
                </a:solidFill>
              </a:rPr>
              <a:t>(אם תחזור בתשובה)</a:t>
            </a:r>
            <a:r>
              <a:rPr lang="he-IL" altLang="he-IL" sz="1200">
                <a:solidFill>
                  <a:srgbClr val="000000"/>
                </a:solidFill>
              </a:rPr>
              <a:t> אֶתֵּן לְךָ אֶת אֲחוֹתִי, שֶׁהִיא יָפָה מִמֶּנִּי.</a:t>
            </a:r>
          </a:p>
          <a:p>
            <a:pPr fontAlgn="base">
              <a:spcBef>
                <a:spcPct val="0"/>
              </a:spcBef>
              <a:spcAft>
                <a:spcPct val="0"/>
              </a:spcAft>
            </a:pPr>
            <a:r>
              <a:rPr lang="he-IL" altLang="he-IL" sz="1200">
                <a:solidFill>
                  <a:srgbClr val="000000"/>
                </a:solidFill>
              </a:rPr>
              <a:t>קִבֵּל עָלָיו </a:t>
            </a:r>
            <a:r>
              <a:rPr lang="he-IL" altLang="he-IL" sz="1200" i="1">
                <a:solidFill>
                  <a:srgbClr val="000000"/>
                </a:solidFill>
              </a:rPr>
              <a:t>(ריש לקיש חזר בתשובה).</a:t>
            </a:r>
            <a:r>
              <a:rPr lang="he-IL" altLang="he-IL" sz="1200">
                <a:solidFill>
                  <a:srgbClr val="000000"/>
                </a:solidFill>
              </a:rPr>
              <a:t> בִּקֵּשׁ לַחֲזֹר וּלְהָבִיא כֵּלָיו – וְלֹא יָכֹל לַחֲזֹר.</a:t>
            </a:r>
          </a:p>
          <a:p>
            <a:pPr fontAlgn="base">
              <a:spcBef>
                <a:spcPct val="0"/>
              </a:spcBef>
              <a:spcAft>
                <a:spcPct val="0"/>
              </a:spcAft>
            </a:pPr>
            <a:r>
              <a:rPr lang="he-IL" altLang="he-IL" sz="1200">
                <a:solidFill>
                  <a:srgbClr val="000000"/>
                </a:solidFill>
              </a:rPr>
              <a:t>הִקְרִיא וְהִשְׁנָה לוֹ </a:t>
            </a:r>
            <a:r>
              <a:rPr lang="he-IL" altLang="he-IL" sz="1200" i="1">
                <a:solidFill>
                  <a:srgbClr val="000000"/>
                </a:solidFill>
              </a:rPr>
              <a:t>(לימד אותו משנה ותלמוד)</a:t>
            </a:r>
            <a:r>
              <a:rPr lang="he-IL" altLang="he-IL" sz="1200">
                <a:solidFill>
                  <a:srgbClr val="000000"/>
                </a:solidFill>
              </a:rPr>
              <a:t> וְנַעֲשָׂה אָדָם גָּדוֹל.</a:t>
            </a:r>
          </a:p>
          <a:p>
            <a:pPr fontAlgn="base">
              <a:spcBef>
                <a:spcPct val="0"/>
              </a:spcBef>
              <a:spcAft>
                <a:spcPct val="0"/>
              </a:spcAft>
            </a:pPr>
            <a:endParaRPr lang="he-IL" altLang="he-IL" sz="1200">
              <a:solidFill>
                <a:srgbClr val="000000"/>
              </a:solidFill>
            </a:endParaRPr>
          </a:p>
          <a:p>
            <a:pPr fontAlgn="base">
              <a:spcBef>
                <a:spcPct val="0"/>
              </a:spcBef>
              <a:spcAft>
                <a:spcPct val="0"/>
              </a:spcAft>
            </a:pPr>
            <a:r>
              <a:rPr lang="he-IL" altLang="he-IL" sz="1200">
                <a:solidFill>
                  <a:srgbClr val="000000"/>
                </a:solidFill>
              </a:rPr>
              <a:t>פַּעַם אַחַת נֶחְלְקוּ חֲכָמִים בְּבֵית הַמִּדְרָשׁ:</a:t>
            </a:r>
          </a:p>
          <a:p>
            <a:pPr fontAlgn="base">
              <a:spcBef>
                <a:spcPct val="0"/>
              </a:spcBef>
              <a:spcAft>
                <a:spcPct val="0"/>
              </a:spcAft>
            </a:pPr>
            <a:r>
              <a:rPr lang="he-IL" altLang="he-IL" sz="1200">
                <a:solidFill>
                  <a:srgbClr val="000000"/>
                </a:solidFill>
              </a:rPr>
              <a:t>הַסַּיִף וְהַסַּכִּין וְהַפִּגְיוֹן וְהָרֹמַח וּמַגַּל יָד וּמַגַּל קָצִיר, מֵאֵימָתַי מְקַבְּלִין טֻמְאָה </a:t>
            </a:r>
            <a:r>
              <a:rPr lang="he-IL" altLang="he-IL" sz="1200" i="1">
                <a:solidFill>
                  <a:srgbClr val="000000"/>
                </a:solidFill>
              </a:rPr>
              <a:t>(מאימתי הם נחשבים כלי נשק)</a:t>
            </a:r>
            <a:r>
              <a:rPr lang="he-IL" altLang="he-IL" sz="1200">
                <a:solidFill>
                  <a:srgbClr val="000000"/>
                </a:solidFill>
              </a:rPr>
              <a:t>? – מִשְּׁעַת גְּמַר מְלַאכְתָּם. וּמֵאֵימָתַי גְּמַר מְלַאכְתָּם</a:t>
            </a:r>
            <a:r>
              <a:rPr lang="he-IL" altLang="he-IL" sz="1200" i="1">
                <a:solidFill>
                  <a:srgbClr val="000000"/>
                </a:solidFill>
              </a:rPr>
              <a:t>?</a:t>
            </a:r>
          </a:p>
          <a:p>
            <a:pPr fontAlgn="base">
              <a:spcBef>
                <a:spcPct val="0"/>
              </a:spcBef>
              <a:spcAft>
                <a:spcPct val="0"/>
              </a:spcAft>
            </a:pPr>
            <a:r>
              <a:rPr lang="he-IL" altLang="he-IL" sz="1200">
                <a:solidFill>
                  <a:srgbClr val="000000"/>
                </a:solidFill>
              </a:rPr>
              <a:t>רַ' יוֹחָנָן אָמַר: מִשֶּׁיְּצָרְפֵם בְּכִבְשָׁן,</a:t>
            </a:r>
          </a:p>
          <a:p>
            <a:pPr fontAlgn="base">
              <a:spcBef>
                <a:spcPct val="0"/>
              </a:spcBef>
              <a:spcAft>
                <a:spcPct val="0"/>
              </a:spcAft>
            </a:pPr>
            <a:r>
              <a:rPr lang="he-IL" altLang="he-IL" sz="1200">
                <a:solidFill>
                  <a:srgbClr val="000000"/>
                </a:solidFill>
              </a:rPr>
              <a:t>וְרֵישׁ לָקִישׁ אָמַר: מִשֶּׁיְּצַחְצְחֵם בַּמַּיִם.</a:t>
            </a:r>
          </a:p>
          <a:p>
            <a:pPr fontAlgn="base">
              <a:spcBef>
                <a:spcPct val="0"/>
              </a:spcBef>
              <a:spcAft>
                <a:spcPct val="0"/>
              </a:spcAft>
            </a:pPr>
            <a:r>
              <a:rPr lang="he-IL" altLang="he-IL" sz="1200">
                <a:solidFill>
                  <a:srgbClr val="000000"/>
                </a:solidFill>
              </a:rPr>
              <a:t>אָמַר לוֹ רַ' יוֹחָנָן לְרֵישׁ לָקִישׁ: לִסְטִים בְּלִסְטִיּוּתוֹ יוֹדֵעַ </a:t>
            </a:r>
            <a:r>
              <a:rPr lang="he-IL" altLang="he-IL" sz="1200" i="1">
                <a:solidFill>
                  <a:srgbClr val="000000"/>
                </a:solidFill>
              </a:rPr>
              <a:t>(השודד בקיא בענייני כלי נשק).</a:t>
            </a:r>
          </a:p>
          <a:p>
            <a:pPr fontAlgn="base">
              <a:spcBef>
                <a:spcPct val="0"/>
              </a:spcBef>
              <a:spcAft>
                <a:spcPct val="0"/>
              </a:spcAft>
            </a:pPr>
            <a:r>
              <a:rPr lang="he-IL" altLang="he-IL" sz="1200">
                <a:solidFill>
                  <a:srgbClr val="000000"/>
                </a:solidFill>
              </a:rPr>
              <a:t>אָמַר רֵישׁ לָקִישׁ: וּמָה הוֹעַלְתָּ לִי? שָׁם </a:t>
            </a:r>
            <a:r>
              <a:rPr lang="he-IL" altLang="he-IL" sz="1200" i="1">
                <a:solidFill>
                  <a:srgbClr val="000000"/>
                </a:solidFill>
              </a:rPr>
              <a:t>(כשהייתי מנהיג השודדים)</a:t>
            </a:r>
            <a:r>
              <a:rPr lang="he-IL" altLang="he-IL" sz="1200">
                <a:solidFill>
                  <a:srgbClr val="000000"/>
                </a:solidFill>
              </a:rPr>
              <a:t> קָרְאוּ לִי "רַבִּי" וְכָאן קוֹרְאִים לִי "רַבִּי".</a:t>
            </a:r>
          </a:p>
          <a:p>
            <a:pPr fontAlgn="base">
              <a:spcBef>
                <a:spcPct val="0"/>
              </a:spcBef>
              <a:spcAft>
                <a:spcPct val="0"/>
              </a:spcAft>
            </a:pPr>
            <a:r>
              <a:rPr lang="he-IL" altLang="he-IL" sz="1200">
                <a:solidFill>
                  <a:srgbClr val="000000"/>
                </a:solidFill>
              </a:rPr>
              <a:t>אָמַר לוֹ: הוֹעַלְתִּי לְךָ, שֶׁקֵּרַבְתִּיךָ תַּחַת כַּנְפֵי הַשְּׁכִינָה.</a:t>
            </a:r>
          </a:p>
          <a:p>
            <a:pPr fontAlgn="base">
              <a:spcBef>
                <a:spcPct val="0"/>
              </a:spcBef>
              <a:spcAft>
                <a:spcPct val="0"/>
              </a:spcAft>
            </a:pPr>
            <a:r>
              <a:rPr lang="he-IL" altLang="he-IL" sz="1200">
                <a:solidFill>
                  <a:srgbClr val="000000"/>
                </a:solidFill>
              </a:rPr>
              <a:t>חָלְשָׁה דַּעְתּוֹ </a:t>
            </a:r>
            <a:r>
              <a:rPr lang="he-IL" altLang="he-IL" sz="1200" i="1">
                <a:solidFill>
                  <a:srgbClr val="000000"/>
                </a:solidFill>
              </a:rPr>
              <a:t>(נפגע ונעלב)</a:t>
            </a:r>
            <a:r>
              <a:rPr lang="he-IL" altLang="he-IL" sz="1200">
                <a:solidFill>
                  <a:srgbClr val="000000"/>
                </a:solidFill>
              </a:rPr>
              <a:t> שֶׁל רַ' יוֹחָנָן... וּמֵת רַ' שִׁמְעוֹן בֶּן לָקִישׁ.</a:t>
            </a:r>
          </a:p>
          <a:p>
            <a:pPr fontAlgn="base">
              <a:spcBef>
                <a:spcPct val="0"/>
              </a:spcBef>
              <a:spcAft>
                <a:spcPct val="0"/>
              </a:spcAft>
            </a:pPr>
            <a:r>
              <a:rPr lang="he-IL" altLang="he-IL" sz="1000">
                <a:solidFill>
                  <a:srgbClr val="000000"/>
                </a:solidFill>
              </a:rPr>
              <a:t>(מסכת בבא מציעא, דף פד ע"א) </a:t>
            </a:r>
            <a:r>
              <a:rPr lang="he-IL" altLang="he-IL" sz="1200">
                <a:solidFill>
                  <a:srgbClr val="000000"/>
                </a:solidFill>
              </a:rPr>
              <a:t>  </a:t>
            </a:r>
          </a:p>
        </p:txBody>
      </p:sp>
      <p:sp>
        <p:nvSpPr>
          <p:cNvPr id="27654" name="Rectangle 6"/>
          <p:cNvSpPr>
            <a:spLocks noChangeArrowheads="1"/>
          </p:cNvSpPr>
          <p:nvPr/>
        </p:nvSpPr>
        <p:spPr bwMode="auto">
          <a:xfrm>
            <a:off x="2063751" y="686585"/>
            <a:ext cx="8137525" cy="9541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400" dirty="0">
                <a:solidFill>
                  <a:srgbClr val="000000"/>
                </a:solidFill>
                <a:latin typeface="Times New Roman" panose="02020603050405020304" pitchFamily="18" charset="0"/>
                <a:cs typeface="Times New Roman" panose="02020603050405020304" pitchFamily="18" charset="0"/>
              </a:rPr>
              <a:t>סיפורנו עוסק בראשית היכרותם של רבי יוחנן וריש לקיש, שני החכמים הבולטים ביותר בארץ ישראל בדור השני לאמוראים (260-290 לספה"נ) רבי יוחנן </a:t>
            </a:r>
            <a:r>
              <a:rPr lang="he-IL" altLang="he-IL" sz="1400" dirty="0" err="1">
                <a:solidFill>
                  <a:srgbClr val="000000"/>
                </a:solidFill>
                <a:latin typeface="Times New Roman" panose="02020603050405020304" pitchFamily="18" charset="0"/>
                <a:cs typeface="Times New Roman" panose="02020603050405020304" pitchFamily="18" charset="0"/>
              </a:rPr>
              <a:t>נפחא</a:t>
            </a:r>
            <a:r>
              <a:rPr lang="he-IL" altLang="he-IL" sz="1400" dirty="0">
                <a:solidFill>
                  <a:srgbClr val="000000"/>
                </a:solidFill>
                <a:latin typeface="Times New Roman" panose="02020603050405020304" pitchFamily="18" charset="0"/>
                <a:cs typeface="Times New Roman" panose="02020603050405020304" pitchFamily="18" charset="0"/>
              </a:rPr>
              <a:t> היה גדול בתורה ובלט מאד ביופיו,  על ריש לקיש, שלעתים מכונה גם רבי שמעון בן לקיש, מסופר שהיה ראש כנופיית שודדים. סיפורנו הוא סיפור הפגישה בין שני גדולים אלו. סיפור של תמורה אישית חריפה שעוברת על ריש לקיש במהלך הטבילה במי הירדן. תמורה זו משנה את יחסו לערכים כגון יופי וכוח, גבריות ונשיות, ומעבירה אותו בין עולמות מנוגדים.</a:t>
            </a:r>
          </a:p>
        </p:txBody>
      </p:sp>
      <p:sp>
        <p:nvSpPr>
          <p:cNvPr id="27655" name="Rectangle 7"/>
          <p:cNvSpPr>
            <a:spLocks noChangeArrowheads="1"/>
          </p:cNvSpPr>
          <p:nvPr/>
        </p:nvSpPr>
        <p:spPr bwMode="auto">
          <a:xfrm rot="10800000" flipV="1">
            <a:off x="1836739" y="4941888"/>
            <a:ext cx="4619625" cy="15668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he-IL" altLang="he-IL" sz="1200" b="1">
                <a:solidFill>
                  <a:srgbClr val="000000"/>
                </a:solidFill>
              </a:rPr>
              <a:t>שאלות למחשבה:</a:t>
            </a:r>
          </a:p>
          <a:p>
            <a:pPr fontAlgn="base">
              <a:spcBef>
                <a:spcPct val="0"/>
              </a:spcBef>
              <a:spcAft>
                <a:spcPct val="0"/>
              </a:spcAft>
            </a:pPr>
            <a:r>
              <a:rPr lang="he-IL" altLang="he-IL" sz="1200">
                <a:solidFill>
                  <a:srgbClr val="000000"/>
                </a:solidFill>
              </a:rPr>
              <a:t>מדוע קופץ ריש לקיש אחרי ר' יוחנן?</a:t>
            </a:r>
          </a:p>
          <a:p>
            <a:pPr fontAlgn="base">
              <a:spcBef>
                <a:spcPct val="0"/>
              </a:spcBef>
              <a:spcAft>
                <a:spcPct val="0"/>
              </a:spcAft>
            </a:pPr>
            <a:endParaRPr lang="he-IL" altLang="he-IL" sz="800">
              <a:solidFill>
                <a:srgbClr val="000000"/>
              </a:solidFill>
            </a:endParaRPr>
          </a:p>
          <a:p>
            <a:pPr fontAlgn="base">
              <a:spcBef>
                <a:spcPct val="0"/>
              </a:spcBef>
              <a:spcAft>
                <a:spcPct val="0"/>
              </a:spcAft>
            </a:pPr>
            <a:r>
              <a:rPr lang="he-IL" altLang="he-IL" sz="1200">
                <a:solidFill>
                  <a:srgbClr val="000000"/>
                </a:solidFill>
              </a:rPr>
              <a:t>על מה מתווכחים ר' יוחנן וריש לקיש? מי צודק לדעתכם?</a:t>
            </a:r>
          </a:p>
          <a:p>
            <a:pPr fontAlgn="base">
              <a:spcBef>
                <a:spcPct val="0"/>
              </a:spcBef>
              <a:spcAft>
                <a:spcPct val="0"/>
              </a:spcAft>
            </a:pPr>
            <a:endParaRPr lang="he-IL" altLang="he-IL" sz="800">
              <a:solidFill>
                <a:srgbClr val="000000"/>
              </a:solidFill>
            </a:endParaRPr>
          </a:p>
          <a:p>
            <a:pPr fontAlgn="base">
              <a:spcBef>
                <a:spcPct val="0"/>
              </a:spcBef>
              <a:spcAft>
                <a:spcPct val="0"/>
              </a:spcAft>
            </a:pPr>
            <a:r>
              <a:rPr lang="he-IL" altLang="he-IL" sz="1200">
                <a:solidFill>
                  <a:srgbClr val="000000"/>
                </a:solidFill>
              </a:rPr>
              <a:t>האם  אתם זוכרים פעם שהזכירו משהו שעשיתם למרות שעשיתם מאמץ גדול להסתיר אותו?</a:t>
            </a:r>
          </a:p>
          <a:p>
            <a:pPr fontAlgn="base">
              <a:spcBef>
                <a:spcPct val="0"/>
              </a:spcBef>
              <a:spcAft>
                <a:spcPct val="0"/>
              </a:spcAft>
            </a:pPr>
            <a:endParaRPr lang="he-IL" altLang="he-IL" sz="800">
              <a:solidFill>
                <a:srgbClr val="000000"/>
              </a:solidFill>
            </a:endParaRPr>
          </a:p>
          <a:p>
            <a:pPr fontAlgn="base">
              <a:spcBef>
                <a:spcPct val="0"/>
              </a:spcBef>
              <a:spcAft>
                <a:spcPct val="0"/>
              </a:spcAft>
            </a:pPr>
            <a:r>
              <a:rPr lang="he-IL" altLang="he-IL" sz="1200">
                <a:solidFill>
                  <a:srgbClr val="000000"/>
                </a:solidFill>
              </a:rPr>
              <a:t>האם אתם מאמינים שבן אדם </a:t>
            </a:r>
            <a:r>
              <a:rPr lang="he-IL" altLang="he-IL" sz="1200" u="sng">
                <a:solidFill>
                  <a:srgbClr val="000000"/>
                </a:solidFill>
              </a:rPr>
              <a:t>באמת</a:t>
            </a:r>
            <a:r>
              <a:rPr lang="he-IL" altLang="he-IL" sz="1200">
                <a:solidFill>
                  <a:srgbClr val="000000"/>
                </a:solidFill>
              </a:rPr>
              <a:t> יכול להשתנות?</a:t>
            </a:r>
          </a:p>
        </p:txBody>
      </p:sp>
      <p:sp>
        <p:nvSpPr>
          <p:cNvPr id="27656" name="Text Box 8"/>
          <p:cNvSpPr txBox="1">
            <a:spLocks noChangeArrowheads="1"/>
          </p:cNvSpPr>
          <p:nvPr/>
        </p:nvSpPr>
        <p:spPr bwMode="auto">
          <a:xfrm>
            <a:off x="3863976" y="307975"/>
            <a:ext cx="460851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he-IL" altLang="he-IL" sz="2400" b="1" dirty="0">
                <a:solidFill>
                  <a:srgbClr val="000000"/>
                </a:solidFill>
              </a:rPr>
              <a:t>רבי יוחנן וריש לקיש</a:t>
            </a:r>
            <a:endParaRPr lang="en-US" altLang="he-IL" sz="2400" b="1" dirty="0">
              <a:solidFill>
                <a:srgbClr val="000000"/>
              </a:solidFill>
            </a:endParaRPr>
          </a:p>
        </p:txBody>
      </p:sp>
    </p:spTree>
    <p:extLst>
      <p:ext uri="{BB962C8B-B14F-4D97-AF65-F5344CB8AC3E}">
        <p14:creationId xmlns:p14="http://schemas.microsoft.com/office/powerpoint/2010/main" xmlns="" val="596974279"/>
      </p:ext>
    </p:extLst>
  </p:cSld>
  <p:clrMapOvr>
    <a:masterClrMapping/>
  </p:clrMapOvr>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174</Words>
  <Application>Microsoft Office PowerPoint</Application>
  <PresentationFormat>מותאם אישית</PresentationFormat>
  <Paragraphs>29</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עיצוב ברירת מחדל</vt:lpstr>
      <vt:lpstr>שקופית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עמית</dc:creator>
  <cp:lastModifiedBy>home</cp:lastModifiedBy>
  <cp:revision>1</cp:revision>
  <dcterms:created xsi:type="dcterms:W3CDTF">2014-11-04T12:13:52Z</dcterms:created>
  <dcterms:modified xsi:type="dcterms:W3CDTF">2018-07-11T12:45:07Z</dcterms:modified>
</cp:coreProperties>
</file>