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10" d="100"/>
          <a:sy n="110" d="100"/>
        </p:scale>
        <p:origin x="702" y="1590"/>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בין שימור לחידוש</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p>
          <a:p>
            <a:pPr algn="just">
              <a:lnSpc>
                <a:spcPct val="150000"/>
              </a:lnSpc>
            </a:pPr>
            <a:r>
              <a:rPr lang="he-IL" sz="700" dirty="0" smtClean="0">
                <a:latin typeface="Levenim MT" pitchFamily="2" charset="-79"/>
                <a:cs typeface="Levenim MT" pitchFamily="2" charset="-79"/>
              </a:rPr>
              <a:t>בשיעור הקודם עסקנו במשמעויות השונות של השורש ש.מ.ר ושם הפועל שמר -הגנה, אחריות וליווי, שימור [עבודה] וזיכרון [לימוד]. בחלק גדול מהמשמעויות השמירה יוצרת מתח מובנה בין הזיכרון לבין  החיים כאן ועכשיו, בין הישן לבין החדש. זהו נושא שמלווה את השמירה על כל צדדיה ומשמעויותיה. אנשי השומר ההיסטורי באו כולם מבתים ומחינוך מסורתי. חלקם מבתים יותר אדוקים וחלקם מבתים יותר מתבוללים. אבל לכולם היה רקע. חלקם מרדו במסורת לטובת החלוציות החברתית והציונית, וחלקם שילבו אמונות. כאן לפנינו דמות של שומר שחונך בחינוך מסורתי אדוק וניסה לשלב בין המסורת לחלוציות.  שימור מול חידוש, זיכרון מול ההווה והעתיד. ובעיקר מתח שבין השומר לבין החדש. בתנועה הפוכה לתנועת השומר ההיסטורי, אנחנו מבקשים לחזור למסורת החלוצית ולשמירה במובן ההגנה והעבודה,  ולעשות זאת בזיקה לזיכרון הלאומי העמוק, לארון הספרים היהודי הרחב וללימוד בטקסט. </a:t>
            </a:r>
          </a:p>
          <a:p>
            <a:pPr>
              <a:spcAft>
                <a:spcPts val="600"/>
              </a:spcAft>
            </a:pPr>
            <a:endParaRPr lang="he-IL" sz="800" b="1" dirty="0" smtClean="0">
              <a:solidFill>
                <a:schemeClr val="bg1"/>
              </a:solidFill>
              <a:latin typeface="Levenim MT" pitchFamily="2" charset="-79"/>
              <a:cs typeface="Levenim MT" pitchFamily="2" charset="-79"/>
            </a:endParaRPr>
          </a:p>
        </p:txBody>
      </p:sp>
      <p:sp>
        <p:nvSpPr>
          <p:cNvPr id="13" name="מלבן 12"/>
          <p:cNvSpPr/>
          <p:nvPr/>
        </p:nvSpPr>
        <p:spPr>
          <a:xfrm>
            <a:off x="6682740" y="3692996"/>
            <a:ext cx="2796540" cy="222472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a:t>
            </a:r>
            <a:r>
              <a:rPr lang="he-IL" sz="950" b="1" dirty="0" smtClean="0">
                <a:solidFill>
                  <a:srgbClr val="5E4D36"/>
                </a:solidFill>
                <a:latin typeface="Levenim MT" pitchFamily="2" charset="-79"/>
                <a:cs typeface="Levenim MT" pitchFamily="2" charset="-79"/>
              </a:rPr>
              <a:t>:</a:t>
            </a:r>
          </a:p>
          <a:p>
            <a:r>
              <a:rPr lang="he-IL" sz="700" dirty="0" smtClean="0">
                <a:solidFill>
                  <a:srgbClr val="5E4D36"/>
                </a:solidFill>
                <a:latin typeface="Levenim MT" pitchFamily="2" charset="-79"/>
                <a:cs typeface="Levenim MT" pitchFamily="2" charset="-79"/>
              </a:rPr>
              <a:t>וְאָבִיו  </a:t>
            </a:r>
            <a:r>
              <a:rPr lang="he-IL" sz="700" dirty="0" err="1" smtClean="0">
                <a:solidFill>
                  <a:srgbClr val="5E4D36"/>
                </a:solidFill>
                <a:latin typeface="Levenim MT" pitchFamily="2" charset="-79"/>
                <a:cs typeface="Levenim MT" pitchFamily="2" charset="-79"/>
              </a:rPr>
              <a:t>שָׁ</a:t>
            </a:r>
            <a:r>
              <a:rPr lang="he-IL" sz="700" dirty="0" smtClean="0">
                <a:solidFill>
                  <a:srgbClr val="5E4D36"/>
                </a:solidFill>
                <a:latin typeface="Levenim MT" pitchFamily="2" charset="-79"/>
                <a:cs typeface="Levenim MT" pitchFamily="2" charset="-79"/>
              </a:rPr>
              <a:t>מַר אֶת הַדָּבָר</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באיזה מובן לדעתכם משמש כאן השורש ש.מ.ר</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מה </a:t>
            </a:r>
            <a:r>
              <a:rPr lang="he-IL" sz="700" dirty="0" smtClean="0">
                <a:solidFill>
                  <a:srgbClr val="5E4D36"/>
                </a:solidFill>
                <a:latin typeface="Levenim MT" pitchFamily="2" charset="-79"/>
                <a:cs typeface="Levenim MT" pitchFamily="2" charset="-79"/>
              </a:rPr>
              <a:t>הם שני הצדדים אותם היה מצרף יצחק נדב? מה המתח בניהם? האם גם היום יש מתח בין צדדים אלו? האם אצלכם קיים המתח?</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האם אפשר ליישב את המתח הזה כמו שיצחק נדב יישב לעצמו?</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במדרש </a:t>
            </a:r>
            <a:r>
              <a:rPr lang="he-IL" sz="700" dirty="0" smtClean="0">
                <a:solidFill>
                  <a:srgbClr val="5E4D36"/>
                </a:solidFill>
                <a:latin typeface="Levenim MT" pitchFamily="2" charset="-79"/>
                <a:cs typeface="Levenim MT" pitchFamily="2" charset="-79"/>
              </a:rPr>
              <a:t>רבי עקיבא מחדש הלכות. משה מתרצה כאשר רבי עקיבא אומר שהלכות אלו הם למשה מסיני. מהו אם כן הפתרון שהמדרש מציע למתח שבין מסורת לחידוש? כיצד מתייחס משה והקב"ה לפיתון זה?</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מהם </a:t>
            </a:r>
            <a:r>
              <a:rPr lang="he-IL" sz="700" dirty="0" smtClean="0">
                <a:solidFill>
                  <a:srgbClr val="5E4D36"/>
                </a:solidFill>
                <a:latin typeface="Levenim MT" pitchFamily="2" charset="-79"/>
                <a:cs typeface="Levenim MT" pitchFamily="2" charset="-79"/>
              </a:rPr>
              <a:t>שני הדרכים שהשומר החדש בהצהרת היישום שלו מבקש לשמור ע"י את אדמות המדינה?</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 כיצד הלימוד קשור לשמירה על אדמות המדינה?</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כיצד לימוד ומעשה – שמירה ועבודה,  משקפים את ההתייחסות למתח שבין מסורת וחידוש?</a:t>
            </a:r>
          </a:p>
          <a:p>
            <a:pPr marL="171450" indent="-171450">
              <a:buFont typeface="Arial" panose="020B0604020202020204" pitchFamily="34" charset="0"/>
              <a:buChar char="•"/>
            </a:pPr>
            <a:r>
              <a:rPr lang="he-IL" sz="700" dirty="0" smtClean="0">
                <a:solidFill>
                  <a:srgbClr val="5E4D36"/>
                </a:solidFill>
                <a:latin typeface="Levenim MT" pitchFamily="2" charset="-79"/>
                <a:cs typeface="Levenim MT" pitchFamily="2" charset="-79"/>
              </a:rPr>
              <a:t>מהו הפתרון של השומר החדש למתח זה? האם הוא זהה לפתרון של יצחק נדב? כיצד אתם מפרשים ורואים את יישוב המתח הזה?</a:t>
            </a:r>
          </a:p>
          <a:p>
            <a:pPr marL="171450" indent="-171450">
              <a:buFont typeface="Arial" panose="020B0604020202020204" pitchFamily="34" charset="0"/>
              <a:buChar char="•"/>
            </a:pPr>
            <a:endParaRPr lang="he-IL" sz="900" dirty="0" smtClean="0">
              <a:solidFill>
                <a:srgbClr val="5E4D36"/>
              </a:solidFill>
              <a:latin typeface="Levenim MT" pitchFamily="2" charset="-79"/>
              <a:cs typeface="Levenim MT" pitchFamily="2" charset="-79"/>
            </a:endParaRPr>
          </a:p>
          <a:p>
            <a:pPr>
              <a:spcAft>
                <a:spcPts val="600"/>
              </a:spcAft>
            </a:pPr>
            <a:r>
              <a:rPr lang="he-IL" sz="950" b="1" dirty="0" smtClean="0">
                <a:solidFill>
                  <a:srgbClr val="5E4D36"/>
                </a:solidFill>
                <a:latin typeface="Levenim MT" pitchFamily="2" charset="-79"/>
                <a:cs typeface="Levenim MT" pitchFamily="2" charset="-79"/>
              </a:rPr>
              <a:t> </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45222" y="898801"/>
            <a:ext cx="1924050" cy="2977738"/>
          </a:xfrm>
          <a:prstGeom prst="rect">
            <a:avLst/>
          </a:prstGeom>
        </p:spPr>
        <p:txBody>
          <a:bodyPr wrap="square">
            <a:spAutoFit/>
          </a:bodyPr>
          <a:lstStyle/>
          <a:p>
            <a:pPr algn="just">
              <a:lnSpc>
                <a:spcPct val="150000"/>
              </a:lnSpc>
            </a:pPr>
            <a:r>
              <a:rPr lang="he-IL" sz="900" b="1" dirty="0" smtClean="0">
                <a:solidFill>
                  <a:srgbClr val="5E4D36"/>
                </a:solidFill>
                <a:latin typeface="Levenim MT" pitchFamily="2" charset="-79"/>
                <a:cs typeface="Levenim MT" pitchFamily="2" charset="-79"/>
              </a:rPr>
              <a:t>א. </a:t>
            </a:r>
            <a:r>
              <a:rPr lang="he-IL" sz="900" b="1" dirty="0" smtClean="0">
                <a:solidFill>
                  <a:srgbClr val="5E4D36"/>
                </a:solidFill>
                <a:latin typeface="Levenim MT" pitchFamily="2" charset="-79"/>
                <a:cs typeface="Levenim MT" pitchFamily="2" charset="-79"/>
              </a:rPr>
              <a:t>ואביו שמר את הדבר</a:t>
            </a:r>
            <a:endParaRPr lang="he-IL" sz="900" b="1"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 </a:t>
            </a:r>
            <a:r>
              <a:rPr lang="he-IL" sz="900" dirty="0" err="1" smtClean="0">
                <a:solidFill>
                  <a:srgbClr val="5E4D36"/>
                </a:solidFill>
                <a:latin typeface="Levenim MT" pitchFamily="2" charset="-79"/>
                <a:cs typeface="Levenim MT" pitchFamily="2" charset="-79"/>
              </a:rPr>
              <a:t>וַיַּ</a:t>
            </a:r>
            <a:r>
              <a:rPr lang="he-IL" sz="900" dirty="0" smtClean="0">
                <a:solidFill>
                  <a:srgbClr val="5E4D36"/>
                </a:solidFill>
                <a:latin typeface="Levenim MT" pitchFamily="2" charset="-79"/>
                <a:cs typeface="Levenim MT" pitchFamily="2" charset="-79"/>
              </a:rPr>
              <a:t>חֲלֹם יוֹסֵף חֲלוֹם </a:t>
            </a:r>
            <a:r>
              <a:rPr lang="he-IL" sz="900" dirty="0" err="1" smtClean="0">
                <a:solidFill>
                  <a:srgbClr val="5E4D36"/>
                </a:solidFill>
                <a:latin typeface="Levenim MT" pitchFamily="2" charset="-79"/>
                <a:cs typeface="Levenim MT" pitchFamily="2" charset="-79"/>
              </a:rPr>
              <a:t>וַיּ</a:t>
            </a:r>
            <a:r>
              <a:rPr lang="he-IL" sz="900" dirty="0" smtClean="0">
                <a:solidFill>
                  <a:srgbClr val="5E4D36"/>
                </a:solidFill>
                <a:latin typeface="Levenim MT" pitchFamily="2" charset="-79"/>
                <a:cs typeface="Levenim MT" pitchFamily="2" charset="-79"/>
              </a:rPr>
              <a:t>ַגֵּד לְאֶחָיו וַיּוֹסִפוּ עוֹד שְׂנֹא </a:t>
            </a:r>
            <a:r>
              <a:rPr lang="he-IL" sz="900" dirty="0" err="1" smtClean="0">
                <a:solidFill>
                  <a:srgbClr val="5E4D36"/>
                </a:solidFill>
                <a:latin typeface="Levenim MT" pitchFamily="2" charset="-79"/>
                <a:cs typeface="Levenim MT" pitchFamily="2" charset="-79"/>
              </a:rPr>
              <a:t>אֹת</a:t>
            </a:r>
            <a:r>
              <a:rPr lang="he-IL" sz="900" dirty="0" smtClean="0">
                <a:solidFill>
                  <a:srgbClr val="5E4D36"/>
                </a:solidFill>
                <a:latin typeface="Levenim MT" pitchFamily="2" charset="-79"/>
                <a:cs typeface="Levenim MT" pitchFamily="2" charset="-79"/>
              </a:rPr>
              <a:t>וֹ:...  </a:t>
            </a: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err="1" smtClean="0">
                <a:solidFill>
                  <a:srgbClr val="5E4D36"/>
                </a:solidFill>
                <a:latin typeface="Levenim MT" pitchFamily="2" charset="-79"/>
                <a:cs typeface="Levenim MT" pitchFamily="2" charset="-79"/>
              </a:rPr>
              <a:t>וַיַּ</a:t>
            </a:r>
            <a:r>
              <a:rPr lang="he-IL" sz="900" dirty="0" smtClean="0">
                <a:solidFill>
                  <a:srgbClr val="5E4D36"/>
                </a:solidFill>
                <a:latin typeface="Levenim MT" pitchFamily="2" charset="-79"/>
                <a:cs typeface="Levenim MT" pitchFamily="2" charset="-79"/>
              </a:rPr>
              <a:t>חֲלֹ</a:t>
            </a:r>
            <a:r>
              <a:rPr lang="he-IL" sz="900" dirty="0" err="1" smtClean="0">
                <a:solidFill>
                  <a:srgbClr val="5E4D36"/>
                </a:solidFill>
                <a:latin typeface="Levenim MT" pitchFamily="2" charset="-79"/>
                <a:cs typeface="Levenim MT" pitchFamily="2" charset="-79"/>
              </a:rPr>
              <a:t>ם </a:t>
            </a:r>
            <a:r>
              <a:rPr lang="he-IL" sz="900" dirty="0" smtClean="0">
                <a:solidFill>
                  <a:srgbClr val="5E4D36"/>
                </a:solidFill>
                <a:latin typeface="Levenim MT" pitchFamily="2" charset="-79"/>
                <a:cs typeface="Levenim MT" pitchFamily="2" charset="-79"/>
              </a:rPr>
              <a:t>עוֹד חֲלוֹם אַחֵר וַיְסַפֵּר אֹתוֹ לְאֶחָיו וַיֹּאמֶר </a:t>
            </a:r>
            <a:r>
              <a:rPr lang="he-IL" sz="900" dirty="0" err="1" smtClean="0">
                <a:solidFill>
                  <a:srgbClr val="5E4D36"/>
                </a:solidFill>
                <a:latin typeface="Levenim MT" pitchFamily="2" charset="-79"/>
                <a:cs typeface="Levenim MT" pitchFamily="2" charset="-79"/>
              </a:rPr>
              <a:t>הִנ</a:t>
            </a:r>
            <a:r>
              <a:rPr lang="he-IL" sz="900" dirty="0" smtClean="0">
                <a:solidFill>
                  <a:srgbClr val="5E4D36"/>
                </a:solidFill>
                <a:latin typeface="Levenim MT" pitchFamily="2" charset="-79"/>
                <a:cs typeface="Levenim MT" pitchFamily="2" charset="-79"/>
              </a:rPr>
              <a:t>ֵּה חָלַמְתִּי </a:t>
            </a:r>
            <a:r>
              <a:rPr lang="he-IL" sz="900" dirty="0" err="1" smtClean="0">
                <a:solidFill>
                  <a:srgbClr val="5E4D36"/>
                </a:solidFill>
                <a:latin typeface="Levenim MT" pitchFamily="2" charset="-79"/>
                <a:cs typeface="Levenim MT" pitchFamily="2" charset="-79"/>
              </a:rPr>
              <a:t>חֲלו</a:t>
            </a:r>
            <a:r>
              <a:rPr lang="he-IL" sz="900" dirty="0" smtClean="0">
                <a:solidFill>
                  <a:srgbClr val="5E4D36"/>
                </a:solidFill>
                <a:latin typeface="Levenim MT" pitchFamily="2" charset="-79"/>
                <a:cs typeface="Levenim MT" pitchFamily="2" charset="-79"/>
              </a:rPr>
              <a:t>ֹם עוֹד וְהִנֵּה </a:t>
            </a:r>
            <a:r>
              <a:rPr lang="he-IL" sz="900" dirty="0" err="1" smtClean="0">
                <a:solidFill>
                  <a:srgbClr val="5E4D36"/>
                </a:solidFill>
                <a:latin typeface="Levenim MT" pitchFamily="2" charset="-79"/>
                <a:cs typeface="Levenim MT" pitchFamily="2" charset="-79"/>
              </a:rPr>
              <a:t>הַשּ</a:t>
            </a:r>
            <a:r>
              <a:rPr lang="he-IL" sz="900" dirty="0" smtClean="0">
                <a:solidFill>
                  <a:srgbClr val="5E4D36"/>
                </a:solidFill>
                <a:latin typeface="Levenim MT" pitchFamily="2" charset="-79"/>
                <a:cs typeface="Levenim MT" pitchFamily="2" charset="-79"/>
              </a:rPr>
              <a:t>ֶׁמ</a:t>
            </a:r>
            <a:r>
              <a:rPr lang="he-IL" sz="900" dirty="0" err="1" smtClean="0">
                <a:solidFill>
                  <a:srgbClr val="5E4D36"/>
                </a:solidFill>
                <a:latin typeface="Levenim MT" pitchFamily="2" charset="-79"/>
                <a:cs typeface="Levenim MT" pitchFamily="2" charset="-79"/>
              </a:rPr>
              <a:t>ֶשׁ </a:t>
            </a:r>
            <a:r>
              <a:rPr lang="he-IL" sz="900" dirty="0" smtClean="0">
                <a:solidFill>
                  <a:srgbClr val="5E4D36"/>
                </a:solidFill>
                <a:latin typeface="Levenim MT" pitchFamily="2" charset="-79"/>
                <a:cs typeface="Levenim MT" pitchFamily="2" charset="-79"/>
              </a:rPr>
              <a:t>וְהַיָּרֵחַ וְאַחַד </a:t>
            </a:r>
            <a:r>
              <a:rPr lang="he-IL" sz="900" dirty="0" err="1" smtClean="0">
                <a:solidFill>
                  <a:srgbClr val="5E4D36"/>
                </a:solidFill>
                <a:latin typeface="Levenim MT" pitchFamily="2" charset="-79"/>
                <a:cs typeface="Levenim MT" pitchFamily="2" charset="-79"/>
              </a:rPr>
              <a:t>עָש</a:t>
            </a:r>
            <a:r>
              <a:rPr lang="he-IL" sz="900" dirty="0" smtClean="0">
                <a:solidFill>
                  <a:srgbClr val="5E4D36"/>
                </a:solidFill>
                <a:latin typeface="Levenim MT" pitchFamily="2" charset="-79"/>
                <a:cs typeface="Levenim MT" pitchFamily="2" charset="-79"/>
              </a:rPr>
              <a:t>ָׂ</a:t>
            </a:r>
            <a:r>
              <a:rPr lang="he-IL" sz="900" dirty="0" err="1" smtClean="0">
                <a:solidFill>
                  <a:srgbClr val="5E4D36"/>
                </a:solidFill>
                <a:latin typeface="Levenim MT" pitchFamily="2" charset="-79"/>
                <a:cs typeface="Levenim MT" pitchFamily="2" charset="-79"/>
              </a:rPr>
              <a:t>ר </a:t>
            </a:r>
            <a:r>
              <a:rPr lang="he-IL" sz="900" dirty="0" smtClean="0">
                <a:solidFill>
                  <a:srgbClr val="5E4D36"/>
                </a:solidFill>
                <a:latin typeface="Levenim MT" pitchFamily="2" charset="-79"/>
                <a:cs typeface="Levenim MT" pitchFamily="2" charset="-79"/>
              </a:rPr>
              <a:t>כּוֹכָב</a:t>
            </a:r>
            <a:r>
              <a:rPr lang="he-IL" sz="900" dirty="0" err="1" smtClean="0">
                <a:solidFill>
                  <a:srgbClr val="5E4D36"/>
                </a:solidFill>
                <a:latin typeface="Levenim MT" pitchFamily="2" charset="-79"/>
                <a:cs typeface="Levenim MT" pitchFamily="2" charset="-79"/>
              </a:rPr>
              <a:t>ִים מִשְׁתַּחֲו</a:t>
            </a:r>
            <a:r>
              <a:rPr lang="he-IL" sz="900" dirty="0" smtClean="0">
                <a:solidFill>
                  <a:srgbClr val="5E4D36"/>
                </a:solidFill>
                <a:latin typeface="Levenim MT" pitchFamily="2" charset="-79"/>
                <a:cs typeface="Levenim MT" pitchFamily="2" charset="-79"/>
              </a:rPr>
              <a:t>ִים לִי:  </a:t>
            </a: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וַיְסַפֵּר </a:t>
            </a:r>
            <a:r>
              <a:rPr lang="he-IL" sz="900" dirty="0" smtClean="0">
                <a:solidFill>
                  <a:srgbClr val="5E4D36"/>
                </a:solidFill>
                <a:latin typeface="Levenim MT" pitchFamily="2" charset="-79"/>
                <a:cs typeface="Levenim MT" pitchFamily="2" charset="-79"/>
              </a:rPr>
              <a:t>אֶל אָבִי</a:t>
            </a:r>
            <a:r>
              <a:rPr lang="he-IL" sz="900" dirty="0" err="1" smtClean="0">
                <a:solidFill>
                  <a:srgbClr val="5E4D36"/>
                </a:solidFill>
                <a:latin typeface="Levenim MT" pitchFamily="2" charset="-79"/>
                <a:cs typeface="Levenim MT" pitchFamily="2" charset="-79"/>
              </a:rPr>
              <a:t>ו </a:t>
            </a:r>
            <a:r>
              <a:rPr lang="he-IL" sz="900" dirty="0" smtClean="0">
                <a:solidFill>
                  <a:srgbClr val="5E4D36"/>
                </a:solidFill>
                <a:latin typeface="Levenim MT" pitchFamily="2" charset="-79"/>
                <a:cs typeface="Levenim MT" pitchFamily="2" charset="-79"/>
              </a:rPr>
              <a:t>וְאֶל אֶחָיו וַיִּגְעַר בּוֹ אָבִיו וַיֹּאמֶר לוֹ מָה הַחֲלוֹם </a:t>
            </a:r>
            <a:r>
              <a:rPr lang="he-IL" sz="900" dirty="0" err="1" smtClean="0">
                <a:solidFill>
                  <a:srgbClr val="5E4D36"/>
                </a:solidFill>
                <a:latin typeface="Levenim MT" pitchFamily="2" charset="-79"/>
                <a:cs typeface="Levenim MT" pitchFamily="2" charset="-79"/>
              </a:rPr>
              <a:t>הַז</a:t>
            </a:r>
            <a:r>
              <a:rPr lang="he-IL" sz="900" dirty="0" smtClean="0">
                <a:solidFill>
                  <a:srgbClr val="5E4D36"/>
                </a:solidFill>
                <a:latin typeface="Levenim MT" pitchFamily="2" charset="-79"/>
                <a:cs typeface="Levenim MT" pitchFamily="2" charset="-79"/>
              </a:rPr>
              <a:t>ֶּה אֲשׁ</a:t>
            </a:r>
            <a:r>
              <a:rPr lang="he-IL" sz="900" dirty="0" err="1" smtClean="0">
                <a:solidFill>
                  <a:srgbClr val="5E4D36"/>
                </a:solidFill>
                <a:latin typeface="Levenim MT" pitchFamily="2" charset="-79"/>
                <a:cs typeface="Levenim MT" pitchFamily="2" charset="-79"/>
              </a:rPr>
              <a:t>ֶר </a:t>
            </a:r>
            <a:r>
              <a:rPr lang="he-IL" sz="900" dirty="0" smtClean="0">
                <a:solidFill>
                  <a:srgbClr val="5E4D36"/>
                </a:solidFill>
                <a:latin typeface="Levenim MT" pitchFamily="2" charset="-79"/>
                <a:cs typeface="Levenim MT" pitchFamily="2" charset="-79"/>
              </a:rPr>
              <a:t>חָלָמ</a:t>
            </a:r>
            <a:r>
              <a:rPr lang="he-IL" sz="900" dirty="0" err="1" smtClean="0">
                <a:solidFill>
                  <a:srgbClr val="5E4D36"/>
                </a:solidFill>
                <a:latin typeface="Levenim MT" pitchFamily="2" charset="-79"/>
                <a:cs typeface="Levenim MT" pitchFamily="2" charset="-79"/>
              </a:rPr>
              <a:t>ְתָּ</a:t>
            </a:r>
            <a:r>
              <a:rPr lang="he-IL" sz="900" dirty="0" smtClean="0">
                <a:solidFill>
                  <a:srgbClr val="5E4D36"/>
                </a:solidFill>
                <a:latin typeface="Levenim MT" pitchFamily="2" charset="-79"/>
                <a:cs typeface="Levenim MT" pitchFamily="2" charset="-79"/>
              </a:rPr>
              <a:t> </a:t>
            </a:r>
            <a:r>
              <a:rPr lang="he-IL" sz="900" dirty="0" err="1" smtClean="0">
                <a:solidFill>
                  <a:srgbClr val="5E4D36"/>
                </a:solidFill>
                <a:latin typeface="Levenim MT" pitchFamily="2" charset="-79"/>
                <a:cs typeface="Levenim MT" pitchFamily="2" charset="-79"/>
              </a:rPr>
              <a:t>הֲבו</a:t>
            </a:r>
            <a:r>
              <a:rPr lang="he-IL" sz="900" dirty="0" smtClean="0">
                <a:solidFill>
                  <a:srgbClr val="5E4D36"/>
                </a:solidFill>
                <a:latin typeface="Levenim MT" pitchFamily="2" charset="-79"/>
                <a:cs typeface="Levenim MT" pitchFamily="2" charset="-79"/>
              </a:rPr>
              <a:t>ֹא נָבוֹ</a:t>
            </a:r>
            <a:r>
              <a:rPr lang="he-IL" sz="900" dirty="0" err="1" smtClean="0">
                <a:solidFill>
                  <a:srgbClr val="5E4D36"/>
                </a:solidFill>
                <a:latin typeface="Levenim MT" pitchFamily="2" charset="-79"/>
                <a:cs typeface="Levenim MT" pitchFamily="2" charset="-79"/>
              </a:rPr>
              <a:t>א </a:t>
            </a:r>
            <a:r>
              <a:rPr lang="he-IL" sz="900" dirty="0" smtClean="0">
                <a:solidFill>
                  <a:srgbClr val="5E4D36"/>
                </a:solidFill>
                <a:latin typeface="Levenim MT" pitchFamily="2" charset="-79"/>
                <a:cs typeface="Levenim MT" pitchFamily="2" charset="-79"/>
              </a:rPr>
              <a:t>אֲנִ</a:t>
            </a:r>
            <a:r>
              <a:rPr lang="he-IL" sz="900" dirty="0" err="1" smtClean="0">
                <a:solidFill>
                  <a:srgbClr val="5E4D36"/>
                </a:solidFill>
                <a:latin typeface="Levenim MT" pitchFamily="2" charset="-79"/>
                <a:cs typeface="Levenim MT" pitchFamily="2" charset="-79"/>
              </a:rPr>
              <a:t>י </a:t>
            </a:r>
            <a:r>
              <a:rPr lang="he-IL" sz="900" dirty="0" smtClean="0">
                <a:solidFill>
                  <a:srgbClr val="5E4D36"/>
                </a:solidFill>
                <a:latin typeface="Levenim MT" pitchFamily="2" charset="-79"/>
                <a:cs typeface="Levenim MT" pitchFamily="2" charset="-79"/>
              </a:rPr>
              <a:t>וְאִמְּךָ </a:t>
            </a:r>
            <a:r>
              <a:rPr lang="he-IL" sz="900" dirty="0" err="1" smtClean="0">
                <a:solidFill>
                  <a:srgbClr val="5E4D36"/>
                </a:solidFill>
                <a:latin typeface="Levenim MT" pitchFamily="2" charset="-79"/>
                <a:cs typeface="Levenim MT" pitchFamily="2" charset="-79"/>
              </a:rPr>
              <a:t>וְאַחֶי</a:t>
            </a:r>
            <a:r>
              <a:rPr lang="he-IL" sz="900" dirty="0" smtClean="0">
                <a:solidFill>
                  <a:srgbClr val="5E4D36"/>
                </a:solidFill>
                <a:latin typeface="Levenim MT" pitchFamily="2" charset="-79"/>
                <a:cs typeface="Levenim MT" pitchFamily="2" charset="-79"/>
              </a:rPr>
              <a:t>ךָ </a:t>
            </a:r>
            <a:r>
              <a:rPr lang="he-IL" sz="900" dirty="0" err="1" smtClean="0">
                <a:solidFill>
                  <a:srgbClr val="5E4D36"/>
                </a:solidFill>
                <a:latin typeface="Levenim MT" pitchFamily="2" charset="-79"/>
                <a:cs typeface="Levenim MT" pitchFamily="2" charset="-79"/>
              </a:rPr>
              <a:t>לְהִשְׁתַּחֲו</a:t>
            </a:r>
            <a:r>
              <a:rPr lang="he-IL" sz="900" dirty="0" smtClean="0">
                <a:solidFill>
                  <a:srgbClr val="5E4D36"/>
                </a:solidFill>
                <a:latin typeface="Levenim MT" pitchFamily="2" charset="-79"/>
                <a:cs typeface="Levenim MT" pitchFamily="2" charset="-79"/>
              </a:rPr>
              <a:t>ֹת לְךָ אָרְצָה?:  </a:t>
            </a:r>
            <a:endParaRPr lang="he-IL" sz="900"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וַיְקַנְאוּ </a:t>
            </a:r>
            <a:r>
              <a:rPr lang="he-IL" sz="900" dirty="0" smtClean="0">
                <a:solidFill>
                  <a:srgbClr val="5E4D36"/>
                </a:solidFill>
                <a:latin typeface="Levenim MT" pitchFamily="2" charset="-79"/>
                <a:cs typeface="Levenim MT" pitchFamily="2" charset="-79"/>
              </a:rPr>
              <a:t>בוֹ אֶחָי</a:t>
            </a:r>
            <a:r>
              <a:rPr lang="he-IL" sz="900" dirty="0" err="1" smtClean="0">
                <a:solidFill>
                  <a:srgbClr val="5E4D36"/>
                </a:solidFill>
                <a:latin typeface="Levenim MT" pitchFamily="2" charset="-79"/>
                <a:cs typeface="Levenim MT" pitchFamily="2" charset="-79"/>
              </a:rPr>
              <a:t>ו </a:t>
            </a:r>
            <a:r>
              <a:rPr lang="he-IL" sz="900" dirty="0" smtClean="0">
                <a:solidFill>
                  <a:srgbClr val="5E4D36"/>
                </a:solidFill>
                <a:latin typeface="Levenim MT" pitchFamily="2" charset="-79"/>
                <a:cs typeface="Levenim MT" pitchFamily="2" charset="-79"/>
              </a:rPr>
              <a:t>וְאָבִיו  </a:t>
            </a:r>
            <a:r>
              <a:rPr lang="he-IL" sz="900" dirty="0" err="1" smtClean="0">
                <a:solidFill>
                  <a:srgbClr val="5E4D36"/>
                </a:solidFill>
                <a:latin typeface="Levenim MT" pitchFamily="2" charset="-79"/>
                <a:cs typeface="Levenim MT" pitchFamily="2" charset="-79"/>
              </a:rPr>
              <a:t>שָׁ</a:t>
            </a:r>
            <a:r>
              <a:rPr lang="he-IL" sz="900" dirty="0" smtClean="0">
                <a:solidFill>
                  <a:srgbClr val="5E4D36"/>
                </a:solidFill>
                <a:latin typeface="Levenim MT" pitchFamily="2" charset="-79"/>
                <a:cs typeface="Levenim MT" pitchFamily="2" charset="-79"/>
              </a:rPr>
              <a:t>מַר אֶת הַדָּבָר:    </a:t>
            </a:r>
            <a:r>
              <a:rPr lang="he-IL" sz="600" dirty="0" smtClean="0">
                <a:solidFill>
                  <a:srgbClr val="5E4D36"/>
                </a:solidFill>
                <a:latin typeface="Levenim MT" pitchFamily="2" charset="-79"/>
                <a:cs typeface="Levenim MT" pitchFamily="2" charset="-79"/>
              </a:rPr>
              <a:t>בראשית פרק </a:t>
            </a:r>
            <a:r>
              <a:rPr lang="he-IL" sz="600" dirty="0" err="1" smtClean="0">
                <a:solidFill>
                  <a:srgbClr val="5E4D36"/>
                </a:solidFill>
                <a:latin typeface="Levenim MT" pitchFamily="2" charset="-79"/>
                <a:cs typeface="Levenim MT" pitchFamily="2" charset="-79"/>
              </a:rPr>
              <a:t>לז</a:t>
            </a:r>
            <a:r>
              <a:rPr lang="he-IL" sz="600" dirty="0" smtClean="0">
                <a:solidFill>
                  <a:srgbClr val="5E4D36"/>
                </a:solidFill>
                <a:latin typeface="Levenim MT" pitchFamily="2" charset="-79"/>
                <a:cs typeface="Levenim MT" pitchFamily="2" charset="-79"/>
              </a:rPr>
              <a:t>, ה-יא </a:t>
            </a:r>
            <a:endParaRPr lang="he-IL" sz="800" dirty="0" smtClean="0">
              <a:solidFill>
                <a:srgbClr val="5E4D36"/>
              </a:solidFill>
              <a:latin typeface="Levenim MT" pitchFamily="2" charset="-79"/>
              <a:cs typeface="Levenim MT" pitchFamily="2" charset="-79"/>
            </a:endParaRPr>
          </a:p>
          <a:p>
            <a:pPr algn="l">
              <a:lnSpc>
                <a:spcPct val="150000"/>
              </a:lnSpc>
            </a:pPr>
            <a:endParaRPr lang="he-IL" sz="800" dirty="0">
              <a:solidFill>
                <a:srgbClr val="5E4D36"/>
              </a:solidFill>
              <a:latin typeface="Levenim MT" pitchFamily="2" charset="-79"/>
              <a:cs typeface="Levenim MT" pitchFamily="2" charset="-79"/>
            </a:endParaRPr>
          </a:p>
        </p:txBody>
      </p:sp>
      <p:sp>
        <p:nvSpPr>
          <p:cNvPr id="10" name="מלבן 9"/>
          <p:cNvSpPr/>
          <p:nvPr/>
        </p:nvSpPr>
        <p:spPr>
          <a:xfrm>
            <a:off x="2476500" y="920621"/>
            <a:ext cx="1971675" cy="4562788"/>
          </a:xfrm>
          <a:prstGeom prst="rect">
            <a:avLst/>
          </a:prstGeom>
        </p:spPr>
        <p:txBody>
          <a:bodyPr wrap="square">
            <a:spAutoFit/>
          </a:bodyPr>
          <a:lstStyle/>
          <a:p>
            <a:pPr algn="just"/>
            <a:r>
              <a:rPr lang="he-IL" sz="1000" b="1" dirty="0" smtClean="0">
                <a:solidFill>
                  <a:srgbClr val="5E4D36"/>
                </a:solidFill>
                <a:latin typeface="Levenim MT" pitchFamily="2" charset="-79"/>
                <a:cs typeface="Levenim MT" pitchFamily="2" charset="-79"/>
              </a:rPr>
              <a:t>ב. </a:t>
            </a:r>
            <a:r>
              <a:rPr lang="he-IL" sz="1000" b="1" dirty="0" smtClean="0">
                <a:solidFill>
                  <a:srgbClr val="5E4D36"/>
                </a:solidFill>
                <a:latin typeface="Levenim MT" pitchFamily="2" charset="-79"/>
                <a:cs typeface="Levenim MT" pitchFamily="2" charset="-79"/>
              </a:rPr>
              <a:t>הלכה למשה מסיני</a:t>
            </a:r>
            <a:endParaRPr lang="he-IL" sz="1000" b="1" dirty="0" smtClean="0">
              <a:solidFill>
                <a:srgbClr val="5E4D36"/>
              </a:solidFill>
              <a:latin typeface="Levenim MT" pitchFamily="2" charset="-79"/>
              <a:cs typeface="Levenim MT" pitchFamily="2" charset="-79"/>
            </a:endParaRPr>
          </a:p>
          <a:p>
            <a:pPr algn="just">
              <a:lnSpc>
                <a:spcPct val="150000"/>
              </a:lnSpc>
            </a:pPr>
            <a:r>
              <a:rPr lang="he-IL" sz="900" dirty="0" smtClean="0">
                <a:solidFill>
                  <a:srgbClr val="5E4D36"/>
                </a:solidFill>
                <a:latin typeface="Levenim MT" pitchFamily="2" charset="-79"/>
                <a:cs typeface="Levenim MT" pitchFamily="2" charset="-79"/>
              </a:rPr>
              <a:t>בשעה </a:t>
            </a:r>
            <a:r>
              <a:rPr lang="he-IL" sz="900" dirty="0" smtClean="0">
                <a:solidFill>
                  <a:srgbClr val="5E4D36"/>
                </a:solidFill>
                <a:latin typeface="Levenim MT" pitchFamily="2" charset="-79"/>
                <a:cs typeface="Levenim MT" pitchFamily="2" charset="-79"/>
              </a:rPr>
              <a:t>שעלה משה למרום...אמר לו [הקב"ה]: אדם אחד יש, שעתיד להיות בסוף כמה דורות [בעתיד הרחוק] [רבי] ועקיבא בן יוסף שמו, שעתיד לדרוש על כל קוץ וקוץ [קישוטים שהקב"ה שם באותיות התורה] </a:t>
            </a:r>
            <a:r>
              <a:rPr lang="he-IL" sz="900" dirty="0" err="1" smtClean="0">
                <a:solidFill>
                  <a:srgbClr val="5E4D36"/>
                </a:solidFill>
                <a:latin typeface="Levenim MT" pitchFamily="2" charset="-79"/>
                <a:cs typeface="Levenim MT" pitchFamily="2" charset="-79"/>
              </a:rPr>
              <a:t>תילין</a:t>
            </a:r>
            <a:r>
              <a:rPr lang="he-IL" sz="900" dirty="0" smtClean="0">
                <a:solidFill>
                  <a:srgbClr val="5E4D36"/>
                </a:solidFill>
                <a:latin typeface="Levenim MT" pitchFamily="2" charset="-79"/>
                <a:cs typeface="Levenim MT" pitchFamily="2" charset="-79"/>
              </a:rPr>
              <a:t> </a:t>
            </a:r>
            <a:r>
              <a:rPr lang="he-IL" sz="900" dirty="0" err="1" smtClean="0">
                <a:solidFill>
                  <a:srgbClr val="5E4D36"/>
                </a:solidFill>
                <a:latin typeface="Levenim MT" pitchFamily="2" charset="-79"/>
                <a:cs typeface="Levenim MT" pitchFamily="2" charset="-79"/>
              </a:rPr>
              <a:t>תילין</a:t>
            </a:r>
            <a:r>
              <a:rPr lang="he-IL" sz="900" dirty="0" smtClean="0">
                <a:solidFill>
                  <a:srgbClr val="5E4D36"/>
                </a:solidFill>
                <a:latin typeface="Levenim MT" pitchFamily="2" charset="-79"/>
                <a:cs typeface="Levenim MT" pitchFamily="2" charset="-79"/>
              </a:rPr>
              <a:t> [הרבה, המון] של הלכות. אמר לפניו [משה]: ריבונו של עולם, הראהו לי. אמר לו: חזור לאחוריך [כנס למנהרת הזמן]. הלך וישב בסוף שמונה שורות [במקום של התלמידים החדשים בבית המדרש]  ולא היה יודע מה הן אומרים [לא הבין כלום בגלל החידושים של רבי עקיבא]. תשש כוחו [</a:t>
            </a:r>
            <a:r>
              <a:rPr lang="he-IL" sz="900" dirty="0" smtClean="0">
                <a:solidFill>
                  <a:srgbClr val="5E4D36"/>
                </a:solidFill>
                <a:latin typeface="Levenim MT" pitchFamily="2" charset="-79"/>
                <a:cs typeface="Levenim MT" pitchFamily="2" charset="-79"/>
              </a:rPr>
              <a:t>התעצב] </a:t>
            </a:r>
            <a:r>
              <a:rPr lang="he-IL" sz="900" dirty="0" smtClean="0">
                <a:solidFill>
                  <a:srgbClr val="5E4D36"/>
                </a:solidFill>
                <a:latin typeface="Levenim MT" pitchFamily="2" charset="-79"/>
                <a:cs typeface="Levenim MT" pitchFamily="2" charset="-79"/>
              </a:rPr>
              <a:t>כיוון שהגיע לדבר אחד [הלכה מחודשת], אמרו לו תלמידיו (לרבי עקיבא): רבי מניין לך? אמר להן: הלכה למשה מסיני. נתיישבה דעתו [של משה].</a:t>
            </a:r>
          </a:p>
          <a:p>
            <a:pPr algn="just">
              <a:lnSpc>
                <a:spcPct val="150000"/>
              </a:lnSpc>
            </a:pPr>
            <a:r>
              <a:rPr lang="he-IL" sz="700" dirty="0" smtClean="0">
                <a:solidFill>
                  <a:srgbClr val="5E4D36"/>
                </a:solidFill>
                <a:latin typeface="Levenim MT" pitchFamily="2" charset="-79"/>
                <a:cs typeface="Levenim MT" pitchFamily="2" charset="-79"/>
              </a:rPr>
              <a:t>תלמוד בבלי מנחות  כ"ט ע"ב</a:t>
            </a:r>
          </a:p>
        </p:txBody>
      </p:sp>
      <p:sp>
        <p:nvSpPr>
          <p:cNvPr id="11" name="מלבן 10"/>
          <p:cNvSpPr/>
          <p:nvPr/>
        </p:nvSpPr>
        <p:spPr>
          <a:xfrm>
            <a:off x="406879" y="910218"/>
            <a:ext cx="1971675" cy="6093976"/>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ג. </a:t>
            </a:r>
            <a:r>
              <a:rPr lang="he-IL" sz="1000" b="1" dirty="0" err="1" smtClean="0">
                <a:solidFill>
                  <a:srgbClr val="5E4D36"/>
                </a:solidFill>
                <a:latin typeface="Levenim MT" pitchFamily="2" charset="-79"/>
                <a:cs typeface="Levenim MT" pitchFamily="2" charset="-79"/>
              </a:rPr>
              <a:t>מה'חדר</a:t>
            </a:r>
            <a:r>
              <a:rPr lang="he-IL" sz="1000" b="1" dirty="0" smtClean="0">
                <a:solidFill>
                  <a:srgbClr val="5E4D36"/>
                </a:solidFill>
                <a:latin typeface="Levenim MT" pitchFamily="2" charset="-79"/>
                <a:cs typeface="Levenim MT" pitchFamily="2" charset="-79"/>
              </a:rPr>
              <a:t>' התמני לשדות מסחה</a:t>
            </a:r>
          </a:p>
          <a:p>
            <a:pPr algn="just">
              <a:lnSpc>
                <a:spcPct val="150000"/>
              </a:lnSpc>
            </a:pPr>
            <a:r>
              <a:rPr lang="he-IL" sz="800" b="1" dirty="0" smtClean="0">
                <a:solidFill>
                  <a:srgbClr val="5E4D36"/>
                </a:solidFill>
                <a:latin typeface="Levenim MT" pitchFamily="2" charset="-79"/>
                <a:cs typeface="Levenim MT" pitchFamily="2" charset="-79"/>
              </a:rPr>
              <a:t>כל רעיון חדש היה שובה את ליבי ונקלט במוחי, לא פחות ממה ששמעתי במשך היום אצל מרי סאלם</a:t>
            </a:r>
            <a:r>
              <a:rPr lang="he-IL" sz="800" dirty="0" smtClean="0">
                <a:solidFill>
                  <a:srgbClr val="5E4D36"/>
                </a:solidFill>
                <a:latin typeface="Levenim MT" pitchFamily="2" charset="-79"/>
                <a:cs typeface="Levenim MT" pitchFamily="2" charset="-79"/>
              </a:rPr>
              <a:t>....</a:t>
            </a:r>
            <a:r>
              <a:rPr lang="he-IL" sz="800" b="1" dirty="0" smtClean="0">
                <a:solidFill>
                  <a:srgbClr val="5E4D36"/>
                </a:solidFill>
                <a:latin typeface="Levenim MT" pitchFamily="2" charset="-79"/>
                <a:cs typeface="Levenim MT" pitchFamily="2" charset="-79"/>
              </a:rPr>
              <a:t>ביום</a:t>
            </a:r>
            <a:r>
              <a:rPr lang="he-IL" sz="800" dirty="0" smtClean="0">
                <a:solidFill>
                  <a:srgbClr val="5E4D36"/>
                </a:solidFill>
                <a:latin typeface="Levenim MT" pitchFamily="2" charset="-79"/>
                <a:cs typeface="Levenim MT" pitchFamily="2" charset="-79"/>
              </a:rPr>
              <a:t> הייתי לומד </a:t>
            </a:r>
            <a:r>
              <a:rPr lang="he-IL" sz="800" b="1" dirty="0" smtClean="0">
                <a:solidFill>
                  <a:srgbClr val="5E4D36"/>
                </a:solidFill>
                <a:latin typeface="Levenim MT" pitchFamily="2" charset="-79"/>
                <a:cs typeface="Levenim MT" pitchFamily="2" charset="-79"/>
              </a:rPr>
              <a:t>תורה ואגדה, דינים ומוסר</a:t>
            </a:r>
            <a:r>
              <a:rPr lang="he-IL" sz="800" dirty="0" smtClean="0">
                <a:solidFill>
                  <a:srgbClr val="5E4D36"/>
                </a:solidFill>
                <a:latin typeface="Levenim MT" pitchFamily="2" charset="-79"/>
                <a:cs typeface="Levenim MT" pitchFamily="2" charset="-79"/>
              </a:rPr>
              <a:t>, אך </a:t>
            </a:r>
            <a:r>
              <a:rPr lang="he-IL" sz="800" b="1" dirty="0" smtClean="0">
                <a:solidFill>
                  <a:srgbClr val="5E4D36"/>
                </a:solidFill>
                <a:latin typeface="Levenim MT" pitchFamily="2" charset="-79"/>
                <a:cs typeface="Levenim MT" pitchFamily="2" charset="-79"/>
              </a:rPr>
              <a:t>בלילה </a:t>
            </a:r>
            <a:r>
              <a:rPr lang="he-IL" sz="800" dirty="0" smtClean="0">
                <a:solidFill>
                  <a:srgbClr val="5E4D36"/>
                </a:solidFill>
                <a:latin typeface="Levenim MT" pitchFamily="2" charset="-79"/>
                <a:cs typeface="Levenim MT" pitchFamily="2" charset="-79"/>
              </a:rPr>
              <a:t>'שיחת חולין' עם </a:t>
            </a:r>
            <a:r>
              <a:rPr lang="he-IL" sz="800" dirty="0" err="1" smtClean="0">
                <a:solidFill>
                  <a:srgbClr val="5E4D36"/>
                </a:solidFill>
                <a:latin typeface="Levenim MT" pitchFamily="2" charset="-79"/>
                <a:cs typeface="Levenim MT" pitchFamily="2" charset="-79"/>
              </a:rPr>
              <a:t>המוסקובים</a:t>
            </a:r>
            <a:r>
              <a:rPr lang="he-IL" sz="800" dirty="0" smtClean="0">
                <a:solidFill>
                  <a:srgbClr val="5E4D36"/>
                </a:solidFill>
                <a:latin typeface="Levenim MT" pitchFamily="2" charset="-79"/>
                <a:cs typeface="Levenim MT" pitchFamily="2" charset="-79"/>
              </a:rPr>
              <a:t> </a:t>
            </a:r>
            <a:r>
              <a:rPr lang="he-IL" sz="800" b="1" dirty="0" smtClean="0">
                <a:solidFill>
                  <a:srgbClr val="5E4D36"/>
                </a:solidFill>
                <a:latin typeface="Levenim MT" pitchFamily="2" charset="-79"/>
                <a:cs typeface="Levenim MT" pitchFamily="2" charset="-79"/>
              </a:rPr>
              <a:t>על ציונות ועל עבודה עברית</a:t>
            </a:r>
            <a:r>
              <a:rPr lang="he-IL" sz="800" dirty="0" smtClean="0">
                <a:solidFill>
                  <a:srgbClr val="5E4D36"/>
                </a:solidFill>
                <a:latin typeface="Levenim MT" pitchFamily="2" charset="-79"/>
                <a:cs typeface="Levenim MT" pitchFamily="2" charset="-79"/>
              </a:rPr>
              <a:t>, על עתיד העם ובניית המולדת...והייתי </a:t>
            </a:r>
            <a:r>
              <a:rPr lang="he-IL" sz="800" b="1" dirty="0" smtClean="0">
                <a:solidFill>
                  <a:srgbClr val="5E4D36"/>
                </a:solidFill>
                <a:latin typeface="Levenim MT" pitchFamily="2" charset="-79"/>
                <a:cs typeface="Levenim MT" pitchFamily="2" charset="-79"/>
              </a:rPr>
              <a:t>מצרף </a:t>
            </a:r>
            <a:r>
              <a:rPr lang="he-IL" sz="800" b="1" dirty="0" err="1" smtClean="0">
                <a:solidFill>
                  <a:srgbClr val="5E4D36"/>
                </a:solidFill>
                <a:latin typeface="Levenim MT" pitchFamily="2" charset="-79"/>
                <a:cs typeface="Levenim MT" pitchFamily="2" charset="-79"/>
              </a:rPr>
              <a:t>הכל</a:t>
            </a:r>
            <a:r>
              <a:rPr lang="he-IL" sz="800" b="1" dirty="0" smtClean="0">
                <a:solidFill>
                  <a:srgbClr val="5E4D36"/>
                </a:solidFill>
                <a:latin typeface="Levenim MT" pitchFamily="2" charset="-79"/>
                <a:cs typeface="Levenim MT" pitchFamily="2" charset="-79"/>
              </a:rPr>
              <a:t> יחד וראיתי שאין ושם ניגוד בין זה וזה.</a:t>
            </a:r>
            <a:r>
              <a:rPr lang="he-IL" sz="800" dirty="0" smtClean="0">
                <a:solidFill>
                  <a:srgbClr val="5E4D36"/>
                </a:solidFill>
                <a:latin typeface="Levenim MT" pitchFamily="2" charset="-79"/>
                <a:cs typeface="Levenim MT" pitchFamily="2" charset="-79"/>
              </a:rPr>
              <a:t> להיפך, זה משלים את זה, וזה מקדש את זה. ההבדל ביניהם, שאלה חושבים לחכות לביאת המשיח </a:t>
            </a:r>
            <a:r>
              <a:rPr lang="he-IL" sz="800" dirty="0" err="1" smtClean="0">
                <a:solidFill>
                  <a:srgbClr val="5E4D36"/>
                </a:solidFill>
                <a:latin typeface="Levenim MT" pitchFamily="2" charset="-79"/>
                <a:cs typeface="Levenim MT" pitchFamily="2" charset="-79"/>
              </a:rPr>
              <a:t>ובינתים</a:t>
            </a:r>
            <a:r>
              <a:rPr lang="he-IL" sz="800" dirty="0" smtClean="0">
                <a:solidFill>
                  <a:srgbClr val="5E4D36"/>
                </a:solidFill>
                <a:latin typeface="Levenim MT" pitchFamily="2" charset="-79"/>
                <a:cs typeface="Levenim MT" pitchFamily="2" charset="-79"/>
              </a:rPr>
              <a:t> להתפלל ולצום, ואלה חושבים להביאו בעבודה עצמית, בקיבוץ גלויות, בבניין הריסות, בחידוש החומה – יד בשלח אוחזת ויד באמת הבניין...</a:t>
            </a:r>
          </a:p>
          <a:p>
            <a:pPr algn="just">
              <a:lnSpc>
                <a:spcPct val="150000"/>
              </a:lnSpc>
            </a:pPr>
            <a:r>
              <a:rPr lang="he-IL" sz="600" dirty="0" smtClean="0">
                <a:solidFill>
                  <a:srgbClr val="5E4D36"/>
                </a:solidFill>
                <a:latin typeface="Levenim MT" pitchFamily="2" charset="-79"/>
                <a:cs typeface="Levenim MT" pitchFamily="2" charset="-79"/>
              </a:rPr>
              <a:t>ספר השומר דברי </a:t>
            </a:r>
            <a:r>
              <a:rPr lang="he-IL" sz="600" dirty="0" smtClean="0">
                <a:solidFill>
                  <a:srgbClr val="5E4D36"/>
                </a:solidFill>
                <a:latin typeface="Levenim MT" pitchFamily="2" charset="-79"/>
                <a:cs typeface="Levenim MT" pitchFamily="2" charset="-79"/>
              </a:rPr>
              <a:t>חברים</a:t>
            </a:r>
          </a:p>
          <a:p>
            <a:pPr algn="just">
              <a:lnSpc>
                <a:spcPct val="150000"/>
              </a:lnSpc>
            </a:pPr>
            <a:endParaRPr lang="he-IL" sz="600" dirty="0" smtClean="0">
              <a:solidFill>
                <a:srgbClr val="5E4D36"/>
              </a:solidFill>
              <a:latin typeface="Levenim MT" pitchFamily="2" charset="-79"/>
              <a:cs typeface="Levenim MT" pitchFamily="2" charset="-79"/>
            </a:endParaRPr>
          </a:p>
          <a:p>
            <a:pPr algn="just">
              <a:lnSpc>
                <a:spcPct val="150000"/>
              </a:lnSpc>
            </a:pPr>
            <a:r>
              <a:rPr lang="he-IL" sz="600" i="1" dirty="0" smtClean="0">
                <a:solidFill>
                  <a:srgbClr val="5E4D36"/>
                </a:solidFill>
                <a:latin typeface="Levenim MT" pitchFamily="2" charset="-79"/>
                <a:cs typeface="Levenim MT" pitchFamily="2" charset="-79"/>
              </a:rPr>
              <a:t>יצחק נדב: נולד בכ"א בניסן תר"ן בירושלים. אביו, שלום נדב, עלה לארץ ישראל ב-1881 במסגרת עליית אעלה בתמר, ואמו, מלכה, עלתה לארץ מאלג'יר. קיבל חינוך מסורתי בתלמוד תורה ובישיבה. לאחר מכן החל ללמוד תכנון בניין בבצלאל. בשנת 1906, כאשר אלכסנדר זייד הקים את 'קומונת הסתתים' בירושלים – שבמסגרתה צעירים בני העלייה השנייה למדו סיתות מהאומנים התימנים שגרו בשכונת משכנות ישראל בירושלים, בחסות בוריס </a:t>
            </a:r>
            <a:r>
              <a:rPr lang="he-IL" sz="600" i="1" dirty="0" err="1" smtClean="0">
                <a:solidFill>
                  <a:srgbClr val="5E4D36"/>
                </a:solidFill>
                <a:latin typeface="Levenim MT" pitchFamily="2" charset="-79"/>
                <a:cs typeface="Levenim MT" pitchFamily="2" charset="-79"/>
              </a:rPr>
              <a:t>שץ</a:t>
            </a:r>
            <a:r>
              <a:rPr lang="he-IL" sz="600" i="1" dirty="0" smtClean="0">
                <a:solidFill>
                  <a:srgbClr val="5E4D36"/>
                </a:solidFill>
                <a:latin typeface="Levenim MT" pitchFamily="2" charset="-79"/>
                <a:cs typeface="Levenim MT" pitchFamily="2" charset="-79"/>
              </a:rPr>
              <a:t> (מקימו של בית הספר לאמנות "בצלאל"), חבר נדב לקומונה והצטרף למפלגת פועלי ציון. בעקבות הצטרפותו </a:t>
            </a:r>
            <a:r>
              <a:rPr lang="he-IL" sz="600" i="1" dirty="0" err="1" smtClean="0">
                <a:solidFill>
                  <a:srgbClr val="5E4D36"/>
                </a:solidFill>
                <a:latin typeface="Levenim MT" pitchFamily="2" charset="-79"/>
                <a:cs typeface="Levenim MT" pitchFamily="2" charset="-79"/>
              </a:rPr>
              <a:t>ל'קומונה</a:t>
            </a:r>
            <a:r>
              <a:rPr lang="he-IL" sz="600" i="1" dirty="0" smtClean="0">
                <a:solidFill>
                  <a:srgbClr val="5E4D36"/>
                </a:solidFill>
                <a:latin typeface="Levenim MT" pitchFamily="2" charset="-79"/>
                <a:cs typeface="Levenim MT" pitchFamily="2" charset="-79"/>
              </a:rPr>
              <a:t>' גזרו חבריו את פאותיו התימניות, הלבישו אותו בבגדי פועלים. עם התפזרות 'קומונת הסתתים', עבר להתגורר ביפו, ושם התחבר ליצחק בן צבי (והיה אף שכנו לחדר) שעמד בראש מפלגת פועלי ציון בארץ ישראל. לאחר מספר חודשים ביפו הצטרף לקולקטיב בחוות סג'רה, ונמסרה לידיו שמירת הגורן</a:t>
            </a:r>
            <a:r>
              <a:rPr lang="he-IL" sz="600" i="1" dirty="0" smtClean="0">
                <a:solidFill>
                  <a:srgbClr val="5E4D36"/>
                </a:solidFill>
                <a:latin typeface="Levenim MT" pitchFamily="2" charset="-79"/>
                <a:cs typeface="Levenim MT" pitchFamily="2" charset="-79"/>
              </a:rPr>
              <a:t>.  </a:t>
            </a:r>
            <a:r>
              <a:rPr lang="he-IL" sz="400" i="1" dirty="0" smtClean="0">
                <a:solidFill>
                  <a:srgbClr val="5E4D36"/>
                </a:solidFill>
                <a:latin typeface="Levenim MT" pitchFamily="2" charset="-79"/>
                <a:cs typeface="Levenim MT" pitchFamily="2" charset="-79"/>
              </a:rPr>
              <a:t>מתוך </a:t>
            </a:r>
            <a:r>
              <a:rPr lang="he-IL" sz="400" i="1" dirty="0" smtClean="0">
                <a:solidFill>
                  <a:srgbClr val="5E4D36"/>
                </a:solidFill>
                <a:latin typeface="Levenim MT" pitchFamily="2" charset="-79"/>
                <a:cs typeface="Levenim MT" pitchFamily="2" charset="-79"/>
              </a:rPr>
              <a:t>הערך </a:t>
            </a:r>
            <a:r>
              <a:rPr lang="he-IL" sz="400" i="1" dirty="0" err="1" smtClean="0">
                <a:solidFill>
                  <a:srgbClr val="5E4D36"/>
                </a:solidFill>
                <a:latin typeface="Levenim MT" pitchFamily="2" charset="-79"/>
                <a:cs typeface="Levenim MT" pitchFamily="2" charset="-79"/>
              </a:rPr>
              <a:t>בויקיפדיה</a:t>
            </a:r>
            <a:endParaRPr lang="he-IL" sz="400" i="1" dirty="0" smtClean="0">
              <a:solidFill>
                <a:srgbClr val="5E4D36"/>
              </a:solidFill>
              <a:latin typeface="Levenim MT" pitchFamily="2" charset="-79"/>
              <a:cs typeface="Levenim MT" pitchFamily="2" charset="-79"/>
            </a:endParaRPr>
          </a:p>
          <a:p>
            <a:pPr algn="just">
              <a:lnSpc>
                <a:spcPct val="150000"/>
              </a:lnSpc>
            </a:pPr>
            <a:endParaRPr lang="he-IL" sz="600" dirty="0">
              <a:solidFill>
                <a:srgbClr val="5E4D36"/>
              </a:solidFill>
              <a:latin typeface="Levenim MT" pitchFamily="2" charset="-79"/>
              <a:cs typeface="Levenim MT" pitchFamily="2" charset="-79"/>
            </a:endParaRPr>
          </a:p>
        </p:txBody>
      </p:sp>
      <p:pic>
        <p:nvPicPr>
          <p:cNvPr id="1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1876" y="5538158"/>
            <a:ext cx="919738" cy="11562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2917</TotalTime>
  <Words>810</Words>
  <Application>Microsoft Office PowerPoint</Application>
  <PresentationFormat>A4 Paper (210x297 mm)‎</PresentationFormat>
  <Paragraphs>29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בין שימור לחידוש</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64</cp:revision>
  <cp:lastPrinted>2016-01-02T09:56:53Z</cp:lastPrinted>
  <dcterms:created xsi:type="dcterms:W3CDTF">2016-01-01T12:13:36Z</dcterms:created>
  <dcterms:modified xsi:type="dcterms:W3CDTF">2016-05-30T18:36:57Z</dcterms:modified>
</cp:coreProperties>
</file>