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4"/>
  </p:notesMasterIdLst>
  <p:sldIdLst>
    <p:sldId id="256" r:id="rId2"/>
    <p:sldId id="257" r:id="rId3"/>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76" y="64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83975" y="704125"/>
            <a:ext cx="4735200" cy="35208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10225" y="4459525"/>
            <a:ext cx="5682000" cy="4224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16146" cy="69689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10012" cy="779422"/>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16146" cy="696894"/>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rchaeology.huji.ac.il/friends/Abel_Beit_Maacha_2013.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תל חי בתקופת התנ"ך</a:t>
            </a:r>
            <a:endParaRPr sz="1400" b="1" i="0" u="none" strike="noStrike" cap="none">
              <a:solidFill>
                <a:srgbClr val="5E4D36"/>
              </a:solidFill>
              <a:latin typeface="Arial"/>
              <a:ea typeface="Arial"/>
              <a:cs typeface="Arial"/>
              <a:sym typeface="Arial"/>
            </a:endParaRPr>
          </a:p>
        </p:txBody>
      </p:sp>
      <p:sp>
        <p:nvSpPr>
          <p:cNvPr id="27" name="Shape 27"/>
          <p:cNvSpPr/>
          <p:nvPr/>
        </p:nvSpPr>
        <p:spPr>
          <a:xfrm>
            <a:off x="6779895" y="1002682"/>
            <a:ext cx="2699385" cy="2851279"/>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100" b="1" i="0" u="none" strike="noStrike" cap="none">
                <a:solidFill>
                  <a:schemeClr val="lt1"/>
                </a:solidFill>
                <a:latin typeface="Arial"/>
                <a:ea typeface="Arial"/>
                <a:cs typeface="Arial"/>
                <a:sym typeface="Arial"/>
              </a:rPr>
              <a:t>רקע: </a:t>
            </a:r>
            <a:r>
              <a:rPr lang="x-none" sz="1100" b="0" i="0" u="none" strike="noStrike" cap="none">
                <a:solidFill>
                  <a:schemeClr val="lt1"/>
                </a:solidFill>
                <a:latin typeface="Arial"/>
                <a:ea typeface="Arial"/>
                <a:cs typeface="Arial"/>
                <a:sym typeface="Arial"/>
              </a:rPr>
              <a:t>מאזור תל-חי ניתן לראות את תל אבל בית מעכה. א</a:t>
            </a:r>
            <a:r>
              <a:rPr lang="x-none" sz="1100" b="0" i="0" u="none" strike="noStrike" cap="none">
                <a:solidFill>
                  <a:schemeClr val="lt1"/>
                </a:solidFill>
                <a:latin typeface="Calibri"/>
                <a:ea typeface="Calibri"/>
                <a:cs typeface="Calibri"/>
                <a:sym typeface="Calibri"/>
              </a:rPr>
              <a:t>בל בית מעכה היתה מהערים הצפוניות ביותר בממלכת ישראל, ונכללה בנחלת שבט נפתלי.</a:t>
            </a:r>
            <a:endParaRPr dirty="0"/>
          </a:p>
          <a:p>
            <a:pPr marL="0" marR="0" lvl="0" indent="0" algn="r" rtl="1">
              <a:spcBef>
                <a:spcPts val="0"/>
              </a:spcBef>
              <a:spcAft>
                <a:spcPts val="0"/>
              </a:spcAft>
              <a:buNone/>
            </a:pPr>
            <a:r>
              <a:rPr lang="x-none" sz="1100">
                <a:solidFill>
                  <a:schemeClr val="lt1"/>
                </a:solidFill>
                <a:latin typeface="Calibri"/>
                <a:ea typeface="Calibri"/>
                <a:cs typeface="Calibri"/>
                <a:sym typeface="Calibri"/>
              </a:rPr>
              <a:t>העיר נזכרת בתנ"ך, כמקום בו דוכא מרד בני ישראל במלך דוד, עם הריגתו של המורד שבע בן-ביכרי, (שמואל ב' כ'), ומוזכרת שוב בספר מלכים ב' עם הגליית תושביה לאשור ע"י תגלת פלאסר מלך אשור (מלכים ב' ט"ו). בדורות האחרונים שכן בתל הכפר אביל אל קמח, ששימר את השם הקדום. הכפר נעזב במלחמת העצמאות. בשנים האחרונות החלו חפירות ארכיאולוגיות באתר.</a:t>
            </a:r>
            <a:endParaRPr dirty="0"/>
          </a:p>
          <a:p>
            <a:pPr marL="0" marR="0" lvl="0" indent="0" algn="r" rtl="1">
              <a:spcBef>
                <a:spcPts val="0"/>
              </a:spcBef>
              <a:spcAft>
                <a:spcPts val="0"/>
              </a:spcAft>
              <a:buNone/>
            </a:pPr>
            <a:r>
              <a:rPr lang="x-none" sz="1100">
                <a:solidFill>
                  <a:schemeClr val="lt1"/>
                </a:solidFill>
                <a:latin typeface="Calibri"/>
                <a:ea typeface="Calibri"/>
                <a:cs typeface="Calibri"/>
                <a:sym typeface="Calibri"/>
              </a:rPr>
              <a:t>בדף לימוד זה נלמד על הסיפור התנ"כי באזור ועל הקשר שלו לימינו.</a:t>
            </a:r>
            <a:endParaRPr dirty="0"/>
          </a:p>
          <a:p>
            <a:pPr marL="0" marR="0" lvl="0" indent="0" algn="ctr" rtl="1">
              <a:spcBef>
                <a:spcPts val="0"/>
              </a:spcBef>
              <a:spcAft>
                <a:spcPts val="0"/>
              </a:spcAft>
              <a:buNone/>
            </a:pPr>
            <a:r>
              <a:rPr lang="x-none" sz="1100" u="sng">
                <a:solidFill>
                  <a:schemeClr val="hlink"/>
                </a:solidFill>
                <a:latin typeface="Calibri"/>
                <a:ea typeface="Calibri"/>
                <a:cs typeface="Calibri"/>
                <a:sym typeface="Calibri"/>
                <a:hlinkClick r:id="rId3"/>
              </a:rPr>
              <a:t>לקריאה נוספת ליחצו כאן</a:t>
            </a:r>
            <a:endParaRPr sz="1100" dirty="0">
              <a:solidFill>
                <a:schemeClr val="lt1"/>
              </a:solidFill>
              <a:latin typeface="Calibri"/>
              <a:ea typeface="Calibri"/>
              <a:cs typeface="Calibri"/>
              <a:sym typeface="Calibri"/>
            </a:endParaRPr>
          </a:p>
        </p:txBody>
      </p:sp>
      <p:sp>
        <p:nvSpPr>
          <p:cNvPr id="28" name="Shape 28"/>
          <p:cNvSpPr/>
          <p:nvPr/>
        </p:nvSpPr>
        <p:spPr>
          <a:xfrm>
            <a:off x="6779894" y="3949230"/>
            <a:ext cx="2699386" cy="1783994"/>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800" b="1">
                <a:solidFill>
                  <a:srgbClr val="5E4D36"/>
                </a:solidFill>
                <a:latin typeface="Arial"/>
                <a:ea typeface="Arial"/>
                <a:cs typeface="Arial"/>
                <a:sym typeface="Arial"/>
              </a:rPr>
              <a:t>שאלות לעיון והעמקה:</a:t>
            </a:r>
            <a:endParaRPr sz="800"/>
          </a:p>
          <a:p>
            <a:pPr marL="171450" marR="0" lvl="0" indent="-165100" algn="r" rtl="1">
              <a:spcBef>
                <a:spcPts val="600"/>
              </a:spcBef>
              <a:spcAft>
                <a:spcPts val="0"/>
              </a:spcAft>
              <a:buClr>
                <a:srgbClr val="5E4D36"/>
              </a:buClr>
              <a:buSzPts val="800"/>
              <a:buFont typeface="Arial"/>
              <a:buChar char="•"/>
            </a:pPr>
            <a:r>
              <a:rPr lang="x-none" sz="800">
                <a:solidFill>
                  <a:srgbClr val="5E4D36"/>
                </a:solidFill>
                <a:latin typeface="Arial"/>
                <a:ea typeface="Arial"/>
                <a:cs typeface="Arial"/>
                <a:sym typeface="Arial"/>
              </a:rPr>
              <a:t>מ</a:t>
            </a:r>
            <a:r>
              <a:rPr lang="x-none" sz="800">
                <a:solidFill>
                  <a:srgbClr val="5E4D36"/>
                </a:solidFill>
              </a:rPr>
              <a:t>ה בדברי האשה החכמה פקח את עיניי תושבי העיר שהחליטו להסגיר את שבע בן בכרי?</a:t>
            </a:r>
            <a:r>
              <a:rPr lang="x-none" sz="800">
                <a:solidFill>
                  <a:srgbClr val="5E4D36"/>
                </a:solidFill>
                <a:latin typeface="Arial"/>
                <a:ea typeface="Arial"/>
                <a:cs typeface="Arial"/>
                <a:sym typeface="Arial"/>
              </a:rPr>
              <a:t> מדוע לדעתכם/ן משתמש יוסף בן מתיתיהו במילה "פיתתה" על מנת לתאר את המעשה?</a:t>
            </a:r>
            <a:endParaRPr sz="800">
              <a:solidFill>
                <a:srgbClr val="5E4D36"/>
              </a:solidFill>
              <a:latin typeface="Arial"/>
              <a:ea typeface="Arial"/>
              <a:cs typeface="Arial"/>
              <a:sym typeface="Arial"/>
            </a:endParaRPr>
          </a:p>
          <a:p>
            <a:pPr marL="171450" lvl="0" indent="-165100" rtl="1">
              <a:spcBef>
                <a:spcPts val="600"/>
              </a:spcBef>
              <a:spcAft>
                <a:spcPts val="0"/>
              </a:spcAft>
              <a:buClr>
                <a:srgbClr val="5E4D36"/>
              </a:buClr>
              <a:buSzPts val="800"/>
              <a:buFont typeface="Arial"/>
              <a:buChar char="•"/>
            </a:pPr>
            <a:r>
              <a:rPr lang="x-none" sz="800">
                <a:solidFill>
                  <a:srgbClr val="5E4D36"/>
                </a:solidFill>
              </a:rPr>
              <a:t>באיזה אופן נוהגת היום ממשלת ישראל לדכא איומים כנגד ריבונותה ומשטרה? האם אתם מוצאים קשר לסיפור האשה החכמה וצבא דוד?</a:t>
            </a:r>
            <a:endParaRPr sz="800">
              <a:solidFill>
                <a:srgbClr val="5E4D36"/>
              </a:solidFill>
            </a:endParaRPr>
          </a:p>
          <a:p>
            <a:pPr marL="171450" marR="0" lvl="0" indent="-165100" algn="r" rtl="1">
              <a:spcBef>
                <a:spcPts val="600"/>
              </a:spcBef>
              <a:spcAft>
                <a:spcPts val="0"/>
              </a:spcAft>
              <a:buClr>
                <a:srgbClr val="5E4D36"/>
              </a:buClr>
              <a:buSzPts val="800"/>
              <a:buFont typeface="Arial"/>
              <a:buChar char="•"/>
            </a:pPr>
            <a:r>
              <a:rPr lang="x-none" sz="800">
                <a:solidFill>
                  <a:srgbClr val="5E4D36"/>
                </a:solidFill>
                <a:latin typeface="Arial"/>
                <a:ea typeface="Arial"/>
                <a:cs typeface="Arial"/>
                <a:sym typeface="Arial"/>
              </a:rPr>
              <a:t>מהסיפור התנ"כי ניתן להבין שבתקופת התנ"ך היתה באזור עיר גדולה וחשובה. כיצד אתם מרגישים כמי ששומרים היום על אזור שיש לו אחיזה וחשיבות עמוקה בהיסטוריה היהודית?</a:t>
            </a:r>
            <a:endParaRPr sz="800">
              <a:solidFill>
                <a:srgbClr val="5E4D36"/>
              </a:solidFill>
              <a:latin typeface="Arial"/>
              <a:ea typeface="Arial"/>
              <a:cs typeface="Arial"/>
              <a:sym typeface="Arial"/>
            </a:endParaRPr>
          </a:p>
        </p:txBody>
      </p:sp>
      <p:sp>
        <p:nvSpPr>
          <p:cNvPr id="29" name="Shape 29"/>
          <p:cNvSpPr/>
          <p:nvPr/>
        </p:nvSpPr>
        <p:spPr>
          <a:xfrm>
            <a:off x="3343275" y="800657"/>
            <a:ext cx="3177081" cy="5855316"/>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000">
                <a:solidFill>
                  <a:srgbClr val="833C0B"/>
                </a:solidFill>
                <a:latin typeface="Calibri"/>
                <a:ea typeface="Calibri"/>
                <a:cs typeface="Calibri"/>
                <a:sym typeface="Calibri"/>
              </a:rPr>
              <a:t> </a:t>
            </a:r>
            <a:r>
              <a:rPr lang="x-none" sz="1100">
                <a:solidFill>
                  <a:srgbClr val="833C0B"/>
                </a:solidFill>
                <a:latin typeface="Calibri"/>
                <a:ea typeface="Calibri"/>
                <a:cs typeface="Calibri"/>
                <a:sym typeface="Calibri"/>
              </a:rPr>
              <a:t> </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200" b="1">
                <a:solidFill>
                  <a:srgbClr val="833C0B"/>
                </a:solidFill>
                <a:latin typeface="Calibri"/>
                <a:ea typeface="Calibri"/>
                <a:cs typeface="Calibri"/>
                <a:sym typeface="Calibri"/>
              </a:rPr>
              <a:t>הסיפור של אבל בית מעכה, ספר שמואל ב'</a:t>
            </a:r>
            <a:endParaRPr/>
          </a:p>
          <a:p>
            <a:pPr marL="0" marR="0" lvl="0" indent="0" algn="r" rtl="1">
              <a:spcBef>
                <a:spcPts val="0"/>
              </a:spcBef>
              <a:spcAft>
                <a:spcPts val="0"/>
              </a:spcAft>
              <a:buNone/>
            </a:pPr>
            <a:endParaRPr sz="1200">
              <a:solidFill>
                <a:srgbClr val="833C0B"/>
              </a:solidFill>
              <a:latin typeface="Calibri"/>
              <a:ea typeface="Calibri"/>
              <a:cs typeface="Calibri"/>
              <a:sym typeface="Calibri"/>
            </a:endParaRPr>
          </a:p>
          <a:p>
            <a:pPr marL="0" marR="0" lvl="0" indent="0" algn="r" rtl="1">
              <a:spcBef>
                <a:spcPts val="0"/>
              </a:spcBef>
              <a:spcAft>
                <a:spcPts val="0"/>
              </a:spcAft>
              <a:buNone/>
            </a:pPr>
            <a:r>
              <a:rPr lang="x-none" sz="1200">
                <a:solidFill>
                  <a:srgbClr val="833C0B"/>
                </a:solidFill>
                <a:latin typeface="Calibri"/>
                <a:ea typeface="Calibri"/>
                <a:cs typeface="Calibri"/>
                <a:sym typeface="Calibri"/>
              </a:rPr>
              <a:t>שבע בן בכרי מרד בדוד המלך ורבים מבני ישראל נהו אחריו. דוד ביקש לרדוף אחריו ולהורגו. בראש הצבא שרדף אחריו עמד יואב בן צרויה. בעת המרדף הגיעו יואב וצבאו לעיר אבל, השוכנת במזרח הגליל העליון בין מטולה לכפר גלעדי. יואב וצבאו התכוננו לכיבוש העיר ולשם כך בנו סוללת עפר מול חומותיה. בסיפור דיכוי המרד אנו למדים כי אשה חכמה מאבל בית מעכה שכנעה את תושבי העיר למסור את המורד שבע בן בכרי לידי יואב בן צרויה.</a:t>
            </a:r>
            <a:endParaRPr/>
          </a:p>
          <a:p>
            <a:pPr marL="0" marR="0" lvl="0" indent="0" algn="r" rtl="1">
              <a:spcBef>
                <a:spcPts val="0"/>
              </a:spcBef>
              <a:spcAft>
                <a:spcPts val="0"/>
              </a:spcAft>
              <a:buNone/>
            </a:pPr>
            <a:endParaRPr sz="1200">
              <a:solidFill>
                <a:srgbClr val="833C0B"/>
              </a:solidFill>
              <a:latin typeface="Calibri"/>
              <a:ea typeface="Calibri"/>
              <a:cs typeface="Calibri"/>
              <a:sym typeface="Calibri"/>
            </a:endParaRPr>
          </a:p>
          <a:p>
            <a:pPr marL="0" marR="0" lvl="0" indent="0" algn="r" rtl="1">
              <a:spcBef>
                <a:spcPts val="0"/>
              </a:spcBef>
              <a:spcAft>
                <a:spcPts val="0"/>
              </a:spcAft>
              <a:buNone/>
            </a:pPr>
            <a:r>
              <a:rPr lang="x-none" sz="1200" i="1">
                <a:solidFill>
                  <a:srgbClr val="833C0B"/>
                </a:solidFill>
                <a:latin typeface="Calibri"/>
                <a:ea typeface="Calibri"/>
                <a:cs typeface="Calibri"/>
                <a:sym typeface="Calibri"/>
              </a:rPr>
              <a:t>"וַתִּקְרָא אִשָּׁה חֲכָמָה, מִן-הָעִיר; שִׁמְעוּ שִׁמְעוּ, אִמְרוּ-נָא אֶל-יוֹאָב, קְרַב עַד-הֵנָּה, וַאֲדַבְּרָה אֵלֶיךָ: וַיִּקְרַב אֵלֶיהָ, וַתֹּאמֶר הָאִשָּׁה הַאַתָּה יוֹאָב וַיֹּאמֶר אָנִי; וַתֹּאמֶר לוֹ, שְׁמַע דִּבְרֵי אֲמָתֶךָ, וַיֹּאמֶר, שֹׁמֵעַ אָנֹכִי: וַתֹּאמֶר, לֵאמֹר: דַּבֵּר יְדַבְּרוּ בָרִאשֹׁנָה לֵאמֹר, שָׁאוֹל יְשָׁאֲלוּ בְּאָבֵל וְכֵן הֵתַמּוּ: אָנֹכִי, שְׁלֻמֵי אֱמוּנֵי יִשְׂרָאֵל; אַתָּה מְבַקֵּשׁ, לְהָמִית עִיר וְאֵם בְּיִשְׂרָאֵל--לָמָּה תְבַלַּע, נַחֲלַת ה'. וַיַּעַן יוֹאָב, וַיֹּאמַר: חָלִילָה חָלִילָה לִי, אִם-אֲבַלַּע וְאִם-אַשְׁחִית: לֹא-כֵן הַדָּבָר, כִּי אִישׁ מֵהַר אֶפְרַיִם שֶׁבַע בֶּן-בִּכְרִי שְׁמוֹ נָשָׂא יָדוֹ בַּמֶּלֶךְ בְּדָוִד--תְּנוּ-אֹתוֹ לְבַדּוֹ, וְאֵלְכָה מֵעַל הָעִיר; וַתֹּאמֶר הָאִשָּׁה אֶל-יוֹאָב, הִנֵּה רֹאשׁוֹ מֻשְׁלָךְ אֵלֶיךָ בְּעַד הַחוֹמָה: וַתָּבוֹא הָאִשָּׁה אֶל-כָּל-הָעָם בְּחָכְמָתָהּ, וַיִּכְרְתוּ אֶת-רֹאשׁ שֶׁבַע בֶּן-בִּכְרִי וַיַּשְׁלִכוּ אֶל-יוֹאָב, וַיִּתְקַע בַּשֹּׁפָר, וַיָּפֻצוּ מֵעַל-הָעִיר אִישׁ לְאֹהָלָיו; וְיוֹאָב שָׁב יְרוּשָׁלִַם, אֶל-הַמֶּלֶךְ". </a:t>
            </a:r>
            <a:r>
              <a:rPr lang="x-none" sz="1200" b="1">
                <a:solidFill>
                  <a:srgbClr val="833C0B"/>
                </a:solidFill>
                <a:latin typeface="Calibri"/>
                <a:ea typeface="Calibri"/>
                <a:cs typeface="Calibri"/>
                <a:sym typeface="Calibri"/>
              </a:rPr>
              <a:t>שמואל ב', כ', טז-כב. </a:t>
            </a:r>
            <a:r>
              <a:rPr lang="x-none" sz="1200" b="1" i="1">
                <a:solidFill>
                  <a:srgbClr val="833C0B"/>
                </a:solidFill>
                <a:latin typeface="Calibri"/>
                <a:ea typeface="Calibri"/>
                <a:cs typeface="Calibri"/>
                <a:sym typeface="Calibri"/>
              </a:rPr>
              <a:t> </a:t>
            </a:r>
            <a:r>
              <a:rPr lang="x-none" sz="1100" i="1">
                <a:solidFill>
                  <a:srgbClr val="833C0B"/>
                </a:solidFill>
                <a:latin typeface="Calibri"/>
                <a:ea typeface="Calibri"/>
                <a:cs typeface="Calibri"/>
                <a:sym typeface="Calibri"/>
              </a:rPr>
              <a:t> </a:t>
            </a:r>
            <a:endParaRPr/>
          </a:p>
          <a:p>
            <a:pPr marL="0" marR="0" lvl="0" indent="0" algn="r" rtl="1">
              <a:spcBef>
                <a:spcPts val="0"/>
              </a:spcBef>
              <a:spcAft>
                <a:spcPts val="0"/>
              </a:spcAft>
              <a:buNone/>
            </a:pPr>
            <a:endParaRPr sz="1100" i="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i="1">
                <a:solidFill>
                  <a:srgbClr val="833C0B"/>
                </a:solidFill>
                <a:latin typeface="Calibri"/>
                <a:ea typeface="Calibri"/>
                <a:cs typeface="Calibri"/>
                <a:sym typeface="Calibri"/>
              </a:rPr>
              <a:t> </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r>
            <a:br>
              <a:rPr lang="x-none" sz="1100">
                <a:solidFill>
                  <a:srgbClr val="833C0B"/>
                </a:solidFill>
                <a:latin typeface="Calibri"/>
                <a:ea typeface="Calibri"/>
                <a:cs typeface="Calibri"/>
                <a:sym typeface="Calibri"/>
              </a:rPr>
            </a:b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b="1">
              <a:solidFill>
                <a:srgbClr val="833C0B"/>
              </a:solidFill>
              <a:latin typeface="Arial"/>
              <a:ea typeface="Arial"/>
              <a:cs typeface="Arial"/>
              <a:sym typeface="Arial"/>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4">
            <a:alphaModFix/>
          </a:blip>
          <a:srcRect/>
          <a:stretch/>
        </p:blipFill>
        <p:spPr>
          <a:xfrm>
            <a:off x="7133441" y="5820535"/>
            <a:ext cx="1988141" cy="928486"/>
          </a:xfrm>
          <a:prstGeom prst="rect">
            <a:avLst/>
          </a:prstGeom>
          <a:noFill/>
          <a:ln>
            <a:noFill/>
          </a:ln>
        </p:spPr>
      </p:pic>
      <p:sp>
        <p:nvSpPr>
          <p:cNvPr id="33" name="Shape 33"/>
          <p:cNvSpPr/>
          <p:nvPr/>
        </p:nvSpPr>
        <p:spPr>
          <a:xfrm>
            <a:off x="127591" y="1278072"/>
            <a:ext cx="3091859" cy="484748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200">
                <a:solidFill>
                  <a:srgbClr val="833C0B"/>
                </a:solidFill>
                <a:latin typeface="Calibri"/>
                <a:ea typeface="Calibri"/>
                <a:cs typeface="Calibri"/>
                <a:sym typeface="Calibri"/>
              </a:rPr>
              <a:t>האשה החכמה מאבל בית מעכה היא אשה אלמונית שלא מוזכרת בשמה. דבריה ליואב בן צרויה נמסרים, אך לא דבריה לתושבי העיר. </a:t>
            </a:r>
            <a:endParaRPr/>
          </a:p>
          <a:p>
            <a:pPr marL="0" marR="0" lvl="0" indent="0" algn="r" rtl="1">
              <a:spcBef>
                <a:spcPts val="0"/>
              </a:spcBef>
              <a:spcAft>
                <a:spcPts val="0"/>
              </a:spcAft>
              <a:buNone/>
            </a:pPr>
            <a:r>
              <a:rPr lang="x-none" sz="1200">
                <a:solidFill>
                  <a:srgbClr val="833C0B"/>
                </a:solidFill>
                <a:latin typeface="Calibri"/>
                <a:ea typeface="Calibri"/>
                <a:cs typeface="Calibri"/>
                <a:sym typeface="Calibri"/>
              </a:rPr>
              <a:t>יוסף בן מתתיהו מצטט את נאומה:</a:t>
            </a:r>
            <a:endParaRPr/>
          </a:p>
          <a:p>
            <a:pPr marL="0" marR="0" lvl="0" indent="0" algn="r" rtl="1">
              <a:spcBef>
                <a:spcPts val="0"/>
              </a:spcBef>
              <a:spcAft>
                <a:spcPts val="0"/>
              </a:spcAft>
              <a:buNone/>
            </a:pPr>
            <a:r>
              <a:rPr lang="x-none" sz="1200" i="1">
                <a:solidFill>
                  <a:srgbClr val="833C0B"/>
                </a:solidFill>
                <a:latin typeface="Calibri"/>
                <a:ea typeface="Calibri"/>
                <a:cs typeface="Calibri"/>
                <a:sym typeface="Calibri"/>
              </a:rPr>
              <a:t>"כלום יש ברצונכם למות מיתה מנוולת כרשעים, אתם וטפכם ונשיכם בגלל אדם רע, שאינכם יודעים מי הוא, ולשים למלך עליכם במקום דוד, שהעניק לכם טובות רבות כל כך, ולהילחם עיר אחת נגד חיל גדול וכבד כזה?"</a:t>
            </a:r>
            <a:r>
              <a:rPr lang="x-none" sz="1200">
                <a:solidFill>
                  <a:srgbClr val="833C0B"/>
                </a:solidFill>
                <a:latin typeface="Calibri"/>
                <a:ea typeface="Calibri"/>
                <a:cs typeface="Calibri"/>
                <a:sym typeface="Calibri"/>
              </a:rPr>
              <a:t> בן מתתיהו מוסיף כי </a:t>
            </a:r>
            <a:r>
              <a:rPr lang="x-none" sz="1200" i="1">
                <a:solidFill>
                  <a:srgbClr val="833C0B"/>
                </a:solidFill>
                <a:latin typeface="Calibri"/>
                <a:ea typeface="Calibri"/>
                <a:cs typeface="Calibri"/>
                <a:sym typeface="Calibri"/>
              </a:rPr>
              <a:t>"היא פיתתה אותם לכרות את ראשו של שבע בן בכרי מעליו ולהשליכו אל צבא יואב".</a:t>
            </a:r>
            <a:endParaRPr/>
          </a:p>
          <a:p>
            <a:pPr marL="0" marR="0" lvl="0" indent="0" algn="r" rtl="1">
              <a:spcBef>
                <a:spcPts val="0"/>
              </a:spcBef>
              <a:spcAft>
                <a:spcPts val="0"/>
              </a:spcAft>
              <a:buNone/>
            </a:pPr>
            <a:r>
              <a:rPr lang="x-none" sz="1200" i="1">
                <a:solidFill>
                  <a:srgbClr val="833C0B"/>
                </a:solidFill>
                <a:latin typeface="Calibri"/>
                <a:ea typeface="Calibri"/>
                <a:cs typeface="Calibri"/>
                <a:sym typeface="Calibri"/>
              </a:rPr>
              <a:t> </a:t>
            </a:r>
            <a:r>
              <a:rPr lang="x-none" sz="1200" b="1">
                <a:solidFill>
                  <a:srgbClr val="833C0B"/>
                </a:solidFill>
                <a:latin typeface="Calibri"/>
                <a:ea typeface="Calibri"/>
                <a:cs typeface="Calibri"/>
                <a:sym typeface="Calibri"/>
              </a:rPr>
              <a:t>יוסף בן מתתיהו / קדמוניות היהודים.</a:t>
            </a:r>
            <a:endParaRPr sz="12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p:txBody>
      </p:sp>
      <p:pic>
        <p:nvPicPr>
          <p:cNvPr id="34" name="Shape 34"/>
          <p:cNvPicPr preferRelativeResize="0"/>
          <p:nvPr/>
        </p:nvPicPr>
        <p:blipFill rotWithShape="1">
          <a:blip r:embed="rId5">
            <a:alphaModFix/>
          </a:blip>
          <a:srcRect/>
          <a:stretch/>
        </p:blipFill>
        <p:spPr>
          <a:xfrm>
            <a:off x="741845" y="3593258"/>
            <a:ext cx="1861796" cy="3034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2162175" y="605097"/>
            <a:ext cx="7382700" cy="256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281</Words>
  <Application>Microsoft Office PowerPoint</Application>
  <PresentationFormat>A4 Paper (210x297 mm)‎</PresentationFormat>
  <Paragraphs>34</Paragraphs>
  <Slides>2</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תל חי בתקופת התנ"ך</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תל חי בתקופת התנ"ך</dc:title>
  <dc:creator>home</dc:creator>
  <cp:lastModifiedBy>home</cp:lastModifiedBy>
  <cp:revision>1</cp:revision>
  <dcterms:modified xsi:type="dcterms:W3CDTF">2018-07-09T09:30:17Z</dcterms:modified>
</cp:coreProperties>
</file>