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76" y="-168"/>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33526" cy="69705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22404" cy="781493"/>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33526" cy="697057"/>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תל חי בימינו</a:t>
            </a:r>
            <a:endParaRPr/>
          </a:p>
        </p:txBody>
      </p:sp>
      <p:sp>
        <p:nvSpPr>
          <p:cNvPr id="27" name="Shape 27"/>
          <p:cNvSpPr/>
          <p:nvPr/>
        </p:nvSpPr>
        <p:spPr>
          <a:xfrm>
            <a:off x="6779900" y="1002675"/>
            <a:ext cx="2699400" cy="2157900"/>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100" b="1" i="0" u="none" strike="noStrike" cap="none">
                <a:solidFill>
                  <a:schemeClr val="lt1"/>
                </a:solidFill>
                <a:latin typeface="Arial"/>
                <a:ea typeface="Arial"/>
                <a:cs typeface="Arial"/>
                <a:sym typeface="Arial"/>
              </a:rPr>
              <a:t>רקע: </a:t>
            </a:r>
            <a:endParaRPr/>
          </a:p>
          <a:p>
            <a:pPr marL="0" marR="0" lvl="0" indent="0" algn="r" rtl="1">
              <a:spcBef>
                <a:spcPts val="0"/>
              </a:spcBef>
              <a:spcAft>
                <a:spcPts val="0"/>
              </a:spcAft>
              <a:buNone/>
            </a:pPr>
            <a:r>
              <a:rPr lang="x-none" sz="1100">
                <a:solidFill>
                  <a:schemeClr val="lt1"/>
                </a:solidFill>
                <a:latin typeface="Arial"/>
                <a:ea typeface="Arial"/>
                <a:cs typeface="Arial"/>
                <a:sym typeface="Arial"/>
              </a:rPr>
              <a:t>המצב הבטחוני בגבול הצפון ידע עליות ומורדות </a:t>
            </a:r>
            <a:r>
              <a:rPr lang="x-none" sz="1100">
                <a:solidFill>
                  <a:schemeClr val="lt1"/>
                </a:solidFill>
              </a:rPr>
              <a:t>ובמהלך השנים ידע גבול זה 2 מלחמות ו-15 שנים בהן צה"ל שהה ברצועת הבטחון עד לנסיגה בשנת 2000</a:t>
            </a:r>
            <a:endParaRPr sz="1100">
              <a:solidFill>
                <a:schemeClr val="lt1"/>
              </a:solidFill>
            </a:endParaRPr>
          </a:p>
          <a:p>
            <a:pPr marL="0" marR="0" lvl="0" indent="0" algn="r" rtl="1">
              <a:spcBef>
                <a:spcPts val="0"/>
              </a:spcBef>
              <a:spcAft>
                <a:spcPts val="0"/>
              </a:spcAft>
              <a:buNone/>
            </a:pPr>
            <a:endParaRPr sz="1100">
              <a:solidFill>
                <a:schemeClr val="lt1"/>
              </a:solidFill>
            </a:endParaRPr>
          </a:p>
          <a:p>
            <a:pPr marL="0" marR="0" lvl="0" indent="0" algn="r" rtl="1">
              <a:spcBef>
                <a:spcPts val="0"/>
              </a:spcBef>
              <a:spcAft>
                <a:spcPts val="0"/>
              </a:spcAft>
              <a:buNone/>
            </a:pPr>
            <a:r>
              <a:rPr lang="x-none" sz="1100">
                <a:solidFill>
                  <a:schemeClr val="lt1"/>
                </a:solidFill>
                <a:latin typeface="Arial"/>
                <a:ea typeface="Arial"/>
                <a:cs typeface="Arial"/>
                <a:sym typeface="Arial"/>
              </a:rPr>
              <a:t>מה מתרחש בגבול לבנון כיום? </a:t>
            </a:r>
            <a:endParaRPr sz="1100">
              <a:solidFill>
                <a:schemeClr val="lt1"/>
              </a:solidFill>
              <a:latin typeface="Arial"/>
              <a:ea typeface="Arial"/>
              <a:cs typeface="Arial"/>
              <a:sym typeface="Arial"/>
            </a:endParaRPr>
          </a:p>
          <a:p>
            <a:pPr marL="0" marR="0" lvl="0" indent="0" algn="r" rtl="1">
              <a:spcBef>
                <a:spcPts val="0"/>
              </a:spcBef>
              <a:spcAft>
                <a:spcPts val="0"/>
              </a:spcAft>
              <a:buNone/>
            </a:pPr>
            <a:r>
              <a:rPr lang="x-none" sz="1100">
                <a:solidFill>
                  <a:schemeClr val="lt1"/>
                </a:solidFill>
                <a:latin typeface="Arial"/>
                <a:ea typeface="Arial"/>
                <a:cs typeface="Arial"/>
                <a:sym typeface="Arial"/>
              </a:rPr>
              <a:t>בדף לימוד זה נכיר סוגיות ביטחוניות עכשוויות בגבול לבנון ונדון בדילמות שסוגיות אלה מעלות. </a:t>
            </a:r>
            <a:endParaRPr/>
          </a:p>
          <a:p>
            <a:pPr marL="0" marR="0" lvl="0" indent="0" algn="r" rtl="1">
              <a:spcBef>
                <a:spcPts val="0"/>
              </a:spcBef>
              <a:spcAft>
                <a:spcPts val="0"/>
              </a:spcAft>
              <a:buNone/>
            </a:pPr>
            <a:r>
              <a:rPr lang="x-none" sz="1100">
                <a:solidFill>
                  <a:schemeClr val="lt1"/>
                </a:solidFill>
                <a:latin typeface="Arial"/>
                <a:ea typeface="Arial"/>
                <a:cs typeface="Arial"/>
                <a:sym typeface="Arial"/>
              </a:rPr>
              <a:t>נדון בקשר בין אתגרי העבר לאתגרים של האזור כיום, והקשר של </a:t>
            </a:r>
            <a:r>
              <a:rPr lang="x-none" sz="1100">
                <a:solidFill>
                  <a:schemeClr val="lt1"/>
                </a:solidFill>
              </a:rPr>
              <a:t>זה </a:t>
            </a:r>
            <a:r>
              <a:rPr lang="x-none" sz="1100">
                <a:solidFill>
                  <a:schemeClr val="lt1"/>
                </a:solidFill>
                <a:latin typeface="Arial"/>
                <a:ea typeface="Arial"/>
                <a:cs typeface="Arial"/>
                <a:sym typeface="Arial"/>
              </a:rPr>
              <a:t>לפעילותנו בארגון "השומר החדש".  </a:t>
            </a:r>
            <a:endParaRPr sz="900">
              <a:solidFill>
                <a:schemeClr val="lt1"/>
              </a:solidFill>
              <a:latin typeface="Arial"/>
              <a:ea typeface="Arial"/>
              <a:cs typeface="Arial"/>
              <a:sym typeface="Arial"/>
            </a:endParaRPr>
          </a:p>
        </p:txBody>
      </p:sp>
      <p:sp>
        <p:nvSpPr>
          <p:cNvPr id="28" name="Shape 28"/>
          <p:cNvSpPr/>
          <p:nvPr/>
        </p:nvSpPr>
        <p:spPr>
          <a:xfrm>
            <a:off x="6779894" y="3160603"/>
            <a:ext cx="2699386" cy="2659932"/>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900" b="1">
                <a:solidFill>
                  <a:srgbClr val="5E4D36"/>
                </a:solidFill>
                <a:latin typeface="Arial"/>
                <a:ea typeface="Arial"/>
                <a:cs typeface="Arial"/>
                <a:sym typeface="Arial"/>
              </a:rPr>
              <a:t>שאלות לעיון והעמקה:</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latin typeface="Arial"/>
                <a:ea typeface="Arial"/>
                <a:cs typeface="Arial"/>
                <a:sym typeface="Arial"/>
              </a:rPr>
              <a:t>הכתבה מעלה תחושות קשות של חוסר אונים אל מול חוסר יעילותו של יוניפי"ל, הגוף האמון על שמירת השקט בגבול לבנון, ואל מול הנוכחות האיראנית המתגברת באזורנו. </a:t>
            </a:r>
            <a:br>
              <a:rPr lang="x-none" sz="900">
                <a:solidFill>
                  <a:srgbClr val="5E4D36"/>
                </a:solidFill>
                <a:latin typeface="Arial"/>
                <a:ea typeface="Arial"/>
                <a:cs typeface="Arial"/>
                <a:sym typeface="Arial"/>
              </a:rPr>
            </a:br>
            <a:r>
              <a:rPr lang="x-none" sz="900">
                <a:solidFill>
                  <a:srgbClr val="5E4D36"/>
                </a:solidFill>
                <a:latin typeface="Arial"/>
                <a:ea typeface="Arial"/>
                <a:cs typeface="Arial"/>
                <a:sym typeface="Arial"/>
              </a:rPr>
              <a:t>אילו </a:t>
            </a:r>
            <a:r>
              <a:rPr lang="x-none" sz="900">
                <a:solidFill>
                  <a:srgbClr val="5E4D36"/>
                </a:solidFill>
              </a:rPr>
              <a:t>אפשרויות </a:t>
            </a:r>
            <a:r>
              <a:rPr lang="x-none" sz="900">
                <a:solidFill>
                  <a:srgbClr val="5E4D36"/>
                </a:solidFill>
                <a:latin typeface="Arial"/>
                <a:ea typeface="Arial"/>
                <a:cs typeface="Arial"/>
                <a:sym typeface="Arial"/>
              </a:rPr>
              <a:t>לדעתכם/ן עומדות בפני מדינת ישראל בהתמודדות עם אתגרים אלה?</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latin typeface="Arial"/>
                <a:ea typeface="Arial"/>
                <a:cs typeface="Arial"/>
                <a:sym typeface="Arial"/>
              </a:rPr>
              <a:t>המצב הביטחוני המעורער בגבול הצפון בחמישים השנים האחרונות משפיע על חיי התושבים גם בתחומים של תעסוקה, דיור ובריאות הנפש. </a:t>
            </a:r>
            <a:br>
              <a:rPr lang="x-none" sz="900">
                <a:solidFill>
                  <a:srgbClr val="5E4D36"/>
                </a:solidFill>
                <a:latin typeface="Arial"/>
                <a:ea typeface="Arial"/>
                <a:cs typeface="Arial"/>
                <a:sym typeface="Arial"/>
              </a:rPr>
            </a:br>
            <a:r>
              <a:rPr lang="x-none" sz="900">
                <a:solidFill>
                  <a:srgbClr val="5E4D36"/>
                </a:solidFill>
                <a:latin typeface="Arial"/>
                <a:ea typeface="Arial"/>
                <a:cs typeface="Arial"/>
                <a:sym typeface="Arial"/>
              </a:rPr>
              <a:t>מה לדעתכם/ן האחריות של המדינה כלפי תושביה בנושאים אלה?  </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latin typeface="Arial"/>
                <a:ea typeface="Arial"/>
                <a:cs typeface="Arial"/>
                <a:sym typeface="Arial"/>
              </a:rPr>
              <a:t>כיצד אתם/ן רואות/ים את הקשר בין סוגיות אלה לפעילות ארגון "השומר החדש", וללקיחת אחריות בידי אזרחים על פעילויות שהממשלה לא מבצעת?</a:t>
            </a:r>
            <a:endParaRPr/>
          </a:p>
          <a:p>
            <a:pPr marL="0" marR="0" lvl="0" indent="0" algn="r" rtl="1">
              <a:spcBef>
                <a:spcPts val="600"/>
              </a:spcBef>
              <a:spcAft>
                <a:spcPts val="0"/>
              </a:spcAft>
              <a:buNone/>
            </a:pPr>
            <a:endParaRPr sz="900" b="1">
              <a:solidFill>
                <a:srgbClr val="5E4D36"/>
              </a:solidFill>
              <a:latin typeface="Arial"/>
              <a:ea typeface="Arial"/>
              <a:cs typeface="Arial"/>
              <a:sym typeface="Arial"/>
            </a:endParaRPr>
          </a:p>
        </p:txBody>
      </p:sp>
      <p:sp>
        <p:nvSpPr>
          <p:cNvPr id="29" name="Shape 29"/>
          <p:cNvSpPr/>
          <p:nvPr/>
        </p:nvSpPr>
        <p:spPr>
          <a:xfrm>
            <a:off x="3343275" y="1002675"/>
            <a:ext cx="3331800" cy="5855400"/>
          </a:xfrm>
          <a:prstGeom prst="rect">
            <a:avLst/>
          </a:prstGeom>
          <a:noFill/>
          <a:ln>
            <a:noFill/>
          </a:ln>
        </p:spPr>
        <p:txBody>
          <a:bodyPr spcFirstLastPara="1" wrap="square" lIns="45700" tIns="0" rIns="45700" bIns="0" anchor="t" anchorCtr="0">
            <a:noAutofit/>
          </a:bodyPr>
          <a:lstStyle/>
          <a:p>
            <a:pPr marL="0" marR="0" lvl="0" indent="0" algn="r" rtl="1">
              <a:spcBef>
                <a:spcPts val="0"/>
              </a:spcBef>
              <a:spcAft>
                <a:spcPts val="0"/>
              </a:spcAft>
              <a:buNone/>
            </a:pPr>
            <a:r>
              <a:rPr lang="x-none" sz="1200" b="1">
                <a:solidFill>
                  <a:srgbClr val="833C0B"/>
                </a:solidFill>
                <a:latin typeface="Calibri"/>
                <a:ea typeface="Calibri"/>
                <a:cs typeface="Calibri"/>
                <a:sym typeface="Calibri"/>
              </a:rPr>
              <a:t>במלחמת העצבים מול חיזבאללה, </a:t>
            </a:r>
            <a:endParaRPr sz="12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200" b="1">
                <a:solidFill>
                  <a:srgbClr val="833C0B"/>
                </a:solidFill>
                <a:latin typeface="Calibri"/>
                <a:ea typeface="Calibri"/>
                <a:cs typeface="Calibri"/>
                <a:sym typeface="Calibri"/>
              </a:rPr>
              <a:t>ישראל הנחיתה מכה מקדימה</a:t>
            </a:r>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b="1">
                <a:solidFill>
                  <a:srgbClr val="833C0B"/>
                </a:solidFill>
                <a:latin typeface="Calibri"/>
                <a:ea typeface="Calibri"/>
                <a:cs typeface="Calibri"/>
                <a:sym typeface="Calibri"/>
              </a:rPr>
              <a:t>ראש אמ"ן חשף באופן רשמי שתי התפתחויות: חיזבאללה מפר בגלוי את החלטת האו"ם האוסרת נוכחות צבאית מדרום לליטאני, ואיראן מקימה עבור חיזבאללה תשתיות לייצור נשק מדויק בלבנון.</a:t>
            </a:r>
            <a:endParaRPr sz="1000" b="1">
              <a:solidFill>
                <a:srgbClr val="833C0B"/>
              </a:solidFill>
              <a:latin typeface="Calibri"/>
              <a:ea typeface="Calibri"/>
              <a:cs typeface="Calibri"/>
              <a:sym typeface="Calibri"/>
            </a:endParaRPr>
          </a:p>
          <a:p>
            <a:pPr marL="0" marR="0" lvl="0" indent="0" algn="r" rtl="1">
              <a:spcBef>
                <a:spcPts val="0"/>
              </a:spcBef>
              <a:spcAft>
                <a:spcPts val="0"/>
              </a:spcAft>
              <a:buNone/>
            </a:pPr>
            <a:endParaRPr sz="1000" b="1">
              <a:solidFill>
                <a:srgbClr val="833C0B"/>
              </a:solidFill>
              <a:latin typeface="Calibri"/>
              <a:ea typeface="Calibri"/>
              <a:cs typeface="Calibri"/>
              <a:sym typeface="Calibri"/>
            </a:endParaRPr>
          </a:p>
          <a:p>
            <a:pPr marL="0" lvl="0" indent="0" rtl="1">
              <a:spcBef>
                <a:spcPts val="0"/>
              </a:spcBef>
              <a:spcAft>
                <a:spcPts val="0"/>
              </a:spcAft>
              <a:buClr>
                <a:schemeClr val="dk1"/>
              </a:buClr>
              <a:buFont typeface="Arial"/>
              <a:buNone/>
            </a:pPr>
            <a:r>
              <a:rPr lang="x-none" sz="1000">
                <a:solidFill>
                  <a:srgbClr val="833C0B"/>
                </a:solidFill>
                <a:latin typeface="Calibri"/>
                <a:ea typeface="Calibri"/>
                <a:cs typeface="Calibri"/>
                <a:sym typeface="Calibri"/>
              </a:rPr>
              <a:t>מתוך כתבתו של עמוס הראל, עיתון הארץ, 23/6/2017</a:t>
            </a:r>
            <a:endParaRPr sz="1000" b="1">
              <a:solidFill>
                <a:srgbClr val="833C0B"/>
              </a:solidFill>
              <a:latin typeface="Calibri"/>
              <a:ea typeface="Calibri"/>
              <a:cs typeface="Calibri"/>
              <a:sym typeface="Calibri"/>
            </a:endParaRPr>
          </a:p>
          <a:p>
            <a:pPr marL="0" marR="0" lvl="0" indent="0" algn="r" rtl="1">
              <a:spcBef>
                <a:spcPts val="0"/>
              </a:spcBef>
              <a:spcAft>
                <a:spcPts val="0"/>
              </a:spcAft>
              <a:buNone/>
            </a:pPr>
            <a:endParaRPr sz="10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David"/>
                <a:ea typeface="David"/>
                <a:cs typeface="David"/>
                <a:sym typeface="David"/>
              </a:rPr>
              <a:t>בסדרת הכרזות נחשף אתמול שינוי משמעותי לאורך גבול לבנון. חיזבאללה מפר כעת בגלוי את החלטה 1701 של מועצת הביטחון, שקבעה את כללי המשחק בין הצדדים עם תום מלחמת לבנון השנייה ב–2006. </a:t>
            </a:r>
            <a:endParaRPr sz="1000">
              <a:solidFill>
                <a:srgbClr val="833C0B"/>
              </a:solidFill>
              <a:latin typeface="David"/>
              <a:ea typeface="David"/>
              <a:cs typeface="David"/>
              <a:sym typeface="David"/>
            </a:endParaRPr>
          </a:p>
          <a:p>
            <a:pPr marL="0" marR="0" lvl="0" indent="0" algn="r" rtl="1">
              <a:spcBef>
                <a:spcPts val="0"/>
              </a:spcBef>
              <a:spcAft>
                <a:spcPts val="0"/>
              </a:spcAft>
              <a:buNone/>
            </a:pPr>
            <a:r>
              <a:rPr lang="x-none" sz="1000">
                <a:solidFill>
                  <a:srgbClr val="833C0B"/>
                </a:solidFill>
                <a:latin typeface="David"/>
                <a:ea typeface="David"/>
                <a:cs typeface="David"/>
                <a:sym typeface="David"/>
              </a:rPr>
              <a:t>ישראל מאשימה את כוח האו"ם, יוניפי"ל, בהעלמת עין מכוונת ממהלכי חיזבאללה.</a:t>
            </a:r>
            <a:endParaRPr sz="1000">
              <a:latin typeface="David"/>
              <a:ea typeface="David"/>
              <a:cs typeface="David"/>
              <a:sym typeface="David"/>
            </a:endParaRPr>
          </a:p>
          <a:p>
            <a:pPr marL="0" marR="0" lvl="0" indent="0" algn="r" rtl="1">
              <a:spcBef>
                <a:spcPts val="0"/>
              </a:spcBef>
              <a:spcAft>
                <a:spcPts val="0"/>
              </a:spcAft>
              <a:buNone/>
            </a:pPr>
            <a:r>
              <a:rPr lang="x-none" sz="1000">
                <a:solidFill>
                  <a:srgbClr val="833C0B"/>
                </a:solidFill>
                <a:latin typeface="David"/>
                <a:ea typeface="David"/>
                <a:cs typeface="David"/>
                <a:sym typeface="David"/>
              </a:rPr>
              <a:t>החלטת מועצת הביטחון אסרה נוכחות צבאית של חיזבאללה מדרום לנהר הליטאני. הארגון השיעי התעלם ממנה כמעט מיומה הראשון ופרס את כוחותיו, לרוב בבגדים אזרחיים ועם נשק מוסתר, בתוך הכפרים בדרום לבנון. בכפרים נבנה מערך מסועף של מפקדות, חדרי מבצעים ומחסנים של אמצעי לחימה. כשיוניפי"ל ניסה לעקוב אחר המתרחש, התפוצץ מטען ליד רכב של הגדוד הספרדי שלו ב–2007 ושישה חיילים נהרגו. המסר הובן היטב ומאז פחתה מאוד סקרנותם של אנשי האו"ם.</a:t>
            </a:r>
            <a:endParaRPr sz="1000">
              <a:latin typeface="David"/>
              <a:ea typeface="David"/>
              <a:cs typeface="David"/>
              <a:sym typeface="David"/>
            </a:endParaRPr>
          </a:p>
          <a:p>
            <a:pPr marL="0" marR="0" lvl="0" indent="0" algn="r" rtl="1">
              <a:spcBef>
                <a:spcPts val="0"/>
              </a:spcBef>
              <a:spcAft>
                <a:spcPts val="0"/>
              </a:spcAft>
              <a:buNone/>
            </a:pPr>
            <a:r>
              <a:rPr lang="x-none" sz="1000">
                <a:solidFill>
                  <a:srgbClr val="833C0B"/>
                </a:solidFill>
                <a:latin typeface="David"/>
                <a:ea typeface="David"/>
                <a:cs typeface="David"/>
                <a:sym typeface="David"/>
              </a:rPr>
              <a:t>בשנה האחרונה עשה חיזבאללה מהלך נוסף. בכיסוי של ארגון "ירוק ללא גבולות", למען הסביבה, הוקמו כ–15 עמדות תצפית חדשות בקרבת הגבול. אתמול מחתה ישראל על כך במכתב לאו"ם, הופצו תמונות שנראו בהן אנשי חיזבאללה חמושים ליד הגבול וראש אמ"ן, האלוף הרצי הלוי, טען בנאום בכנס הרצליה כי "חיזבאללה מגיע לטווח זריקת אבן מהגבול" וקרא ליוניפי"ל שלא לטמון את ראשו בחול. קצין בכיר בפיקוד הצפון הוסיף כי כוח האו"ם הפך מ"ארגון שתפקידו לאכוף את החלטה 1701, לעלה התאנה שלה". התקדמות חיזבאללה לגבול, אמר הקצין ל"הארץ", נעשית בתיאום הדוק עם צבא לבנון ובעיקר עם מערך המודיעין שלו.</a:t>
            </a:r>
            <a:endParaRPr sz="1000">
              <a:solidFill>
                <a:srgbClr val="833C0B"/>
              </a:solidFill>
              <a:latin typeface="David"/>
              <a:ea typeface="David"/>
              <a:cs typeface="David"/>
              <a:sym typeface="David"/>
            </a:endParaRPr>
          </a:p>
          <a:p>
            <a:pPr marL="0" marR="0" lvl="0" indent="0" algn="r" rtl="1">
              <a:spcBef>
                <a:spcPts val="0"/>
              </a:spcBef>
              <a:spcAft>
                <a:spcPts val="0"/>
              </a:spcAft>
              <a:buNone/>
            </a:pPr>
            <a:r>
              <a:rPr lang="x-none" sz="1000">
                <a:solidFill>
                  <a:srgbClr val="833C0B"/>
                </a:solidFill>
                <a:latin typeface="David"/>
                <a:ea typeface="David"/>
                <a:cs typeface="David"/>
                <a:sym typeface="David"/>
              </a:rPr>
              <a:t>המהלך של חיזבאללה נראה כניסיון לחזור למצב ששרר לאורך הגבול ערב המלחמה האחרונה. אז שימש מערך העמדות של הארגון השיעי למעקב צמוד אחר פעילות כוחות צה"ל וסייע גם בהכנת פעולת החטיפה של שני חיילי המילואים ליד זרעית, שבעטיה פרצה המלחמה.</a:t>
            </a:r>
            <a:endParaRPr sz="1000">
              <a:solidFill>
                <a:srgbClr val="833C0B"/>
              </a:solidFill>
              <a:latin typeface="David"/>
              <a:ea typeface="David"/>
              <a:cs typeface="David"/>
              <a:sym typeface="David"/>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950">
              <a:solidFill>
                <a:srgbClr val="833C0B"/>
              </a:solidFill>
              <a:latin typeface="Arial"/>
              <a:ea typeface="Arial"/>
              <a:cs typeface="Arial"/>
              <a:sym typeface="Arial"/>
            </a:endParaRPr>
          </a:p>
          <a:p>
            <a:pPr marL="0" marR="0" lvl="0" indent="0" algn="r" rtl="1">
              <a:spcBef>
                <a:spcPts val="0"/>
              </a:spcBef>
              <a:spcAft>
                <a:spcPts val="0"/>
              </a:spcAft>
              <a:buNone/>
            </a:pPr>
            <a:endParaRPr sz="950" b="1">
              <a:solidFill>
                <a:srgbClr val="833C0B"/>
              </a:solidFill>
              <a:latin typeface="Arial"/>
              <a:ea typeface="Arial"/>
              <a:cs typeface="Arial"/>
              <a:sym typeface="Arial"/>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3">
            <a:alphaModFix/>
          </a:blip>
          <a:srcRect/>
          <a:stretch/>
        </p:blipFill>
        <p:spPr>
          <a:xfrm>
            <a:off x="7133441" y="5820535"/>
            <a:ext cx="1992292" cy="928687"/>
          </a:xfrm>
          <a:prstGeom prst="rect">
            <a:avLst/>
          </a:prstGeom>
          <a:noFill/>
          <a:ln>
            <a:noFill/>
          </a:ln>
        </p:spPr>
      </p:pic>
      <p:sp>
        <p:nvSpPr>
          <p:cNvPr id="33" name="Shape 33"/>
          <p:cNvSpPr/>
          <p:nvPr/>
        </p:nvSpPr>
        <p:spPr>
          <a:xfrm>
            <a:off x="127591" y="959082"/>
            <a:ext cx="3091859" cy="824783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000">
                <a:solidFill>
                  <a:srgbClr val="833C0B"/>
                </a:solidFill>
                <a:latin typeface="David"/>
                <a:ea typeface="David"/>
                <a:cs typeface="David"/>
                <a:sym typeface="David"/>
              </a:rPr>
              <a:t>גם הפעם יכולה פריסת מערך העמדות לסייע לחיזבאללה באיסוף מודיעין הגנתי, לצד איסוף מודיעין לקראת מבצעים התקפיים. אך נדמה שלא פחות מכך יש כאן התרסה כלפי ישראל והמחשה כי הארגון אינו סופר עוד את האו"ם.</a:t>
            </a:r>
            <a:endParaRPr sz="1000">
              <a:solidFill>
                <a:srgbClr val="833C0B"/>
              </a:solidFill>
              <a:latin typeface="David"/>
              <a:ea typeface="David"/>
              <a:cs typeface="David"/>
              <a:sym typeface="David"/>
            </a:endParaRPr>
          </a:p>
          <a:p>
            <a:pPr marL="0" marR="0" lvl="0" indent="0" algn="r" rtl="1">
              <a:spcBef>
                <a:spcPts val="0"/>
              </a:spcBef>
              <a:spcAft>
                <a:spcPts val="0"/>
              </a:spcAft>
              <a:buNone/>
            </a:pPr>
            <a:r>
              <a:rPr lang="x-none" sz="1000">
                <a:latin typeface="David"/>
                <a:ea typeface="David"/>
                <a:cs typeface="David"/>
                <a:sym typeface="David"/>
              </a:rPr>
              <a:t>הלוי </a:t>
            </a:r>
            <a:r>
              <a:rPr lang="x-none" sz="1000">
                <a:solidFill>
                  <a:srgbClr val="833C0B"/>
                </a:solidFill>
                <a:latin typeface="David"/>
                <a:ea typeface="David"/>
                <a:cs typeface="David"/>
                <a:sym typeface="David"/>
              </a:rPr>
              <a:t>חשף אתמול באופן רשמי התפתחות נוספת, שעליה דווח בעבר בתקשורת הערבית: איראן מקימה עבור חיזבאללה תשתיות לייצור נשק מדויק בלבנון. מהלך דומה נעשה עם המורדים החות'ים בתימן. אפשר לשער שמטרתה של איראן היא לחסוך את מערך ההברחות המסועף, שבאמצעותו מועברים אמצעי לחימה מטהראן ללבנון, דרך סוריה. לפי התקשורת הזרה, ישראל מרבה לתקוף את שיירות הנשק כשהן עוברות בשטח סוריה. הרמטכ"ל, גדי אייזנקוט, אמר השבוע שצה"ל ימשיך לפעול כדי לסכל העברת נשק מדויק לחיזבאללה.</a:t>
            </a:r>
            <a:endParaRPr sz="1000">
              <a:solidFill>
                <a:srgbClr val="833C0B"/>
              </a:solidFill>
              <a:latin typeface="David"/>
              <a:ea typeface="David"/>
              <a:cs typeface="David"/>
              <a:sym typeface="David"/>
            </a:endParaRPr>
          </a:p>
          <a:p>
            <a:pPr marL="0" marR="0" lvl="0" indent="0" algn="r" rtl="1">
              <a:spcBef>
                <a:spcPts val="0"/>
              </a:spcBef>
              <a:spcAft>
                <a:spcPts val="0"/>
              </a:spcAft>
              <a:buNone/>
            </a:pPr>
            <a:r>
              <a:rPr lang="x-none" sz="1000">
                <a:solidFill>
                  <a:srgbClr val="833C0B"/>
                </a:solidFill>
                <a:latin typeface="David"/>
                <a:ea typeface="David"/>
                <a:cs typeface="David"/>
                <a:sym typeface="David"/>
              </a:rPr>
              <a:t>המידע והאזהרות מישראל אינם משקפים, ככל הידוע, שינוי בהערכות המודיעין בדבר מידת הסיכון לפרוץ מלחמה עם חיזבאללה. הסיכויים למהלך יזום של חיזבאללה בתקופה הקרובה נראים נמוכים, משום שהארגון עדיין מפעיל קרוב לשליש מכוחו הסדיר במלחמת האזרחים בסוריה, וההגנה על משטרו של בשאר אסד נותרה האינטרס העליון של פטרוניו האיראניים.</a:t>
            </a:r>
            <a:endParaRPr sz="1000">
              <a:solidFill>
                <a:srgbClr val="833C0B"/>
              </a:solidFill>
              <a:latin typeface="David"/>
              <a:ea typeface="David"/>
              <a:cs typeface="David"/>
              <a:sym typeface="David"/>
            </a:endParaRPr>
          </a:p>
          <a:p>
            <a:pPr marL="0" marR="0" lvl="0" indent="0" algn="r" rtl="1">
              <a:spcBef>
                <a:spcPts val="0"/>
              </a:spcBef>
              <a:spcAft>
                <a:spcPts val="0"/>
              </a:spcAft>
              <a:buNone/>
            </a:pPr>
            <a:r>
              <a:rPr lang="x-none" sz="1000">
                <a:solidFill>
                  <a:srgbClr val="833C0B"/>
                </a:solidFill>
                <a:latin typeface="David"/>
                <a:ea typeface="David"/>
                <a:cs typeface="David"/>
                <a:sym typeface="David"/>
              </a:rPr>
              <a:t>ועם זאת, בישראל מבינים שדי בשרשרת קצרה של תקריות וטעויות הדדיות כדי להצית מלחמה, כפי שכמעט קרה בינואר 2015, כששני חיילי גבעתי נהרגו במארב טילי נ"ט במורדות הר דב, לאחר שחיזבאללה האשים את ישראל בתקיפת שיירה מבצעית שלו ברמת הגולן הסורית. האפשרות להסלמה נותרה בעינה — וגם בשל כך מוטרדת ישראל מפריסת עמדות חיזבאללה לאורך הגבול בלבנון.</a:t>
            </a:r>
            <a:endParaRPr sz="1000">
              <a:solidFill>
                <a:srgbClr val="833C0B"/>
              </a:solidFill>
              <a:latin typeface="David"/>
              <a:ea typeface="David"/>
              <a:cs typeface="David"/>
              <a:sym typeface="David"/>
            </a:endParaRPr>
          </a:p>
          <a:p>
            <a:pPr marL="0" marR="0" lvl="0" indent="0" algn="r" rtl="1">
              <a:spcBef>
                <a:spcPts val="0"/>
              </a:spcBef>
              <a:spcAft>
                <a:spcPts val="0"/>
              </a:spcAft>
              <a:buNone/>
            </a:pPr>
            <a:endParaRPr sz="1000">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a:p>
            <a:pPr marL="0" marR="0" lvl="0" indent="0" algn="r" rtl="1">
              <a:lnSpc>
                <a:spcPct val="150000"/>
              </a:lnSpc>
              <a:spcBef>
                <a:spcPts val="0"/>
              </a:spcBef>
              <a:spcAft>
                <a:spcPts val="0"/>
              </a:spcAft>
              <a:buNone/>
            </a:pPr>
            <a:endParaRPr sz="1000" b="1">
              <a:solidFill>
                <a:srgbClr val="833C0B"/>
              </a:solidFill>
              <a:latin typeface="David"/>
              <a:ea typeface="David"/>
              <a:cs typeface="David"/>
              <a:sym typeface="David"/>
            </a:endParaRPr>
          </a:p>
        </p:txBody>
      </p:sp>
      <p:pic>
        <p:nvPicPr>
          <p:cNvPr id="34" name="Shape 34" descr="האזורים בהם תיבנה הגדר החדשה - בין מטולה למשגב עם ובין חניתה לראש הנקרה&#10;&#10;"/>
          <p:cNvPicPr preferRelativeResize="0"/>
          <p:nvPr/>
        </p:nvPicPr>
        <p:blipFill rotWithShape="1">
          <a:blip r:embed="rId4">
            <a:alphaModFix/>
          </a:blip>
          <a:srcRect/>
          <a:stretch/>
        </p:blipFill>
        <p:spPr>
          <a:xfrm>
            <a:off x="529452" y="5241947"/>
            <a:ext cx="2609492" cy="1507275"/>
          </a:xfrm>
          <a:prstGeom prst="rect">
            <a:avLst/>
          </a:prstGeom>
          <a:noFill/>
          <a:ln>
            <a:noFill/>
          </a:ln>
        </p:spPr>
      </p:pic>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675</Words>
  <Application>Microsoft Office PowerPoint</Application>
  <PresentationFormat>A4 Paper (210x297 mm)‎</PresentationFormat>
  <Paragraphs>43</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תל חי בימינו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תל חי בימינו</dc:title>
  <dc:creator>home</dc:creator>
  <cp:lastModifiedBy>home</cp:lastModifiedBy>
  <cp:revision>1</cp:revision>
  <dcterms:modified xsi:type="dcterms:W3CDTF">2018-07-09T09:45:11Z</dcterms:modified>
</cp:coreProperties>
</file>