
<file path=[Content_Types].xml><?xml version="1.0" encoding="utf-8"?>
<Types xmlns="http://schemas.openxmlformats.org/package/2006/content-types">
  <Override PartName="/ppt/slideMasters/slideMaster1.xml" ContentType="application/vnd.openxmlformats-officedocument.presentationml.slideMaster+xml"/>
  <Override PartName="/ppt/presProps.xml" ContentType="application/vnd.openxmlformats-officedocument.presentationml.presProp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61" r:id="rId2"/>
    <p:sldId id="265" r:id="rId3"/>
  </p:sldIdLst>
  <p:sldSz cx="9906000" cy="6858000" type="A4"/>
  <p:notesSz cx="7102475" cy="9388475"/>
  <p:defaultTextStyle>
    <a:defPPr>
      <a:defRPr lang="he-IL"/>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5E4D36"/>
    <a:srgbClr val="C9C0B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aximized" horzBarState="maximized">
    <p:restoredLeft sz="80993" autoAdjust="0"/>
    <p:restoredTop sz="94660"/>
  </p:normalViewPr>
  <p:slideViewPr>
    <p:cSldViewPr snapToGrid="0">
      <p:cViewPr>
        <p:scale>
          <a:sx n="110" d="100"/>
          <a:sy n="110" d="100"/>
        </p:scale>
        <p:origin x="-588" y="-78"/>
      </p:cViewPr>
      <p:guideLst>
        <p:guide orient="horz" pos="2160"/>
        <p:guide pos="312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ריק">
    <p:spTree>
      <p:nvGrpSpPr>
        <p:cNvPr id="1" name=""/>
        <p:cNvGrpSpPr/>
        <p:nvPr/>
      </p:nvGrpSpPr>
      <p:grpSpPr>
        <a:xfrm>
          <a:off x="0" y="0"/>
          <a:ext cx="0" cy="0"/>
          <a:chOff x="0" y="0"/>
          <a:chExt cx="0" cy="0"/>
        </a:xfrm>
      </p:grpSpPr>
      <p:cxnSp>
        <p:nvCxnSpPr>
          <p:cNvPr id="6" name="מחבר ישר 5"/>
          <p:cNvCxnSpPr/>
          <p:nvPr userDrawn="1"/>
        </p:nvCxnSpPr>
        <p:spPr>
          <a:xfrm flipH="1">
            <a:off x="433388" y="876300"/>
            <a:ext cx="6113462" cy="0"/>
          </a:xfrm>
          <a:prstGeom prst="line">
            <a:avLst/>
          </a:prstGeom>
          <a:ln>
            <a:solidFill>
              <a:srgbClr val="5E4D36"/>
            </a:solidFill>
          </a:ln>
        </p:spPr>
        <p:style>
          <a:lnRef idx="1">
            <a:schemeClr val="accent1"/>
          </a:lnRef>
          <a:fillRef idx="0">
            <a:schemeClr val="accent1"/>
          </a:fillRef>
          <a:effectRef idx="0">
            <a:schemeClr val="accent1"/>
          </a:effectRef>
          <a:fontRef idx="minor">
            <a:schemeClr val="tx1"/>
          </a:fontRef>
        </p:style>
      </p:cxnSp>
      <p:cxnSp>
        <p:nvCxnSpPr>
          <p:cNvPr id="7" name="מחבר ישר 6"/>
          <p:cNvCxnSpPr/>
          <p:nvPr/>
        </p:nvCxnSpPr>
        <p:spPr>
          <a:xfrm flipH="1">
            <a:off x="6527800" y="990600"/>
            <a:ext cx="0" cy="572611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cxnSp>
        <p:nvCxnSpPr>
          <p:cNvPr id="8" name="מחבר ישר 7"/>
          <p:cNvCxnSpPr/>
          <p:nvPr/>
        </p:nvCxnSpPr>
        <p:spPr>
          <a:xfrm flipH="1">
            <a:off x="4481513" y="990600"/>
            <a:ext cx="0" cy="572611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cxnSp>
        <p:nvCxnSpPr>
          <p:cNvPr id="9" name="מחבר ישר 8"/>
          <p:cNvCxnSpPr/>
          <p:nvPr/>
        </p:nvCxnSpPr>
        <p:spPr>
          <a:xfrm flipH="1">
            <a:off x="2435225" y="990600"/>
            <a:ext cx="0" cy="572611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pic>
        <p:nvPicPr>
          <p:cNvPr id="10" name="תמונה 5"/>
          <p:cNvPicPr>
            <a:picLocks noChangeAspect="1"/>
          </p:cNvPicPr>
          <p:nvPr userDrawn="1"/>
        </p:nvPicPr>
        <p:blipFill>
          <a:blip r:embed="rId2" cstate="print"/>
          <a:srcRect/>
          <a:stretch>
            <a:fillRect/>
          </a:stretch>
        </p:blipFill>
        <p:spPr bwMode="auto">
          <a:xfrm>
            <a:off x="7723188" y="5988050"/>
            <a:ext cx="1822450" cy="782638"/>
          </a:xfrm>
          <a:prstGeom prst="rect">
            <a:avLst/>
          </a:prstGeom>
          <a:noFill/>
          <a:ln w="9525">
            <a:noFill/>
            <a:miter lim="800000"/>
            <a:headEnd/>
            <a:tailEnd/>
          </a:ln>
        </p:spPr>
      </p:pic>
      <p:pic>
        <p:nvPicPr>
          <p:cNvPr id="11" name="תמונה 6"/>
          <p:cNvPicPr>
            <a:picLocks noChangeAspect="1"/>
          </p:cNvPicPr>
          <p:nvPr userDrawn="1"/>
        </p:nvPicPr>
        <p:blipFill>
          <a:blip r:embed="rId3" cstate="print"/>
          <a:srcRect/>
          <a:stretch>
            <a:fillRect/>
          </a:stretch>
        </p:blipFill>
        <p:spPr bwMode="auto">
          <a:xfrm>
            <a:off x="438150" y="193675"/>
            <a:ext cx="1533525" cy="696913"/>
          </a:xfrm>
          <a:prstGeom prst="rect">
            <a:avLst/>
          </a:prstGeom>
          <a:noFill/>
          <a:ln w="9525">
            <a:noFill/>
            <a:miter lim="800000"/>
            <a:headEnd/>
            <a:tailEnd/>
          </a:ln>
        </p:spPr>
      </p:pic>
      <p:sp>
        <p:nvSpPr>
          <p:cNvPr id="32" name="Title 1"/>
          <p:cNvSpPr>
            <a:spLocks noGrp="1"/>
          </p:cNvSpPr>
          <p:nvPr>
            <p:ph type="title"/>
          </p:nvPr>
        </p:nvSpPr>
        <p:spPr>
          <a:xfrm>
            <a:off x="2162175" y="605097"/>
            <a:ext cx="7382835" cy="256407"/>
          </a:xfrm>
          <a:prstGeom prst="rect">
            <a:avLst/>
          </a:prstGeom>
        </p:spPr>
        <p:txBody>
          <a:bodyPr/>
          <a:lstStyle>
            <a:lvl1pPr algn="r">
              <a:defRPr lang="en-US" sz="1400" b="1" kern="1200" dirty="0">
                <a:solidFill>
                  <a:srgbClr val="5E4D36"/>
                </a:solidFill>
                <a:latin typeface="Levenim MT" panose="02010502060101010101" pitchFamily="2" charset="-79"/>
                <a:ea typeface="+mn-ea"/>
                <a:cs typeface="Levenim MT" panose="02010502060101010101" pitchFamily="2" charset="-79"/>
              </a:defRPr>
            </a:lvl1pPr>
          </a:lstStyle>
          <a:p>
            <a:r>
              <a:rPr lang="he-IL" dirty="0" smtClean="0"/>
              <a:t>לחץ כדי לערוך סגנון כותרת של תבנית בסיס</a:t>
            </a:r>
            <a:endParaRPr lang="en-US" dirty="0"/>
          </a:p>
        </p:txBody>
      </p:sp>
      <p:sp>
        <p:nvSpPr>
          <p:cNvPr id="29" name="מציין מיקום של תמונה 28"/>
          <p:cNvSpPr>
            <a:spLocks noGrp="1"/>
          </p:cNvSpPr>
          <p:nvPr>
            <p:ph type="pic" sz="quarter" idx="13"/>
          </p:nvPr>
        </p:nvSpPr>
        <p:spPr>
          <a:xfrm>
            <a:off x="4583738" y="4991100"/>
            <a:ext cx="1844675" cy="1725613"/>
          </a:xfrm>
          <a:prstGeom prst="rect">
            <a:avLst/>
          </a:prstGeom>
        </p:spPr>
        <p:txBody>
          <a:bodyPr/>
          <a:lstStyle/>
          <a:p>
            <a:pPr lvl="0"/>
            <a:endParaRPr lang="he-IL" noProof="0"/>
          </a:p>
        </p:txBody>
      </p:sp>
      <p:sp>
        <p:nvSpPr>
          <p:cNvPr id="30" name="מציין מיקום של תמונה 28"/>
          <p:cNvSpPr>
            <a:spLocks noGrp="1"/>
          </p:cNvSpPr>
          <p:nvPr>
            <p:ph type="pic" sz="quarter" idx="14"/>
          </p:nvPr>
        </p:nvSpPr>
        <p:spPr>
          <a:xfrm>
            <a:off x="2535043" y="4991100"/>
            <a:ext cx="1844675" cy="1725613"/>
          </a:xfrm>
          <a:prstGeom prst="rect">
            <a:avLst/>
          </a:prstGeom>
        </p:spPr>
        <p:txBody>
          <a:bodyPr/>
          <a:lstStyle/>
          <a:p>
            <a:pPr lvl="0"/>
            <a:endParaRPr lang="he-IL" noProof="0"/>
          </a:p>
        </p:txBody>
      </p:sp>
      <p:sp>
        <p:nvSpPr>
          <p:cNvPr id="31" name="מציין מיקום של תמונה 28"/>
          <p:cNvSpPr>
            <a:spLocks noGrp="1"/>
          </p:cNvSpPr>
          <p:nvPr>
            <p:ph type="pic" sz="quarter" idx="15"/>
          </p:nvPr>
        </p:nvSpPr>
        <p:spPr>
          <a:xfrm>
            <a:off x="489366" y="4991100"/>
            <a:ext cx="1844675" cy="1725613"/>
          </a:xfrm>
          <a:prstGeom prst="rect">
            <a:avLst/>
          </a:prstGeom>
        </p:spPr>
        <p:txBody>
          <a:bodyPr/>
          <a:lstStyle/>
          <a:p>
            <a:pPr lvl="0"/>
            <a:endParaRPr lang="he-IL" noProof="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ריק">
    <p:spTree>
      <p:nvGrpSpPr>
        <p:cNvPr id="1" name=""/>
        <p:cNvGrpSpPr/>
        <p:nvPr/>
      </p:nvGrpSpPr>
      <p:grpSpPr>
        <a:xfrm>
          <a:off x="0" y="0"/>
          <a:ext cx="0" cy="0"/>
          <a:chOff x="0" y="0"/>
          <a:chExt cx="0" cy="0"/>
        </a:xfrm>
      </p:grpSpPr>
      <p:cxnSp>
        <p:nvCxnSpPr>
          <p:cNvPr id="3" name="מחבר ישר 2"/>
          <p:cNvCxnSpPr/>
          <p:nvPr userDrawn="1"/>
        </p:nvCxnSpPr>
        <p:spPr>
          <a:xfrm flipH="1">
            <a:off x="433388" y="876300"/>
            <a:ext cx="9034462" cy="0"/>
          </a:xfrm>
          <a:prstGeom prst="line">
            <a:avLst/>
          </a:prstGeom>
          <a:ln>
            <a:solidFill>
              <a:srgbClr val="5E4D36"/>
            </a:solidFill>
          </a:ln>
        </p:spPr>
        <p:style>
          <a:lnRef idx="1">
            <a:schemeClr val="accent1"/>
          </a:lnRef>
          <a:fillRef idx="0">
            <a:schemeClr val="accent1"/>
          </a:fillRef>
          <a:effectRef idx="0">
            <a:schemeClr val="accent1"/>
          </a:effectRef>
          <a:fontRef idx="minor">
            <a:schemeClr val="tx1"/>
          </a:fontRef>
        </p:style>
      </p:cxnSp>
      <p:pic>
        <p:nvPicPr>
          <p:cNvPr id="4" name="תמונה 2"/>
          <p:cNvPicPr>
            <a:picLocks noChangeAspect="1"/>
          </p:cNvPicPr>
          <p:nvPr userDrawn="1"/>
        </p:nvPicPr>
        <p:blipFill>
          <a:blip r:embed="rId2" cstate="print"/>
          <a:srcRect/>
          <a:stretch>
            <a:fillRect/>
          </a:stretch>
        </p:blipFill>
        <p:spPr bwMode="auto">
          <a:xfrm>
            <a:off x="438150" y="193675"/>
            <a:ext cx="1533525" cy="696913"/>
          </a:xfrm>
          <a:prstGeom prst="rect">
            <a:avLst/>
          </a:prstGeom>
          <a:noFill/>
          <a:ln w="9525">
            <a:noFill/>
            <a:miter lim="800000"/>
            <a:headEnd/>
            <a:tailEnd/>
          </a:ln>
        </p:spPr>
      </p:pic>
      <p:sp>
        <p:nvSpPr>
          <p:cNvPr id="32" name="Title 1"/>
          <p:cNvSpPr>
            <a:spLocks noGrp="1"/>
          </p:cNvSpPr>
          <p:nvPr>
            <p:ph type="title"/>
          </p:nvPr>
        </p:nvSpPr>
        <p:spPr>
          <a:xfrm>
            <a:off x="2162175" y="605097"/>
            <a:ext cx="7382835" cy="256407"/>
          </a:xfrm>
          <a:prstGeom prst="rect">
            <a:avLst/>
          </a:prstGeom>
        </p:spPr>
        <p:txBody>
          <a:bodyPr/>
          <a:lstStyle>
            <a:lvl1pPr algn="r">
              <a:defRPr lang="en-US" sz="1400" b="1" kern="1200" dirty="0">
                <a:solidFill>
                  <a:srgbClr val="5E4D36"/>
                </a:solidFill>
                <a:latin typeface="Levenim MT" panose="02010502060101010101" pitchFamily="2" charset="-79"/>
                <a:ea typeface="+mn-ea"/>
                <a:cs typeface="Levenim MT" panose="02010502060101010101" pitchFamily="2" charset="-79"/>
              </a:defRPr>
            </a:lvl1pPr>
          </a:lstStyle>
          <a:p>
            <a:r>
              <a:rPr lang="he-IL" dirty="0" smtClean="0"/>
              <a:t>לחץ כדי לערוך סגנון כותרת של תבנית בסיס</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פריסה מותאמת אישית">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91" r:id="rId1"/>
    <p:sldLayoutId id="2147483692" r:id="rId2"/>
    <p:sldLayoutId id="2147483690" r:id="rId3"/>
  </p:sldLayoutIdLst>
  <p:timing>
    <p:tnLst>
      <p:par>
        <p:cTn id="1" dur="indefinite" restart="never" nodeType="tmRoot"/>
      </p:par>
    </p:tnLst>
  </p:timing>
  <p:txStyles>
    <p:titleStyle>
      <a:lvl1pPr algn="l" rtl="1" eaLnBrk="0" fontAlgn="base" hangingPunct="0">
        <a:lnSpc>
          <a:spcPct val="90000"/>
        </a:lnSpc>
        <a:spcBef>
          <a:spcPct val="0"/>
        </a:spcBef>
        <a:spcAft>
          <a:spcPct val="0"/>
        </a:spcAft>
        <a:defRPr sz="4400" kern="1200">
          <a:solidFill>
            <a:schemeClr val="tx1"/>
          </a:solidFill>
          <a:latin typeface="+mj-lt"/>
          <a:ea typeface="+mj-ea"/>
          <a:cs typeface="+mj-cs"/>
        </a:defRPr>
      </a:lvl1pPr>
      <a:lvl2pPr algn="l" rtl="1" eaLnBrk="0" fontAlgn="base" hangingPunct="0">
        <a:lnSpc>
          <a:spcPct val="90000"/>
        </a:lnSpc>
        <a:spcBef>
          <a:spcPct val="0"/>
        </a:spcBef>
        <a:spcAft>
          <a:spcPct val="0"/>
        </a:spcAft>
        <a:defRPr sz="4400">
          <a:solidFill>
            <a:schemeClr val="tx1"/>
          </a:solidFill>
          <a:latin typeface="Calibri Light"/>
          <a:cs typeface="Times New Roman" pitchFamily="18" charset="0"/>
        </a:defRPr>
      </a:lvl2pPr>
      <a:lvl3pPr algn="l" rtl="1" eaLnBrk="0" fontAlgn="base" hangingPunct="0">
        <a:lnSpc>
          <a:spcPct val="90000"/>
        </a:lnSpc>
        <a:spcBef>
          <a:spcPct val="0"/>
        </a:spcBef>
        <a:spcAft>
          <a:spcPct val="0"/>
        </a:spcAft>
        <a:defRPr sz="4400">
          <a:solidFill>
            <a:schemeClr val="tx1"/>
          </a:solidFill>
          <a:latin typeface="Calibri Light"/>
          <a:cs typeface="Times New Roman" pitchFamily="18" charset="0"/>
        </a:defRPr>
      </a:lvl3pPr>
      <a:lvl4pPr algn="l" rtl="1" eaLnBrk="0" fontAlgn="base" hangingPunct="0">
        <a:lnSpc>
          <a:spcPct val="90000"/>
        </a:lnSpc>
        <a:spcBef>
          <a:spcPct val="0"/>
        </a:spcBef>
        <a:spcAft>
          <a:spcPct val="0"/>
        </a:spcAft>
        <a:defRPr sz="4400">
          <a:solidFill>
            <a:schemeClr val="tx1"/>
          </a:solidFill>
          <a:latin typeface="Calibri Light"/>
          <a:cs typeface="Times New Roman" pitchFamily="18" charset="0"/>
        </a:defRPr>
      </a:lvl4pPr>
      <a:lvl5pPr algn="l" rtl="1" eaLnBrk="0" fontAlgn="base" hangingPunct="0">
        <a:lnSpc>
          <a:spcPct val="90000"/>
        </a:lnSpc>
        <a:spcBef>
          <a:spcPct val="0"/>
        </a:spcBef>
        <a:spcAft>
          <a:spcPct val="0"/>
        </a:spcAft>
        <a:defRPr sz="4400">
          <a:solidFill>
            <a:schemeClr val="tx1"/>
          </a:solidFill>
          <a:latin typeface="Calibri Light"/>
          <a:cs typeface="Times New Roman" pitchFamily="18" charset="0"/>
        </a:defRPr>
      </a:lvl5pPr>
      <a:lvl6pPr marL="457200" algn="l" rtl="1" fontAlgn="base">
        <a:lnSpc>
          <a:spcPct val="90000"/>
        </a:lnSpc>
        <a:spcBef>
          <a:spcPct val="0"/>
        </a:spcBef>
        <a:spcAft>
          <a:spcPct val="0"/>
        </a:spcAft>
        <a:defRPr sz="4400">
          <a:solidFill>
            <a:schemeClr val="tx1"/>
          </a:solidFill>
          <a:latin typeface="Calibri Light"/>
          <a:cs typeface="Times New Roman" pitchFamily="18" charset="0"/>
        </a:defRPr>
      </a:lvl6pPr>
      <a:lvl7pPr marL="914400" algn="l" rtl="1" fontAlgn="base">
        <a:lnSpc>
          <a:spcPct val="90000"/>
        </a:lnSpc>
        <a:spcBef>
          <a:spcPct val="0"/>
        </a:spcBef>
        <a:spcAft>
          <a:spcPct val="0"/>
        </a:spcAft>
        <a:defRPr sz="4400">
          <a:solidFill>
            <a:schemeClr val="tx1"/>
          </a:solidFill>
          <a:latin typeface="Calibri Light"/>
          <a:cs typeface="Times New Roman" pitchFamily="18" charset="0"/>
        </a:defRPr>
      </a:lvl7pPr>
      <a:lvl8pPr marL="1371600" algn="l" rtl="1" fontAlgn="base">
        <a:lnSpc>
          <a:spcPct val="90000"/>
        </a:lnSpc>
        <a:spcBef>
          <a:spcPct val="0"/>
        </a:spcBef>
        <a:spcAft>
          <a:spcPct val="0"/>
        </a:spcAft>
        <a:defRPr sz="4400">
          <a:solidFill>
            <a:schemeClr val="tx1"/>
          </a:solidFill>
          <a:latin typeface="Calibri Light"/>
          <a:cs typeface="Times New Roman" pitchFamily="18" charset="0"/>
        </a:defRPr>
      </a:lvl8pPr>
      <a:lvl9pPr marL="1828800" algn="l" rtl="1" fontAlgn="base">
        <a:lnSpc>
          <a:spcPct val="90000"/>
        </a:lnSpc>
        <a:spcBef>
          <a:spcPct val="0"/>
        </a:spcBef>
        <a:spcAft>
          <a:spcPct val="0"/>
        </a:spcAft>
        <a:defRPr sz="4400">
          <a:solidFill>
            <a:schemeClr val="tx1"/>
          </a:solidFill>
          <a:latin typeface="Calibri Light"/>
          <a:cs typeface="Times New Roman" pitchFamily="18" charset="0"/>
        </a:defRPr>
      </a:lvl9pPr>
    </p:titleStyle>
    <p:bodyStyle>
      <a:lvl1pPr marL="228600" indent="-228600" algn="r" rtl="1" eaLnBrk="0" fontAlgn="base" hangingPunct="0">
        <a:lnSpc>
          <a:spcPct val="90000"/>
        </a:lnSpc>
        <a:spcBef>
          <a:spcPts val="1000"/>
        </a:spcBef>
        <a:spcAft>
          <a:spcPct val="0"/>
        </a:spcAft>
        <a:buFont typeface="Arial" pitchFamily="34" charset="0"/>
        <a:buChar char="•"/>
        <a:defRPr sz="2800" kern="1200">
          <a:solidFill>
            <a:schemeClr val="tx1"/>
          </a:solidFill>
          <a:latin typeface="+mn-lt"/>
          <a:ea typeface="+mn-ea"/>
          <a:cs typeface="+mn-cs"/>
        </a:defRPr>
      </a:lvl1pPr>
      <a:lvl2pPr marL="685800" indent="-228600" algn="r" rtl="1" eaLnBrk="0" fontAlgn="base" hangingPunct="0">
        <a:lnSpc>
          <a:spcPct val="90000"/>
        </a:lnSpc>
        <a:spcBef>
          <a:spcPts val="500"/>
        </a:spcBef>
        <a:spcAft>
          <a:spcPct val="0"/>
        </a:spcAft>
        <a:buFont typeface="Arial" pitchFamily="34" charset="0"/>
        <a:buChar char="•"/>
        <a:defRPr sz="2400" kern="1200">
          <a:solidFill>
            <a:schemeClr val="tx1"/>
          </a:solidFill>
          <a:latin typeface="+mn-lt"/>
          <a:ea typeface="+mn-ea"/>
          <a:cs typeface="+mn-cs"/>
        </a:defRPr>
      </a:lvl2pPr>
      <a:lvl3pPr marL="1143000" indent="-228600" algn="r" rtl="1" eaLnBrk="0" fontAlgn="base" hangingPunct="0">
        <a:lnSpc>
          <a:spcPct val="90000"/>
        </a:lnSpc>
        <a:spcBef>
          <a:spcPts val="500"/>
        </a:spcBef>
        <a:spcAft>
          <a:spcPct val="0"/>
        </a:spcAft>
        <a:buFont typeface="Arial" pitchFamily="34" charset="0"/>
        <a:buChar char="•"/>
        <a:defRPr sz="2000" kern="1200">
          <a:solidFill>
            <a:schemeClr val="tx1"/>
          </a:solidFill>
          <a:latin typeface="+mn-lt"/>
          <a:ea typeface="+mn-ea"/>
          <a:cs typeface="+mn-cs"/>
        </a:defRPr>
      </a:lvl3pPr>
      <a:lvl4pPr marL="1600200" indent="-228600" algn="r" rtl="1" eaLnBrk="0" fontAlgn="base" hangingPunct="0">
        <a:lnSpc>
          <a:spcPct val="90000"/>
        </a:lnSpc>
        <a:spcBef>
          <a:spcPts val="500"/>
        </a:spcBef>
        <a:spcAft>
          <a:spcPct val="0"/>
        </a:spcAft>
        <a:buFont typeface="Arial" pitchFamily="34" charset="0"/>
        <a:buChar char="•"/>
        <a:defRPr kern="1200">
          <a:solidFill>
            <a:schemeClr val="tx1"/>
          </a:solidFill>
          <a:latin typeface="+mn-lt"/>
          <a:ea typeface="+mn-ea"/>
          <a:cs typeface="+mn-cs"/>
        </a:defRPr>
      </a:lvl4pPr>
      <a:lvl5pPr marL="2057400" indent="-228600" algn="r" rtl="1" eaLnBrk="0" fontAlgn="base" hangingPunct="0">
        <a:lnSpc>
          <a:spcPct val="90000"/>
        </a:lnSpc>
        <a:spcBef>
          <a:spcPts val="500"/>
        </a:spcBef>
        <a:spcAft>
          <a:spcPct val="0"/>
        </a:spcAft>
        <a:buFont typeface="Arial" pitchFamily="34" charset="0"/>
        <a:buChar char="•"/>
        <a:defRPr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כותרת 7"/>
          <p:cNvSpPr>
            <a:spLocks noGrp="1"/>
          </p:cNvSpPr>
          <p:nvPr>
            <p:ph type="title"/>
          </p:nvPr>
        </p:nvSpPr>
        <p:spPr>
          <a:xfrm>
            <a:off x="2038350" y="604838"/>
            <a:ext cx="7507288" cy="257175"/>
          </a:xfrm>
        </p:spPr>
        <p:txBody>
          <a:bodyPr/>
          <a:lstStyle/>
          <a:p>
            <a:pPr eaLnBrk="1" fontAlgn="auto" hangingPunct="1">
              <a:spcAft>
                <a:spcPts val="0"/>
              </a:spcAft>
              <a:defRPr/>
            </a:pPr>
            <a:r>
              <a:rPr lang="he-IL" dirty="0" smtClean="0">
                <a:cs typeface="+mn-cs"/>
              </a:rPr>
              <a:t>דת ומדינה- דתיים חילוניים</a:t>
            </a:r>
            <a:endParaRPr lang="he-IL" dirty="0">
              <a:cs typeface="+mn-cs"/>
            </a:endParaRPr>
          </a:p>
        </p:txBody>
      </p:sp>
      <p:sp>
        <p:nvSpPr>
          <p:cNvPr id="12" name="מלבן 11"/>
          <p:cNvSpPr/>
          <p:nvPr/>
        </p:nvSpPr>
        <p:spPr>
          <a:xfrm>
            <a:off x="6683375" y="903288"/>
            <a:ext cx="2795588" cy="2143125"/>
          </a:xfrm>
          <a:prstGeom prst="rect">
            <a:avLst/>
          </a:prstGeom>
          <a:solidFill>
            <a:srgbClr val="5E4D3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bIns="91440" rtlCol="1"/>
          <a:lstStyle/>
          <a:p>
            <a:pPr fontAlgn="auto">
              <a:spcBef>
                <a:spcPts val="0"/>
              </a:spcBef>
              <a:spcAft>
                <a:spcPts val="600"/>
              </a:spcAft>
              <a:defRPr/>
            </a:pPr>
            <a:r>
              <a:rPr lang="he-IL" sz="800" b="1" dirty="0">
                <a:solidFill>
                  <a:schemeClr val="bg1"/>
                </a:solidFill>
                <a:latin typeface="Levenim MT" panose="02010502060101010101" pitchFamily="2" charset="-79"/>
              </a:rPr>
              <a:t>רקע</a:t>
            </a:r>
            <a:endParaRPr lang="he-IL" sz="800" dirty="0">
              <a:solidFill>
                <a:schemeClr val="bg1"/>
              </a:solidFill>
              <a:latin typeface="Levenim MT" panose="02010502060101010101" pitchFamily="2" charset="-79"/>
            </a:endParaRPr>
          </a:p>
          <a:p>
            <a:pPr fontAlgn="auto">
              <a:spcBef>
                <a:spcPts val="0"/>
              </a:spcBef>
              <a:spcAft>
                <a:spcPts val="0"/>
              </a:spcAft>
              <a:defRPr/>
            </a:pPr>
            <a:r>
              <a:rPr lang="he-IL" sz="800" dirty="0"/>
              <a:t>" מה ערכה ומה פרייה של תנועת-שחרור שאין עִמה</a:t>
            </a:r>
            <a:r>
              <a:rPr lang="en-US" sz="800" dirty="0"/>
              <a:t> </a:t>
            </a:r>
            <a:r>
              <a:rPr lang="he-IL" sz="800" b="1" dirty="0" err="1"/>
              <a:t>שָרשיו</a:t>
            </a:r>
            <a:r>
              <a:rPr lang="he-IL" sz="800" b="1" dirty="0"/>
              <a:t>ת</a:t>
            </a:r>
            <a:r>
              <a:rPr lang="en-US" sz="800" dirty="0"/>
              <a:t> </a:t>
            </a:r>
            <a:r>
              <a:rPr lang="he-IL" sz="800" dirty="0"/>
              <a:t>ויש עִמה</a:t>
            </a:r>
            <a:r>
              <a:rPr lang="en-US" sz="800" dirty="0"/>
              <a:t> </a:t>
            </a:r>
            <a:r>
              <a:rPr lang="he-IL" sz="800" b="1" dirty="0"/>
              <a:t>שִכחה? "</a:t>
            </a:r>
            <a:endParaRPr lang="en-US" sz="800" dirty="0"/>
          </a:p>
          <a:p>
            <a:pPr fontAlgn="auto">
              <a:spcBef>
                <a:spcPts val="0"/>
              </a:spcBef>
              <a:spcAft>
                <a:spcPts val="0"/>
              </a:spcAft>
              <a:defRPr/>
            </a:pPr>
            <a:r>
              <a:rPr lang="he-IL" sz="800" b="1" dirty="0"/>
              <a:t>שאלה זו נשאלה על-ידי ברל כצנלסון בחיבורו "חורבן ותלישות" שפורסם ביולי 1934 בעיתון 'דבר', חיבור שעסק בפער שבין החילוניות החלוצית הארצישראלית לבין התרבות והמסורת היהודית-דתית כפי שעוצבה במשך תקופת גלותנו.</a:t>
            </a:r>
            <a:endParaRPr lang="en-US" sz="800" dirty="0"/>
          </a:p>
          <a:p>
            <a:pPr fontAlgn="auto">
              <a:spcBef>
                <a:spcPts val="0"/>
              </a:spcBef>
              <a:spcAft>
                <a:spcPts val="0"/>
              </a:spcAft>
              <a:defRPr/>
            </a:pPr>
            <a:r>
              <a:rPr lang="he-IL" sz="800" b="1" dirty="0"/>
              <a:t>שאלת "הדתי-חילוני" הייתה ועודנה חלק בלתי נפרד בעיצוב הישראלי והישראליות . העיסוק המתמיד בהגדרת הקו הרעיוני </a:t>
            </a:r>
            <a:r>
              <a:rPr lang="he-IL" sz="800" b="1" dirty="0"/>
              <a:t>והמעשי שבין </a:t>
            </a:r>
            <a:r>
              <a:rPr lang="he-IL" sz="800" b="1" dirty="0"/>
              <a:t>דתי לחילוני והעיסוק במאפייני הזהות היהודית שלנו כעם לובש צורות שונות בהתאם לרוח התקופה ובהתאם </a:t>
            </a:r>
            <a:r>
              <a:rPr lang="he-IL" sz="800" b="1" dirty="0"/>
              <a:t>למציאות </a:t>
            </a:r>
            <a:r>
              <a:rPr lang="he-IL" sz="800" b="1" dirty="0"/>
              <a:t>החיים ומה שהיא מזמנת. </a:t>
            </a:r>
            <a:endParaRPr lang="en-US" sz="800" dirty="0"/>
          </a:p>
          <a:p>
            <a:pPr fontAlgn="auto">
              <a:spcBef>
                <a:spcPts val="0"/>
              </a:spcBef>
              <a:spcAft>
                <a:spcPts val="0"/>
              </a:spcAft>
              <a:defRPr/>
            </a:pPr>
            <a:r>
              <a:rPr lang="he-IL" sz="800" b="1" dirty="0"/>
              <a:t>בשיעור זה נבחן, דרך נקודת מבטם של שלושה אישים, את הצד המאיר והמבורך שבהתחדשות הרוחנית והלאומית שלנו לאחר 2000 שנות גלות. </a:t>
            </a:r>
          </a:p>
          <a:p>
            <a:pPr fontAlgn="auto">
              <a:spcBef>
                <a:spcPts val="0"/>
              </a:spcBef>
              <a:spcAft>
                <a:spcPts val="0"/>
              </a:spcAft>
              <a:defRPr/>
            </a:pPr>
            <a:endParaRPr lang="en-US" sz="800" dirty="0"/>
          </a:p>
          <a:p>
            <a:pPr fontAlgn="auto">
              <a:spcBef>
                <a:spcPts val="0"/>
              </a:spcBef>
              <a:spcAft>
                <a:spcPts val="600"/>
              </a:spcAft>
              <a:defRPr/>
            </a:pPr>
            <a:endParaRPr lang="he-IL" sz="800" b="1" dirty="0">
              <a:solidFill>
                <a:schemeClr val="bg1"/>
              </a:solidFill>
              <a:latin typeface="Levenim MT" panose="02010502060101010101" pitchFamily="2" charset="-79"/>
            </a:endParaRPr>
          </a:p>
        </p:txBody>
      </p:sp>
      <p:sp>
        <p:nvSpPr>
          <p:cNvPr id="13" name="מלבן 12"/>
          <p:cNvSpPr/>
          <p:nvPr/>
        </p:nvSpPr>
        <p:spPr>
          <a:xfrm>
            <a:off x="6683375" y="3082925"/>
            <a:ext cx="2795588" cy="2840038"/>
          </a:xfrm>
          <a:prstGeom prst="rect">
            <a:avLst/>
          </a:prstGeom>
          <a:solidFill>
            <a:srgbClr val="C9C0B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bIns="91440" rtlCol="1"/>
          <a:lstStyle/>
          <a:p>
            <a:pPr fontAlgn="auto">
              <a:spcBef>
                <a:spcPts val="0"/>
              </a:spcBef>
              <a:spcAft>
                <a:spcPts val="600"/>
              </a:spcAft>
              <a:defRPr/>
            </a:pPr>
            <a:r>
              <a:rPr lang="he-IL" altLang="he-IL" sz="600" b="1" u="sng" dirty="0">
                <a:solidFill>
                  <a:srgbClr val="5E4D36"/>
                </a:solidFill>
                <a:latin typeface="Levenim MT" panose="02010502060101010101" pitchFamily="2" charset="-79"/>
              </a:rPr>
              <a:t>שאלות לדיון והעמקה:</a:t>
            </a:r>
          </a:p>
          <a:p>
            <a:pPr marL="228600" indent="-228600" fontAlgn="auto">
              <a:spcBef>
                <a:spcPts val="0"/>
              </a:spcBef>
              <a:spcAft>
                <a:spcPts val="600"/>
              </a:spcAft>
              <a:buFontTx/>
              <a:buAutoNum type="arabicPeriod"/>
              <a:defRPr/>
            </a:pPr>
            <a:r>
              <a:rPr lang="he-IL" altLang="he-IL" sz="600" b="1" dirty="0">
                <a:solidFill>
                  <a:srgbClr val="5E4D36"/>
                </a:solidFill>
                <a:latin typeface="Levenim MT" panose="02010502060101010101" pitchFamily="2" charset="-79"/>
              </a:rPr>
              <a:t>זהות שאינה </a:t>
            </a:r>
            <a:r>
              <a:rPr lang="he-IL" altLang="he-IL" sz="600" b="1" dirty="0" err="1">
                <a:solidFill>
                  <a:srgbClr val="5E4D36"/>
                </a:solidFill>
                <a:latin typeface="Levenim MT" panose="02010502060101010101" pitchFamily="2" charset="-79"/>
              </a:rPr>
              <a:t>מאויימת</a:t>
            </a:r>
            <a:r>
              <a:rPr lang="en-US" altLang="he-IL" sz="600" dirty="0">
                <a:solidFill>
                  <a:srgbClr val="5E4D36"/>
                </a:solidFill>
                <a:latin typeface="Levenim MT" panose="02010502060101010101" pitchFamily="2" charset="-79"/>
              </a:rPr>
              <a:t/>
            </a:r>
            <a:br>
              <a:rPr lang="en-US" altLang="he-IL" sz="600" dirty="0">
                <a:solidFill>
                  <a:srgbClr val="5E4D36"/>
                </a:solidFill>
                <a:latin typeface="Levenim MT" panose="02010502060101010101" pitchFamily="2" charset="-79"/>
              </a:rPr>
            </a:br>
            <a:r>
              <a:rPr lang="he-IL" altLang="he-IL" sz="600" dirty="0">
                <a:solidFill>
                  <a:srgbClr val="5E4D36"/>
                </a:solidFill>
                <a:latin typeface="Levenim MT" panose="02010502060101010101" pitchFamily="2" charset="-79"/>
              </a:rPr>
              <a:t>נשיא המדינה טוען בדבריו כי יסוד ליצירת סדר חברתי חדש- המבוסס על שותפות בין המגזרים השונים בחברה (חרדי, חילוני, דתי, ערבי)- טמון בתחושת הביטחון של כל אדם כי זהותו אינה תחת איום</a:t>
            </a:r>
          </a:p>
          <a:p>
            <a:pPr marL="361950" indent="-95250" fontAlgn="auto">
              <a:spcBef>
                <a:spcPts val="0"/>
              </a:spcBef>
              <a:spcAft>
                <a:spcPts val="600"/>
              </a:spcAft>
              <a:buFont typeface="Wingdings" pitchFamily="2" charset="2"/>
              <a:buChar char="§"/>
              <a:defRPr/>
            </a:pPr>
            <a:r>
              <a:rPr lang="he-IL" altLang="he-IL" sz="600" dirty="0">
                <a:solidFill>
                  <a:srgbClr val="5E4D36"/>
                </a:solidFill>
                <a:latin typeface="Levenim MT" panose="02010502060101010101" pitchFamily="2" charset="-79"/>
              </a:rPr>
              <a:t>לאיזה מן המגזרים (הנ"ל) אתה מרגיש שייך יותר. והאם הזהות שלך כחלק מהמגזר נמצאת תחת איום או סכנה כלשהם?</a:t>
            </a:r>
          </a:p>
          <a:p>
            <a:pPr marL="361950" indent="-95250" fontAlgn="auto">
              <a:spcBef>
                <a:spcPts val="0"/>
              </a:spcBef>
              <a:spcAft>
                <a:spcPts val="600"/>
              </a:spcAft>
              <a:buFont typeface="Wingdings" pitchFamily="2" charset="2"/>
              <a:buChar char="§"/>
              <a:defRPr/>
            </a:pPr>
            <a:r>
              <a:rPr lang="he-IL" altLang="he-IL" sz="600" dirty="0">
                <a:solidFill>
                  <a:srgbClr val="5E4D36"/>
                </a:solidFill>
                <a:latin typeface="Levenim MT" panose="02010502060101010101" pitchFamily="2" charset="-79"/>
              </a:rPr>
              <a:t>האם אתה מסכים עם האמירה שעלינו לעבור מתפיסה של רוב ומיעוט לתפיסה של שותפות? אילו תהליכים צריכים להתחולל בחברה על-מנת שזה יקרה?</a:t>
            </a:r>
          </a:p>
          <a:p>
            <a:pPr marL="228600" indent="-228600" fontAlgn="auto">
              <a:spcBef>
                <a:spcPts val="0"/>
              </a:spcBef>
              <a:spcAft>
                <a:spcPts val="600"/>
              </a:spcAft>
              <a:buFontTx/>
              <a:buAutoNum type="arabicPeriod" startAt="2"/>
              <a:tabLst>
                <a:tab pos="450850" algn="l"/>
              </a:tabLst>
              <a:defRPr/>
            </a:pPr>
            <a:r>
              <a:rPr lang="he-IL" altLang="he-IL" sz="600" b="1" dirty="0">
                <a:solidFill>
                  <a:srgbClr val="5E4D36"/>
                </a:solidFill>
                <a:latin typeface="Levenim MT" panose="02010502060101010101" pitchFamily="2" charset="-79"/>
              </a:rPr>
              <a:t>התרחקות לברכה</a:t>
            </a:r>
            <a:r>
              <a:rPr lang="en-US" altLang="he-IL" sz="600" b="1" dirty="0">
                <a:solidFill>
                  <a:srgbClr val="5E4D36"/>
                </a:solidFill>
                <a:latin typeface="Levenim MT" panose="02010502060101010101" pitchFamily="2" charset="-79"/>
              </a:rPr>
              <a:t/>
            </a:r>
            <a:br>
              <a:rPr lang="en-US" altLang="he-IL" sz="600" b="1" dirty="0">
                <a:solidFill>
                  <a:srgbClr val="5E4D36"/>
                </a:solidFill>
                <a:latin typeface="Levenim MT" panose="02010502060101010101" pitchFamily="2" charset="-79"/>
              </a:rPr>
            </a:br>
            <a:r>
              <a:rPr lang="he-IL" altLang="he-IL" sz="600" dirty="0">
                <a:solidFill>
                  <a:srgbClr val="5E4D36"/>
                </a:solidFill>
                <a:latin typeface="Levenim MT" panose="02010502060101010101" pitchFamily="2" charset="-79"/>
              </a:rPr>
              <a:t>הרב </a:t>
            </a:r>
            <a:r>
              <a:rPr lang="he-IL" altLang="he-IL" sz="600" dirty="0" err="1">
                <a:solidFill>
                  <a:srgbClr val="5E4D36"/>
                </a:solidFill>
                <a:latin typeface="Levenim MT" panose="02010502060101010101" pitchFamily="2" charset="-79"/>
              </a:rPr>
              <a:t>פרומן</a:t>
            </a:r>
            <a:r>
              <a:rPr lang="he-IL" altLang="he-IL" sz="600" dirty="0">
                <a:solidFill>
                  <a:srgbClr val="5E4D36"/>
                </a:solidFill>
                <a:latin typeface="Levenim MT" panose="02010502060101010101" pitchFamily="2" charset="-79"/>
              </a:rPr>
              <a:t> מדמה את המאבק שבין הדתיים לחילוניים כבני זוג שפירותיו הוא ילדים יפים.</a:t>
            </a:r>
          </a:p>
          <a:p>
            <a:pPr marL="361950" indent="-95250" fontAlgn="auto">
              <a:spcBef>
                <a:spcPts val="0"/>
              </a:spcBef>
              <a:spcAft>
                <a:spcPts val="600"/>
              </a:spcAft>
              <a:buFont typeface="Wingdings" pitchFamily="2" charset="2"/>
              <a:buChar char="§"/>
              <a:tabLst>
                <a:tab pos="450850" algn="l"/>
              </a:tabLst>
              <a:defRPr/>
            </a:pPr>
            <a:r>
              <a:rPr lang="he-IL" altLang="he-IL" sz="600" dirty="0">
                <a:solidFill>
                  <a:srgbClr val="5E4D36"/>
                </a:solidFill>
                <a:latin typeface="Levenim MT" panose="02010502060101010101" pitchFamily="2" charset="-79"/>
              </a:rPr>
              <a:t>אילו "פירות" לדעתכם מניבים בזכות המפגש שבין דתיים לחילוניים בחברה? כיצד האחד מועיל לשני?</a:t>
            </a:r>
            <a:endParaRPr lang="en-US" altLang="he-IL" sz="600" dirty="0">
              <a:solidFill>
                <a:srgbClr val="5E4D36"/>
              </a:solidFill>
              <a:latin typeface="Levenim MT" panose="02010502060101010101" pitchFamily="2" charset="-79"/>
            </a:endParaRPr>
          </a:p>
          <a:p>
            <a:pPr marL="266700" indent="-266700" fontAlgn="auto">
              <a:spcBef>
                <a:spcPts val="0"/>
              </a:spcBef>
              <a:spcAft>
                <a:spcPts val="600"/>
              </a:spcAft>
              <a:buFontTx/>
              <a:buAutoNum type="arabicPeriod" startAt="3"/>
              <a:tabLst>
                <a:tab pos="450850" algn="l"/>
              </a:tabLst>
              <a:defRPr/>
            </a:pPr>
            <a:r>
              <a:rPr lang="he-IL" altLang="he-IL" sz="600" b="1" dirty="0">
                <a:solidFill>
                  <a:srgbClr val="5E4D36"/>
                </a:solidFill>
                <a:latin typeface="Levenim MT" panose="02010502060101010101" pitchFamily="2" charset="-79"/>
              </a:rPr>
              <a:t>כל מה שאתה מאמין ועושה זה דת</a:t>
            </a:r>
            <a:r>
              <a:rPr lang="en-US" altLang="he-IL" sz="600" b="1" dirty="0">
                <a:solidFill>
                  <a:srgbClr val="5E4D36"/>
                </a:solidFill>
                <a:latin typeface="Levenim MT" panose="02010502060101010101" pitchFamily="2" charset="-79"/>
              </a:rPr>
              <a:t/>
            </a:r>
            <a:br>
              <a:rPr lang="en-US" altLang="he-IL" sz="600" b="1" dirty="0">
                <a:solidFill>
                  <a:srgbClr val="5E4D36"/>
                </a:solidFill>
                <a:latin typeface="Levenim MT" panose="02010502060101010101" pitchFamily="2" charset="-79"/>
              </a:rPr>
            </a:br>
            <a:r>
              <a:rPr lang="he-IL" altLang="he-IL" sz="600" dirty="0">
                <a:solidFill>
                  <a:srgbClr val="5E4D36"/>
                </a:solidFill>
                <a:latin typeface="Levenim MT" panose="02010502060101010101" pitchFamily="2" charset="-79"/>
              </a:rPr>
              <a:t>מאיר אריאל טוען שכל מעשה שאנו עושים הוא בגדר דת והוא תולדה של אמונה כלשהי באיזה דבר. ולכן כל עוד, לטענתו, כל מה שמסדר לך את הראש- מקובל עליו. בבחינת- עשה מה שתרצה.</a:t>
            </a:r>
          </a:p>
          <a:p>
            <a:pPr marL="361950" indent="-95250" fontAlgn="auto">
              <a:spcBef>
                <a:spcPts val="0"/>
              </a:spcBef>
              <a:spcAft>
                <a:spcPts val="600"/>
              </a:spcAft>
              <a:buFont typeface="Wingdings" pitchFamily="2" charset="2"/>
              <a:buChar char="§"/>
              <a:tabLst>
                <a:tab pos="450850" algn="l"/>
              </a:tabLst>
              <a:defRPr/>
            </a:pPr>
            <a:r>
              <a:rPr lang="he-IL" altLang="he-IL" sz="600" dirty="0">
                <a:solidFill>
                  <a:srgbClr val="5E4D36"/>
                </a:solidFill>
                <a:latin typeface="Levenim MT" panose="02010502060101010101" pitchFamily="2" charset="-79"/>
              </a:rPr>
              <a:t>מה דעתכם על </a:t>
            </a:r>
            <a:r>
              <a:rPr lang="he-IL" altLang="he-IL" sz="600" u="sng" dirty="0">
                <a:solidFill>
                  <a:srgbClr val="5E4D36"/>
                </a:solidFill>
                <a:latin typeface="Levenim MT" panose="02010502060101010101" pitchFamily="2" charset="-79"/>
              </a:rPr>
              <a:t>התפיסה</a:t>
            </a:r>
            <a:r>
              <a:rPr lang="he-IL" altLang="he-IL" sz="600" dirty="0">
                <a:solidFill>
                  <a:srgbClr val="5E4D36"/>
                </a:solidFill>
                <a:latin typeface="Levenim MT" panose="02010502060101010101" pitchFamily="2" charset="-79"/>
              </a:rPr>
              <a:t> של מאיר אריאל למושג הדת והאמונה</a:t>
            </a:r>
          </a:p>
          <a:p>
            <a:pPr marL="361950" indent="-95250" fontAlgn="auto">
              <a:spcBef>
                <a:spcPts val="0"/>
              </a:spcBef>
              <a:spcAft>
                <a:spcPts val="600"/>
              </a:spcAft>
              <a:buFont typeface="Wingdings" pitchFamily="2" charset="2"/>
              <a:buChar char="§"/>
              <a:tabLst>
                <a:tab pos="450850" algn="l"/>
              </a:tabLst>
              <a:defRPr/>
            </a:pPr>
            <a:r>
              <a:rPr lang="he-IL" altLang="he-IL" sz="600" dirty="0">
                <a:solidFill>
                  <a:srgbClr val="5E4D36"/>
                </a:solidFill>
                <a:latin typeface="Levenim MT" panose="02010502060101010101" pitchFamily="2" charset="-79"/>
              </a:rPr>
              <a:t>מה דעתכם על </a:t>
            </a:r>
            <a:r>
              <a:rPr lang="he-IL" altLang="he-IL" sz="600" u="sng" dirty="0">
                <a:solidFill>
                  <a:srgbClr val="5E4D36"/>
                </a:solidFill>
                <a:latin typeface="Levenim MT" panose="02010502060101010101" pitchFamily="2" charset="-79"/>
              </a:rPr>
              <a:t>הגישה</a:t>
            </a:r>
            <a:r>
              <a:rPr lang="he-IL" altLang="he-IL" sz="600" dirty="0">
                <a:solidFill>
                  <a:srgbClr val="5E4D36"/>
                </a:solidFill>
                <a:latin typeface="Levenim MT" panose="02010502060101010101" pitchFamily="2" charset="-79"/>
              </a:rPr>
              <a:t> אותה מציג מאיר אריאל : 'כל מה שמסדר לך את הראש- מקובל עליי' ? אנרכיה או פלורליזם?</a:t>
            </a:r>
            <a:endParaRPr lang="he-IL" altLang="he-IL" sz="600" b="1" dirty="0">
              <a:solidFill>
                <a:srgbClr val="5E4D36"/>
              </a:solidFill>
              <a:latin typeface="Levenim MT" panose="02010502060101010101" pitchFamily="2" charset="-79"/>
            </a:endParaRPr>
          </a:p>
        </p:txBody>
      </p:sp>
      <p:sp>
        <p:nvSpPr>
          <p:cNvPr id="14" name="מלבן 13"/>
          <p:cNvSpPr/>
          <p:nvPr/>
        </p:nvSpPr>
        <p:spPr>
          <a:xfrm>
            <a:off x="4513263" y="990600"/>
            <a:ext cx="2027237" cy="5867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lstStyle/>
          <a:p>
            <a:pPr fontAlgn="auto">
              <a:spcBef>
                <a:spcPts val="0"/>
              </a:spcBef>
              <a:spcAft>
                <a:spcPts val="0"/>
              </a:spcAft>
              <a:defRPr/>
            </a:pPr>
            <a:r>
              <a:rPr lang="he-IL" sz="1000" b="1" u="sng" dirty="0">
                <a:solidFill>
                  <a:srgbClr val="5E4D36"/>
                </a:solidFill>
              </a:rPr>
              <a:t>זהות שאינה מאוימת</a:t>
            </a:r>
          </a:p>
          <a:p>
            <a:pPr fontAlgn="auto">
              <a:spcBef>
                <a:spcPts val="0"/>
              </a:spcBef>
              <a:spcAft>
                <a:spcPts val="0"/>
              </a:spcAft>
              <a:defRPr/>
            </a:pPr>
            <a:r>
              <a:rPr lang="he-IL" sz="1000" b="1" dirty="0">
                <a:solidFill>
                  <a:srgbClr val="5E4D36"/>
                </a:solidFill>
              </a:rPr>
              <a:t>ראובן </a:t>
            </a:r>
            <a:r>
              <a:rPr lang="he-IL" sz="1000" b="1" dirty="0" err="1">
                <a:solidFill>
                  <a:srgbClr val="5E4D36"/>
                </a:solidFill>
              </a:rPr>
              <a:t>רבלין</a:t>
            </a:r>
            <a:endParaRPr lang="he-IL" sz="1000" b="1" dirty="0">
              <a:solidFill>
                <a:srgbClr val="5E4D36"/>
              </a:solidFill>
            </a:endParaRPr>
          </a:p>
          <a:p>
            <a:pPr fontAlgn="auto">
              <a:spcBef>
                <a:spcPts val="0"/>
              </a:spcBef>
              <a:spcAft>
                <a:spcPts val="0"/>
              </a:spcAft>
              <a:defRPr/>
            </a:pPr>
            <a:endParaRPr lang="he-IL" sz="900" dirty="0">
              <a:solidFill>
                <a:srgbClr val="5E4D36"/>
              </a:solidFill>
            </a:endParaRPr>
          </a:p>
          <a:p>
            <a:pPr fontAlgn="auto">
              <a:spcBef>
                <a:spcPts val="0"/>
              </a:spcBef>
              <a:spcAft>
                <a:spcPts val="0"/>
              </a:spcAft>
              <a:defRPr/>
            </a:pPr>
            <a:r>
              <a:rPr lang="he-IL" sz="900" dirty="0">
                <a:solidFill>
                  <a:srgbClr val="5E4D36"/>
                </a:solidFill>
              </a:rPr>
              <a:t>הסדר הישראלי החדש", דורש מאתנו היום לעבור מהתפיסה המקובלת של רוב ומיעוט, לתפיסה חדשה של שותפות, בין המגזרים השונים בחברה הישראלית. בירור מהותה של השותפות הזאת, היא משימה של החברה הישראלית כולה. גם אם אין זה מתפקידי להכתיב את התשובות, הרי שמתפקידי ומחובתי כנשיא מדינת ישראל לשאול את השאלות, ולדרוש את הדיון ואת התשובות. ואני אמשיך לעשות זאת, מעל לכל במה, ובכל מקום; מכל שבט בתוכנו, ומכולנו גם יחד</a:t>
            </a:r>
            <a:r>
              <a:rPr lang="en-US" sz="900" dirty="0">
                <a:solidFill>
                  <a:srgbClr val="5E4D36"/>
                </a:solidFill>
              </a:rPr>
              <a:t>.  </a:t>
            </a:r>
          </a:p>
          <a:p>
            <a:pPr fontAlgn="auto">
              <a:spcBef>
                <a:spcPts val="0"/>
              </a:spcBef>
              <a:spcAft>
                <a:spcPts val="0"/>
              </a:spcAft>
              <a:defRPr/>
            </a:pPr>
            <a:r>
              <a:rPr lang="en-US" sz="900" dirty="0">
                <a:solidFill>
                  <a:srgbClr val="5E4D36"/>
                </a:solidFill>
              </a:rPr>
              <a:t> </a:t>
            </a:r>
            <a:r>
              <a:rPr lang="he-IL" sz="900" dirty="0">
                <a:solidFill>
                  <a:srgbClr val="5E4D36"/>
                </a:solidFill>
              </a:rPr>
              <a:t>אני מאמין, שישנם ארבעה יסודות, שעליהם השותפות הזאת מוכרחה לעמוד</a:t>
            </a:r>
            <a:r>
              <a:rPr lang="en-US" sz="900" dirty="0">
                <a:solidFill>
                  <a:srgbClr val="5E4D36"/>
                </a:solidFill>
              </a:rPr>
              <a:t>. </a:t>
            </a:r>
          </a:p>
          <a:p>
            <a:pPr fontAlgn="auto">
              <a:spcBef>
                <a:spcPts val="0"/>
              </a:spcBef>
              <a:spcAft>
                <a:spcPts val="0"/>
              </a:spcAft>
              <a:defRPr/>
            </a:pPr>
            <a:r>
              <a:rPr lang="en-US" sz="900" dirty="0">
                <a:solidFill>
                  <a:srgbClr val="5E4D36"/>
                </a:solidFill>
              </a:rPr>
              <a:t> </a:t>
            </a:r>
          </a:p>
          <a:p>
            <a:pPr fontAlgn="auto">
              <a:spcBef>
                <a:spcPts val="0"/>
              </a:spcBef>
              <a:spcAft>
                <a:spcPts val="0"/>
              </a:spcAft>
              <a:defRPr/>
            </a:pPr>
            <a:r>
              <a:rPr lang="he-IL" sz="900" dirty="0">
                <a:solidFill>
                  <a:srgbClr val="5E4D36"/>
                </a:solidFill>
              </a:rPr>
              <a:t>הראשון, הוא בתחושת הביטחון של כל  מגזר, בכך שכניסה לשותפות הזאת, אינה כרוכה בוויתור על מרכיבי היסוד של זהותו. החרדי, החילוני, הדתי או הערבי- אינם יכולים להרגיש שציפור נפשם נמצאת בסכנה או תחת איום. בין אם זאת דרך החינוך החרדית, בישיבות הקטנות והגדולות; תפיסת הגאולה הלאומית דתית; אורח החיים הליברלי כיהודי חילוני; או הזהות הערבית-פלסטינית. הביטחון בכך שהזהות הבסיסית שלי אינה מאוימת, הוא תנאי יסודי ליכולת של כל אחד מאתנו להושיט יד לאחר. להבין את כאבו ואת פחדיו. ליכולת של כולנו לכונן כאן שותפות, בין המגזרים השונים. לא נוכל לעשות זאת, מבלי שנלמד להכיר אלה את אלה. מבלי שנבין מהי ציפור הנפש של כל מגזר ונדע לכבד אותה ולשמור עליה- גם כאשר הדבר קשה ואף מקומם</a:t>
            </a:r>
          </a:p>
          <a:p>
            <a:pPr fontAlgn="auto">
              <a:spcBef>
                <a:spcPts val="0"/>
              </a:spcBef>
              <a:spcAft>
                <a:spcPts val="0"/>
              </a:spcAft>
              <a:defRPr/>
            </a:pPr>
            <a:endParaRPr lang="he-IL" sz="700" i="1" dirty="0">
              <a:solidFill>
                <a:srgbClr val="5E4D36"/>
              </a:solidFill>
              <a:latin typeface="Levenim MT" panose="02010502060101010101" pitchFamily="2" charset="-79"/>
            </a:endParaRPr>
          </a:p>
          <a:p>
            <a:pPr fontAlgn="auto">
              <a:spcBef>
                <a:spcPts val="0"/>
              </a:spcBef>
              <a:spcAft>
                <a:spcPts val="0"/>
              </a:spcAft>
              <a:defRPr/>
            </a:pPr>
            <a:endParaRPr lang="he-IL" sz="700" i="1" dirty="0">
              <a:solidFill>
                <a:srgbClr val="5E4D36"/>
              </a:solidFill>
              <a:latin typeface="Levenim MT" panose="02010502060101010101" pitchFamily="2" charset="-79"/>
            </a:endParaRPr>
          </a:p>
          <a:p>
            <a:pPr fontAlgn="auto">
              <a:spcBef>
                <a:spcPts val="0"/>
              </a:spcBef>
              <a:spcAft>
                <a:spcPts val="0"/>
              </a:spcAft>
              <a:defRPr/>
            </a:pPr>
            <a:endParaRPr lang="he-IL" sz="700" i="1" dirty="0">
              <a:solidFill>
                <a:srgbClr val="5E4D36"/>
              </a:solidFill>
              <a:latin typeface="Levenim MT" panose="02010502060101010101" pitchFamily="2" charset="-79"/>
            </a:endParaRPr>
          </a:p>
          <a:p>
            <a:pPr fontAlgn="auto">
              <a:spcBef>
                <a:spcPts val="0"/>
              </a:spcBef>
              <a:spcAft>
                <a:spcPts val="0"/>
              </a:spcAft>
              <a:defRPr/>
            </a:pPr>
            <a:endParaRPr lang="he-IL" sz="700" i="1" dirty="0">
              <a:solidFill>
                <a:srgbClr val="5E4D36"/>
              </a:solidFill>
              <a:latin typeface="Levenim MT" panose="02010502060101010101" pitchFamily="2" charset="-79"/>
            </a:endParaRPr>
          </a:p>
          <a:p>
            <a:pPr fontAlgn="auto">
              <a:spcBef>
                <a:spcPts val="0"/>
              </a:spcBef>
              <a:spcAft>
                <a:spcPts val="0"/>
              </a:spcAft>
              <a:defRPr/>
            </a:pPr>
            <a:r>
              <a:rPr lang="he-IL" sz="700" i="1" dirty="0">
                <a:solidFill>
                  <a:srgbClr val="5E4D36"/>
                </a:solidFill>
                <a:latin typeface="Levenim MT" panose="02010502060101010101" pitchFamily="2" charset="-79"/>
              </a:rPr>
              <a:t>מתוך: נאום השבטים של נשיא המדינה ,רובי </a:t>
            </a:r>
            <a:r>
              <a:rPr lang="he-IL" sz="700" i="1" dirty="0" err="1">
                <a:solidFill>
                  <a:srgbClr val="5E4D36"/>
                </a:solidFill>
                <a:latin typeface="Levenim MT" panose="02010502060101010101" pitchFamily="2" charset="-79"/>
              </a:rPr>
              <a:t>רבלין</a:t>
            </a:r>
            <a:r>
              <a:rPr lang="he-IL" sz="700" i="1" dirty="0">
                <a:solidFill>
                  <a:srgbClr val="5E4D36"/>
                </a:solidFill>
                <a:latin typeface="Levenim MT" panose="02010502060101010101" pitchFamily="2" charset="-79"/>
              </a:rPr>
              <a:t> בכנס </a:t>
            </a:r>
            <a:r>
              <a:rPr lang="he-IL" sz="700" i="1" dirty="0" err="1">
                <a:solidFill>
                  <a:srgbClr val="5E4D36"/>
                </a:solidFill>
                <a:latin typeface="Levenim MT" panose="02010502060101010101" pitchFamily="2" charset="-79"/>
              </a:rPr>
              <a:t>הרצליה</a:t>
            </a:r>
            <a:r>
              <a:rPr lang="he-IL" sz="700" i="1" dirty="0">
                <a:solidFill>
                  <a:srgbClr val="5E4D36"/>
                </a:solidFill>
                <a:latin typeface="Levenim MT" panose="02010502060101010101" pitchFamily="2" charset="-79"/>
              </a:rPr>
              <a:t>. תשע"ה</a:t>
            </a:r>
          </a:p>
        </p:txBody>
      </p:sp>
      <p:sp>
        <p:nvSpPr>
          <p:cNvPr id="16" name="מלבן 15"/>
          <p:cNvSpPr/>
          <p:nvPr/>
        </p:nvSpPr>
        <p:spPr>
          <a:xfrm>
            <a:off x="422275" y="990600"/>
            <a:ext cx="2025650" cy="57261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lstStyle/>
          <a:p>
            <a:pPr fontAlgn="auto">
              <a:spcBef>
                <a:spcPts val="0"/>
              </a:spcBef>
              <a:spcAft>
                <a:spcPts val="0"/>
              </a:spcAft>
              <a:defRPr/>
            </a:pPr>
            <a:r>
              <a:rPr lang="he-IL" sz="1000" b="1" u="sng" dirty="0">
                <a:solidFill>
                  <a:srgbClr val="5E4D36"/>
                </a:solidFill>
              </a:rPr>
              <a:t>כל מה שאתה מאמין ועושה זה דת</a:t>
            </a:r>
          </a:p>
          <a:p>
            <a:pPr fontAlgn="auto">
              <a:spcBef>
                <a:spcPts val="0"/>
              </a:spcBef>
              <a:spcAft>
                <a:spcPts val="0"/>
              </a:spcAft>
              <a:defRPr/>
            </a:pPr>
            <a:r>
              <a:rPr lang="he-IL" sz="1000" b="1" dirty="0">
                <a:solidFill>
                  <a:srgbClr val="5E4D36"/>
                </a:solidFill>
              </a:rPr>
              <a:t>מאיר אריאל</a:t>
            </a:r>
          </a:p>
          <a:p>
            <a:pPr fontAlgn="auto">
              <a:spcBef>
                <a:spcPts val="0"/>
              </a:spcBef>
              <a:spcAft>
                <a:spcPts val="0"/>
              </a:spcAft>
              <a:defRPr/>
            </a:pPr>
            <a:endParaRPr lang="he-IL" sz="1000" b="1" dirty="0">
              <a:solidFill>
                <a:srgbClr val="5E4D36"/>
              </a:solidFill>
            </a:endParaRPr>
          </a:p>
          <a:p>
            <a:pPr fontAlgn="auto">
              <a:spcBef>
                <a:spcPts val="0"/>
              </a:spcBef>
              <a:spcAft>
                <a:spcPts val="0"/>
              </a:spcAft>
              <a:defRPr/>
            </a:pPr>
            <a:r>
              <a:rPr lang="he-IL" sz="1000" dirty="0">
                <a:solidFill>
                  <a:srgbClr val="5E4D36"/>
                </a:solidFill>
              </a:rPr>
              <a:t>מזה זמן פונים אלי בעניין תופעת החזרה בתשובה ואני לא מבין מה רוצים ממני. אינני חוזר בתשובה. בכל אופן, לא זה שעליו נאמר 'במקום שבעלי תשובה עומדים צדיקים גמורים אינם יכולים לעמוד', כגון: מי שעשק אלמנה ויתום וחדל מזה. אם לוחצים אותי לקיר אני מודה בשפה רפה שיש לי אמונה באלוהים, בתורת משה ובעם ישראל. ומה שאני עושה עם זה, </a:t>
            </a:r>
            <a:r>
              <a:rPr lang="he-IL" sz="1000" dirty="0" err="1">
                <a:solidFill>
                  <a:srgbClr val="5E4D36"/>
                </a:solidFill>
              </a:rPr>
              <a:t>זה</a:t>
            </a:r>
            <a:r>
              <a:rPr lang="he-IL" sz="1000" dirty="0">
                <a:solidFill>
                  <a:srgbClr val="5E4D36"/>
                </a:solidFill>
              </a:rPr>
              <a:t> ממש לא עניינו של איש, כשם שזה לא ענייני מה מישהו עושה בשביל האמונה שלו. מקובלת עליי אמרתם של ג'ון לנון </a:t>
            </a:r>
            <a:r>
              <a:rPr lang="he-IL" sz="1000" dirty="0" err="1">
                <a:solidFill>
                  <a:srgbClr val="5E4D36"/>
                </a:solidFill>
              </a:rPr>
              <a:t>ואלטון</a:t>
            </a:r>
            <a:r>
              <a:rPr lang="he-IL" sz="1000" dirty="0">
                <a:solidFill>
                  <a:srgbClr val="5E4D36"/>
                </a:solidFill>
              </a:rPr>
              <a:t> ג'ון, שמה שמעביר אותך את הלילה זה בסדר גמור: כסף, כדורגל, מין, אמנות, אופנה, כדורים נגד כאבים, סמים, הימורים, תקשורת, אוכל- מה איכפת לי. מה שמסדר לך את הראש- מקובל עליי.  </a:t>
            </a:r>
            <a:r>
              <a:rPr lang="en-US" sz="1000" dirty="0">
                <a:solidFill>
                  <a:srgbClr val="5E4D36"/>
                </a:solidFill>
              </a:rPr>
              <a:t> </a:t>
            </a:r>
          </a:p>
          <a:p>
            <a:pPr fontAlgn="auto">
              <a:spcBef>
                <a:spcPts val="0"/>
              </a:spcBef>
              <a:spcAft>
                <a:spcPts val="0"/>
              </a:spcAft>
              <a:defRPr/>
            </a:pPr>
            <a:r>
              <a:rPr lang="he-IL" sz="1000" dirty="0">
                <a:solidFill>
                  <a:srgbClr val="5E4D36"/>
                </a:solidFill>
              </a:rPr>
              <a:t> למעשה, כל מה שאתה מאמין ועושה- זה דת. כל מה שנותן לך כיוון, קנה מידה, ביטחון עצמי, טעם- זה אמונה. כל אדם מאמין. אי-אפשר לאדם בלי אמונה כלשהי ואי-אפשר לאמונה שלו בלי צורה, גוף. והגוף של האמונה שלו זו הדת שלו. כולם דתיים. ולכל האמונות יש טקסים, תלבושות, מסורת, שולחנות ערוכים ויודעי ח"ן. […]   </a:t>
            </a:r>
            <a:endParaRPr lang="en-US" sz="1000" dirty="0">
              <a:solidFill>
                <a:srgbClr val="5E4D36"/>
              </a:solidFill>
            </a:endParaRPr>
          </a:p>
          <a:p>
            <a:pPr fontAlgn="auto">
              <a:spcBef>
                <a:spcPts val="0"/>
              </a:spcBef>
              <a:spcAft>
                <a:spcPts val="0"/>
              </a:spcAft>
              <a:defRPr/>
            </a:pPr>
            <a:endParaRPr lang="he-IL" sz="1000" b="1" dirty="0">
              <a:solidFill>
                <a:srgbClr val="5E4D36"/>
              </a:solidFill>
            </a:endParaRPr>
          </a:p>
          <a:p>
            <a:pPr fontAlgn="auto">
              <a:spcBef>
                <a:spcPts val="0"/>
              </a:spcBef>
              <a:spcAft>
                <a:spcPts val="0"/>
              </a:spcAft>
              <a:defRPr/>
            </a:pPr>
            <a:endParaRPr lang="he-IL" sz="1000" b="1" dirty="0">
              <a:solidFill>
                <a:srgbClr val="5E4D36"/>
              </a:solidFill>
            </a:endParaRPr>
          </a:p>
          <a:p>
            <a:pPr fontAlgn="auto">
              <a:spcBef>
                <a:spcPts val="0"/>
              </a:spcBef>
              <a:spcAft>
                <a:spcPts val="0"/>
              </a:spcAft>
              <a:defRPr/>
            </a:pPr>
            <a:endParaRPr lang="he-IL" sz="1000" b="1" dirty="0">
              <a:solidFill>
                <a:srgbClr val="5E4D36"/>
              </a:solidFill>
            </a:endParaRPr>
          </a:p>
          <a:p>
            <a:pPr fontAlgn="auto">
              <a:spcBef>
                <a:spcPts val="0"/>
              </a:spcBef>
              <a:spcAft>
                <a:spcPts val="0"/>
              </a:spcAft>
              <a:defRPr/>
            </a:pPr>
            <a:endParaRPr lang="he-IL" sz="1000" b="1" dirty="0">
              <a:solidFill>
                <a:srgbClr val="5E4D36"/>
              </a:solidFill>
            </a:endParaRPr>
          </a:p>
          <a:p>
            <a:pPr fontAlgn="auto">
              <a:spcBef>
                <a:spcPts val="0"/>
              </a:spcBef>
              <a:spcAft>
                <a:spcPts val="0"/>
              </a:spcAft>
              <a:defRPr/>
            </a:pPr>
            <a:r>
              <a:rPr lang="he-IL" sz="600" i="1" dirty="0">
                <a:solidFill>
                  <a:srgbClr val="5E4D36"/>
                </a:solidFill>
              </a:rPr>
              <a:t>מאיר אריאל, נשל הנחש, מהדורה מיוחדת, תל אביב תש"ס</a:t>
            </a:r>
            <a:endParaRPr lang="en-US" sz="600" i="1" dirty="0">
              <a:solidFill>
                <a:srgbClr val="5E4D36"/>
              </a:solidFill>
            </a:endParaRPr>
          </a:p>
        </p:txBody>
      </p:sp>
      <p:sp>
        <p:nvSpPr>
          <p:cNvPr id="18" name="מלבן 17"/>
          <p:cNvSpPr/>
          <p:nvPr/>
        </p:nvSpPr>
        <p:spPr>
          <a:xfrm>
            <a:off x="2466975" y="990600"/>
            <a:ext cx="2027238" cy="57261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lstStyle/>
          <a:p>
            <a:pPr fontAlgn="auto">
              <a:spcBef>
                <a:spcPts val="0"/>
              </a:spcBef>
              <a:spcAft>
                <a:spcPts val="0"/>
              </a:spcAft>
              <a:defRPr/>
            </a:pPr>
            <a:r>
              <a:rPr lang="he-IL" sz="1000" b="1" u="sng" dirty="0">
                <a:solidFill>
                  <a:srgbClr val="5E4D36"/>
                </a:solidFill>
              </a:rPr>
              <a:t>התרחקות לברכה</a:t>
            </a:r>
          </a:p>
          <a:p>
            <a:pPr fontAlgn="auto">
              <a:spcBef>
                <a:spcPts val="0"/>
              </a:spcBef>
              <a:spcAft>
                <a:spcPts val="0"/>
              </a:spcAft>
              <a:defRPr/>
            </a:pPr>
            <a:r>
              <a:rPr lang="he-IL" sz="1000" b="1" dirty="0">
                <a:solidFill>
                  <a:srgbClr val="5E4D36"/>
                </a:solidFill>
              </a:rPr>
              <a:t>הרב </a:t>
            </a:r>
            <a:r>
              <a:rPr lang="he-IL" sz="1000" b="1" dirty="0" err="1">
                <a:solidFill>
                  <a:srgbClr val="5E4D36"/>
                </a:solidFill>
              </a:rPr>
              <a:t>פרומן</a:t>
            </a:r>
            <a:endParaRPr lang="he-IL" sz="1000" b="1" dirty="0">
              <a:solidFill>
                <a:srgbClr val="5E4D36"/>
              </a:solidFill>
            </a:endParaRPr>
          </a:p>
          <a:p>
            <a:pPr fontAlgn="auto">
              <a:spcBef>
                <a:spcPts val="0"/>
              </a:spcBef>
              <a:spcAft>
                <a:spcPts val="0"/>
              </a:spcAft>
              <a:defRPr/>
            </a:pPr>
            <a:endParaRPr lang="he-IL" sz="1000" dirty="0">
              <a:solidFill>
                <a:srgbClr val="5E4D36"/>
              </a:solidFill>
            </a:endParaRPr>
          </a:p>
          <a:p>
            <a:pPr fontAlgn="auto">
              <a:spcBef>
                <a:spcPts val="0"/>
              </a:spcBef>
              <a:spcAft>
                <a:spcPts val="0"/>
              </a:spcAft>
              <a:defRPr/>
            </a:pPr>
            <a:r>
              <a:rPr lang="he-IL" sz="1000" dirty="0">
                <a:solidFill>
                  <a:srgbClr val="5E4D36"/>
                </a:solidFill>
              </a:rPr>
              <a:t>מה שרואים כעת הוא שהציבור הדתי הולך ומתעמק במקורותיו, והציבור החופשי הולך ומגשים את הרעיון של השחרור האישי, לטוב ולרע. ההשלכות החברתיות של התהליך הזה הן שכל ציבור הולך ומתחפר בעמדותיו, ושני חלקי העם מתרחקים זה מזה [...] </a:t>
            </a:r>
          </a:p>
          <a:p>
            <a:pPr fontAlgn="auto">
              <a:spcBef>
                <a:spcPts val="0"/>
              </a:spcBef>
              <a:spcAft>
                <a:spcPts val="0"/>
              </a:spcAft>
              <a:defRPr/>
            </a:pPr>
            <a:r>
              <a:rPr lang="he-IL" sz="1000" dirty="0">
                <a:solidFill>
                  <a:srgbClr val="5E4D36"/>
                </a:solidFill>
              </a:rPr>
              <a:t>אם לנקוט ניסוחים המגיעים אלינו מתרבות המזרח הרחוק, אפשר לומר ששני חלקי הציבור מבטאים שני עקרונות משלימים של החיוניות האנושית (כמו שאיפת האוויר ונשיפתו, שהם שני חלקי נשימה, או כמו השורשים והענפים המתפשטים לכל עבר של עץ חי) [...] ייתכן שההתפתחות של התרבות הישראלית עוד תוכיח, כי ההתרחקות </a:t>
            </a:r>
            <a:r>
              <a:rPr lang="he-IL" sz="1000" dirty="0" err="1">
                <a:solidFill>
                  <a:srgbClr val="5E4D36"/>
                </a:solidFill>
              </a:rPr>
              <a:t>היתה</a:t>
            </a:r>
            <a:r>
              <a:rPr lang="he-IL" sz="1000" dirty="0">
                <a:solidFill>
                  <a:srgbClr val="5E4D36"/>
                </a:solidFill>
              </a:rPr>
              <a:t> לברכה.</a:t>
            </a:r>
            <a:endParaRPr lang="en-US" sz="1000" dirty="0">
              <a:solidFill>
                <a:srgbClr val="5E4D36"/>
              </a:solidFill>
            </a:endParaRPr>
          </a:p>
          <a:p>
            <a:pPr fontAlgn="auto">
              <a:spcBef>
                <a:spcPts val="0"/>
              </a:spcBef>
              <a:spcAft>
                <a:spcPts val="0"/>
              </a:spcAft>
              <a:defRPr/>
            </a:pPr>
            <a:r>
              <a:rPr lang="he-IL" sz="1000" dirty="0">
                <a:solidFill>
                  <a:srgbClr val="5E4D36"/>
                </a:solidFill>
              </a:rPr>
              <a:t>[...] אני מקווה שאף אחד מהצדדים לא ינצח, ופירות המאבק בין הציבור הדתי והחופשי יהיו כפירות המאבקים בין בני זוג : ילדים יפים.</a:t>
            </a:r>
          </a:p>
          <a:p>
            <a:pPr fontAlgn="auto">
              <a:spcBef>
                <a:spcPts val="0"/>
              </a:spcBef>
              <a:spcAft>
                <a:spcPts val="0"/>
              </a:spcAft>
              <a:defRPr/>
            </a:pPr>
            <a:endParaRPr lang="he-IL" sz="1000" dirty="0">
              <a:solidFill>
                <a:srgbClr val="5E4D36"/>
              </a:solidFill>
            </a:endParaRPr>
          </a:p>
          <a:p>
            <a:pPr fontAlgn="auto">
              <a:spcBef>
                <a:spcPts val="0"/>
              </a:spcBef>
              <a:spcAft>
                <a:spcPts val="0"/>
              </a:spcAft>
              <a:defRPr/>
            </a:pPr>
            <a:endParaRPr lang="he-IL" sz="1000" dirty="0">
              <a:solidFill>
                <a:srgbClr val="5E4D36"/>
              </a:solidFill>
            </a:endParaRPr>
          </a:p>
          <a:p>
            <a:pPr fontAlgn="auto">
              <a:spcBef>
                <a:spcPts val="0"/>
              </a:spcBef>
              <a:spcAft>
                <a:spcPts val="0"/>
              </a:spcAft>
              <a:defRPr/>
            </a:pPr>
            <a:endParaRPr lang="he-IL" sz="1000" dirty="0">
              <a:solidFill>
                <a:srgbClr val="5E4D36"/>
              </a:solidFill>
            </a:endParaRPr>
          </a:p>
          <a:p>
            <a:pPr fontAlgn="auto">
              <a:spcBef>
                <a:spcPts val="0"/>
              </a:spcBef>
              <a:spcAft>
                <a:spcPts val="0"/>
              </a:spcAft>
              <a:defRPr/>
            </a:pPr>
            <a:endParaRPr lang="he-IL" sz="700" i="1" dirty="0">
              <a:solidFill>
                <a:srgbClr val="5E4D36"/>
              </a:solidFill>
            </a:endParaRPr>
          </a:p>
          <a:p>
            <a:pPr fontAlgn="auto">
              <a:spcBef>
                <a:spcPts val="0"/>
              </a:spcBef>
              <a:spcAft>
                <a:spcPts val="0"/>
              </a:spcAft>
              <a:defRPr/>
            </a:pPr>
            <a:endParaRPr lang="he-IL" sz="700" i="1" dirty="0">
              <a:solidFill>
                <a:srgbClr val="5E4D36"/>
              </a:solidFill>
            </a:endParaRPr>
          </a:p>
          <a:p>
            <a:pPr fontAlgn="auto">
              <a:spcBef>
                <a:spcPts val="0"/>
              </a:spcBef>
              <a:spcAft>
                <a:spcPts val="0"/>
              </a:spcAft>
              <a:defRPr/>
            </a:pPr>
            <a:endParaRPr lang="he-IL" sz="700" i="1" dirty="0">
              <a:solidFill>
                <a:srgbClr val="5E4D36"/>
              </a:solidFill>
            </a:endParaRPr>
          </a:p>
          <a:p>
            <a:pPr fontAlgn="auto">
              <a:spcBef>
                <a:spcPts val="0"/>
              </a:spcBef>
              <a:spcAft>
                <a:spcPts val="0"/>
              </a:spcAft>
              <a:defRPr/>
            </a:pPr>
            <a:endParaRPr lang="he-IL" sz="700" i="1" dirty="0">
              <a:solidFill>
                <a:srgbClr val="5E4D36"/>
              </a:solidFill>
            </a:endParaRPr>
          </a:p>
          <a:p>
            <a:pPr fontAlgn="auto">
              <a:spcBef>
                <a:spcPts val="0"/>
              </a:spcBef>
              <a:spcAft>
                <a:spcPts val="0"/>
              </a:spcAft>
              <a:defRPr/>
            </a:pPr>
            <a:endParaRPr lang="he-IL" sz="700" i="1" dirty="0">
              <a:solidFill>
                <a:srgbClr val="5E4D36"/>
              </a:solidFill>
            </a:endParaRPr>
          </a:p>
          <a:p>
            <a:pPr fontAlgn="auto">
              <a:spcBef>
                <a:spcPts val="0"/>
              </a:spcBef>
              <a:spcAft>
                <a:spcPts val="0"/>
              </a:spcAft>
              <a:defRPr/>
            </a:pPr>
            <a:endParaRPr lang="he-IL" sz="700" i="1" dirty="0">
              <a:solidFill>
                <a:srgbClr val="5E4D36"/>
              </a:solidFill>
            </a:endParaRPr>
          </a:p>
          <a:p>
            <a:pPr fontAlgn="auto">
              <a:spcBef>
                <a:spcPts val="0"/>
              </a:spcBef>
              <a:spcAft>
                <a:spcPts val="0"/>
              </a:spcAft>
              <a:defRPr/>
            </a:pPr>
            <a:endParaRPr lang="he-IL" sz="700" i="1" dirty="0">
              <a:solidFill>
                <a:srgbClr val="5E4D36"/>
              </a:solidFill>
            </a:endParaRPr>
          </a:p>
          <a:p>
            <a:pPr fontAlgn="auto">
              <a:spcBef>
                <a:spcPts val="0"/>
              </a:spcBef>
              <a:spcAft>
                <a:spcPts val="0"/>
              </a:spcAft>
              <a:defRPr/>
            </a:pPr>
            <a:endParaRPr lang="he-IL" sz="700" i="1" dirty="0">
              <a:solidFill>
                <a:srgbClr val="5E4D36"/>
              </a:solidFill>
            </a:endParaRPr>
          </a:p>
          <a:p>
            <a:pPr fontAlgn="auto">
              <a:spcBef>
                <a:spcPts val="0"/>
              </a:spcBef>
              <a:spcAft>
                <a:spcPts val="0"/>
              </a:spcAft>
              <a:defRPr/>
            </a:pPr>
            <a:endParaRPr lang="he-IL" sz="700" i="1" dirty="0">
              <a:solidFill>
                <a:srgbClr val="5E4D36"/>
              </a:solidFill>
            </a:endParaRPr>
          </a:p>
          <a:p>
            <a:pPr fontAlgn="auto">
              <a:spcBef>
                <a:spcPts val="0"/>
              </a:spcBef>
              <a:spcAft>
                <a:spcPts val="0"/>
              </a:spcAft>
              <a:defRPr/>
            </a:pPr>
            <a:endParaRPr lang="he-IL" sz="700" i="1" dirty="0">
              <a:solidFill>
                <a:srgbClr val="5E4D36"/>
              </a:solidFill>
            </a:endParaRPr>
          </a:p>
          <a:p>
            <a:pPr fontAlgn="auto">
              <a:spcBef>
                <a:spcPts val="0"/>
              </a:spcBef>
              <a:spcAft>
                <a:spcPts val="0"/>
              </a:spcAft>
              <a:defRPr/>
            </a:pPr>
            <a:endParaRPr lang="he-IL" sz="700" i="1" dirty="0">
              <a:solidFill>
                <a:srgbClr val="5E4D36"/>
              </a:solidFill>
            </a:endParaRPr>
          </a:p>
          <a:p>
            <a:pPr fontAlgn="auto">
              <a:spcBef>
                <a:spcPts val="0"/>
              </a:spcBef>
              <a:spcAft>
                <a:spcPts val="0"/>
              </a:spcAft>
              <a:defRPr/>
            </a:pPr>
            <a:endParaRPr lang="he-IL" sz="700" i="1" dirty="0">
              <a:solidFill>
                <a:srgbClr val="5E4D36"/>
              </a:solidFill>
            </a:endParaRPr>
          </a:p>
          <a:p>
            <a:pPr fontAlgn="auto">
              <a:spcBef>
                <a:spcPts val="0"/>
              </a:spcBef>
              <a:spcAft>
                <a:spcPts val="0"/>
              </a:spcAft>
              <a:defRPr/>
            </a:pPr>
            <a:endParaRPr lang="he-IL" sz="700" i="1" dirty="0">
              <a:solidFill>
                <a:srgbClr val="5E4D36"/>
              </a:solidFill>
            </a:endParaRPr>
          </a:p>
          <a:p>
            <a:pPr fontAlgn="auto">
              <a:spcBef>
                <a:spcPts val="0"/>
              </a:spcBef>
              <a:spcAft>
                <a:spcPts val="0"/>
              </a:spcAft>
              <a:defRPr/>
            </a:pPr>
            <a:endParaRPr lang="he-IL" sz="700" i="1" dirty="0">
              <a:solidFill>
                <a:srgbClr val="5E4D36"/>
              </a:solidFill>
            </a:endParaRPr>
          </a:p>
          <a:p>
            <a:pPr fontAlgn="auto">
              <a:spcBef>
                <a:spcPts val="0"/>
              </a:spcBef>
              <a:spcAft>
                <a:spcPts val="0"/>
              </a:spcAft>
              <a:defRPr/>
            </a:pPr>
            <a:r>
              <a:rPr lang="he-IL" sz="700" i="1" dirty="0">
                <a:solidFill>
                  <a:srgbClr val="5E4D36"/>
                </a:solidFill>
              </a:rPr>
              <a:t>מתוך דבריו של הרב מנחם </a:t>
            </a:r>
            <a:r>
              <a:rPr lang="he-IL" sz="700" i="1" dirty="0" err="1">
                <a:solidFill>
                  <a:srgbClr val="5E4D36"/>
                </a:solidFill>
              </a:rPr>
              <a:t>פרומן</a:t>
            </a:r>
            <a:endParaRPr lang="en-US" sz="700" i="1" dirty="0">
              <a:solidFill>
                <a:srgbClr val="5E4D36"/>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2162175" y="604838"/>
            <a:ext cx="7383463" cy="257175"/>
          </a:xfrm>
        </p:spPr>
        <p:txBody>
          <a:bodyPr/>
          <a:lstStyle/>
          <a:p>
            <a:pPr eaLnBrk="1" fontAlgn="auto" hangingPunct="1">
              <a:spcAft>
                <a:spcPts val="0"/>
              </a:spcAft>
              <a:defRPr/>
            </a:pPr>
            <a:r>
              <a:rPr lang="he-IL" smtClean="0"/>
              <a:t>רקע והוראות למדריך/ה</a:t>
            </a:r>
            <a:endParaRPr/>
          </a:p>
        </p:txBody>
      </p:sp>
      <p:sp>
        <p:nvSpPr>
          <p:cNvPr id="3" name="TextBox 2"/>
          <p:cNvSpPr txBox="1"/>
          <p:nvPr/>
        </p:nvSpPr>
        <p:spPr>
          <a:xfrm>
            <a:off x="614363" y="1141413"/>
            <a:ext cx="8931275" cy="1784350"/>
          </a:xfrm>
          <a:prstGeom prst="rect">
            <a:avLst/>
          </a:prstGeom>
          <a:noFill/>
        </p:spPr>
        <p:txBody>
          <a:bodyPr>
            <a:spAutoFit/>
          </a:bodyPr>
          <a:lstStyle/>
          <a:p>
            <a:pPr fontAlgn="auto">
              <a:spcBef>
                <a:spcPts val="0"/>
              </a:spcBef>
              <a:spcAft>
                <a:spcPts val="0"/>
              </a:spcAft>
              <a:defRPr/>
            </a:pPr>
            <a:r>
              <a:rPr lang="he-IL" sz="1000" dirty="0">
                <a:solidFill>
                  <a:schemeClr val="accent2">
                    <a:lumMod val="50000"/>
                  </a:schemeClr>
                </a:solidFill>
                <a:latin typeface="+mn-lt"/>
                <a:cs typeface="+mn-cs"/>
              </a:rPr>
              <a:t>שיעור – דתיים חילוניים</a:t>
            </a:r>
          </a:p>
          <a:p>
            <a:pPr fontAlgn="auto">
              <a:spcBef>
                <a:spcPts val="0"/>
              </a:spcBef>
              <a:spcAft>
                <a:spcPts val="0"/>
              </a:spcAft>
              <a:defRPr/>
            </a:pPr>
            <a:endParaRPr lang="he-IL" sz="1000" dirty="0">
              <a:solidFill>
                <a:schemeClr val="accent2">
                  <a:lumMod val="50000"/>
                </a:schemeClr>
              </a:solidFill>
              <a:latin typeface="+mn-lt"/>
              <a:cs typeface="+mn-cs"/>
            </a:endParaRPr>
          </a:p>
          <a:p>
            <a:pPr fontAlgn="auto">
              <a:spcBef>
                <a:spcPts val="0"/>
              </a:spcBef>
              <a:spcAft>
                <a:spcPts val="0"/>
              </a:spcAft>
              <a:defRPr/>
            </a:pPr>
            <a:endParaRPr lang="he-IL" sz="1000" dirty="0">
              <a:solidFill>
                <a:schemeClr val="accent2">
                  <a:lumMod val="50000"/>
                </a:schemeClr>
              </a:solidFill>
              <a:latin typeface="+mn-lt"/>
              <a:cs typeface="+mn-cs"/>
            </a:endParaRPr>
          </a:p>
          <a:p>
            <a:pPr fontAlgn="auto">
              <a:spcBef>
                <a:spcPts val="0"/>
              </a:spcBef>
              <a:spcAft>
                <a:spcPts val="0"/>
              </a:spcAft>
              <a:defRPr/>
            </a:pPr>
            <a:r>
              <a:rPr lang="he-IL" sz="1000" dirty="0">
                <a:solidFill>
                  <a:schemeClr val="accent2">
                    <a:lumMod val="50000"/>
                  </a:schemeClr>
                </a:solidFill>
                <a:latin typeface="+mn-lt"/>
                <a:cs typeface="+mn-cs"/>
              </a:rPr>
              <a:t>רקע כללי:</a:t>
            </a:r>
          </a:p>
          <a:p>
            <a:pPr fontAlgn="auto">
              <a:spcBef>
                <a:spcPts val="0"/>
              </a:spcBef>
              <a:spcAft>
                <a:spcPts val="0"/>
              </a:spcAft>
              <a:defRPr/>
            </a:pPr>
            <a:endParaRPr lang="he-IL" sz="1000" dirty="0">
              <a:solidFill>
                <a:schemeClr val="accent2">
                  <a:lumMod val="50000"/>
                </a:schemeClr>
              </a:solidFill>
              <a:latin typeface="+mn-lt"/>
              <a:cs typeface="+mn-cs"/>
            </a:endParaRPr>
          </a:p>
          <a:p>
            <a:pPr fontAlgn="auto">
              <a:spcBef>
                <a:spcPts val="0"/>
              </a:spcBef>
              <a:spcAft>
                <a:spcPts val="0"/>
              </a:spcAft>
              <a:defRPr/>
            </a:pPr>
            <a:endParaRPr lang="he-IL" sz="1000" dirty="0">
              <a:solidFill>
                <a:schemeClr val="accent2">
                  <a:lumMod val="50000"/>
                </a:schemeClr>
              </a:solidFill>
              <a:latin typeface="+mn-lt"/>
              <a:cs typeface="+mn-cs"/>
            </a:endParaRPr>
          </a:p>
          <a:p>
            <a:pPr fontAlgn="auto">
              <a:spcBef>
                <a:spcPts val="0"/>
              </a:spcBef>
              <a:spcAft>
                <a:spcPts val="0"/>
              </a:spcAft>
              <a:defRPr/>
            </a:pPr>
            <a:r>
              <a:rPr lang="he-IL" sz="1000" dirty="0">
                <a:solidFill>
                  <a:schemeClr val="accent2">
                    <a:lumMod val="50000"/>
                  </a:schemeClr>
                </a:solidFill>
                <a:latin typeface="+mn-lt"/>
                <a:cs typeface="+mn-cs"/>
              </a:rPr>
              <a:t>חומרי קריאה מומלצים:</a:t>
            </a:r>
          </a:p>
          <a:p>
            <a:pPr fontAlgn="auto">
              <a:spcBef>
                <a:spcPts val="0"/>
              </a:spcBef>
              <a:spcAft>
                <a:spcPts val="0"/>
              </a:spcAft>
              <a:defRPr/>
            </a:pPr>
            <a:endParaRPr lang="he-IL" sz="1000" dirty="0">
              <a:latin typeface="+mn-lt"/>
              <a:cs typeface="+mn-cs"/>
            </a:endParaRPr>
          </a:p>
          <a:p>
            <a:pPr fontAlgn="auto">
              <a:spcBef>
                <a:spcPts val="0"/>
              </a:spcBef>
              <a:spcAft>
                <a:spcPts val="0"/>
              </a:spcAft>
              <a:defRPr/>
            </a:pPr>
            <a:r>
              <a:rPr lang="he-IL" sz="1000" dirty="0">
                <a:solidFill>
                  <a:schemeClr val="accent2">
                    <a:lumMod val="50000"/>
                  </a:schemeClr>
                </a:solidFill>
                <a:latin typeface="+mn-lt"/>
                <a:cs typeface="+mn-cs"/>
              </a:rPr>
              <a:t>לצפייה:</a:t>
            </a:r>
          </a:p>
          <a:p>
            <a:pPr fontAlgn="auto">
              <a:spcBef>
                <a:spcPts val="0"/>
              </a:spcBef>
              <a:spcAft>
                <a:spcPts val="0"/>
              </a:spcAft>
              <a:defRPr/>
            </a:pPr>
            <a:endParaRPr lang="he-IL" sz="1000" dirty="0">
              <a:latin typeface="+mn-lt"/>
              <a:cs typeface="+mn-cs"/>
            </a:endParaRPr>
          </a:p>
          <a:p>
            <a:pPr fontAlgn="auto">
              <a:spcBef>
                <a:spcPts val="0"/>
              </a:spcBef>
              <a:spcAft>
                <a:spcPts val="0"/>
              </a:spcAft>
              <a:defRPr/>
            </a:pPr>
            <a:endParaRPr lang="en-US" sz="1000" dirty="0">
              <a:latin typeface="+mn-lt"/>
              <a:cs typeface="+mn-cs"/>
            </a:endParaRPr>
          </a:p>
        </p:txBody>
      </p:sp>
    </p:spTree>
  </p:cSld>
  <p:clrMapOvr>
    <a:masterClrMapping/>
  </p:clrMapOvr>
</p:sld>
</file>

<file path=ppt/theme/theme1.xml><?xml version="1.0" encoding="utf-8"?>
<a:theme xmlns:a="http://schemas.openxmlformats.org/drawingml/2006/main" name="1_ערכת נושא Office">
  <a:themeElements>
    <a:clrScheme name="ערכת נושא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ערכת נושא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ערכת נושא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7161</TotalTime>
  <Words>340</Words>
  <Application>Microsoft Office PowerPoint</Application>
  <PresentationFormat>A4 Paper (210x297 mm)‎</PresentationFormat>
  <Paragraphs>71</Paragraphs>
  <Slides>2</Slides>
  <Notes>0</Notes>
  <HiddenSlides>0</HiddenSlides>
  <MMClips>0</MMClips>
  <ScaleCrop>false</ScaleCrop>
  <HeadingPairs>
    <vt:vector size="6" baseType="variant">
      <vt:variant>
        <vt:lpstr>גופנים בשימוש</vt:lpstr>
      </vt:variant>
      <vt:variant>
        <vt:i4>6</vt:i4>
      </vt:variant>
      <vt:variant>
        <vt:lpstr>ערכת נושא</vt:lpstr>
      </vt:variant>
      <vt:variant>
        <vt:i4>1</vt:i4>
      </vt:variant>
      <vt:variant>
        <vt:lpstr>כותרות שקופיות</vt:lpstr>
      </vt:variant>
      <vt:variant>
        <vt:i4>2</vt:i4>
      </vt:variant>
    </vt:vector>
  </HeadingPairs>
  <TitlesOfParts>
    <vt:vector size="9" baseType="lpstr">
      <vt:lpstr>Arial</vt:lpstr>
      <vt:lpstr>Calibri Light</vt:lpstr>
      <vt:lpstr>Times New Roman</vt:lpstr>
      <vt:lpstr>Calibri</vt:lpstr>
      <vt:lpstr>Levenim MT</vt:lpstr>
      <vt:lpstr>Wingdings</vt:lpstr>
      <vt:lpstr>1_ערכת נושא Office</vt:lpstr>
      <vt:lpstr>דת ומדינה- דתיים חילוניים</vt:lpstr>
      <vt:lpstr>רקע והוראות למדריך/ה</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eladbrk</dc:creator>
  <cp:lastModifiedBy>home</cp:lastModifiedBy>
  <cp:revision>122</cp:revision>
  <cp:lastPrinted>2016-01-02T09:56:53Z</cp:lastPrinted>
  <dcterms:created xsi:type="dcterms:W3CDTF">2016-01-01T12:13:36Z</dcterms:created>
  <dcterms:modified xsi:type="dcterms:W3CDTF">2018-07-11T09:30:04Z</dcterms:modified>
</cp:coreProperties>
</file>