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80" d="100"/>
          <a:sy n="80" d="100"/>
        </p:scale>
        <p:origin x="-468" y="210"/>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במעשה ולימוד</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r>
              <a:rPr lang="he-IL" sz="950" b="1" dirty="0" smtClean="0">
                <a:solidFill>
                  <a:schemeClr val="bg1"/>
                </a:solidFill>
                <a:latin typeface="Levenim MT" pitchFamily="2" charset="-79"/>
                <a:cs typeface="Levenim MT" pitchFamily="2" charset="-79"/>
              </a:rPr>
              <a:t>:</a:t>
            </a:r>
          </a:p>
          <a:p>
            <a:pPr algn="just"/>
            <a:r>
              <a:rPr lang="he-IL" sz="800" dirty="0" smtClean="0">
                <a:latin typeface="Levenim MT" pitchFamily="2" charset="-79"/>
                <a:cs typeface="Levenim MT" pitchFamily="2" charset="-79"/>
              </a:rPr>
              <a:t>תכלס', תן עבודה ודבר לעניין. עזוב אותנו </a:t>
            </a:r>
            <a:r>
              <a:rPr lang="he-IL" sz="800" dirty="0" err="1" smtClean="0">
                <a:latin typeface="Levenim MT" pitchFamily="2" charset="-79"/>
                <a:cs typeface="Levenim MT" pitchFamily="2" charset="-79"/>
              </a:rPr>
              <a:t>באמש'ך</a:t>
            </a:r>
            <a:r>
              <a:rPr lang="he-IL" sz="800" dirty="0" smtClean="0">
                <a:latin typeface="Levenim MT" pitchFamily="2" charset="-79"/>
                <a:cs typeface="Levenim MT" pitchFamily="2" charset="-79"/>
              </a:rPr>
              <a:t> עם כל הדיבורים. </a:t>
            </a:r>
          </a:p>
          <a:p>
            <a:pPr algn="just"/>
            <a:r>
              <a:rPr lang="he-IL" sz="800" dirty="0" smtClean="0">
                <a:latin typeface="Levenim MT" pitchFamily="2" charset="-79"/>
                <a:cs typeface="Levenim MT" pitchFamily="2" charset="-79"/>
              </a:rPr>
              <a:t>במילים </a:t>
            </a:r>
            <a:r>
              <a:rPr lang="he-IL" sz="800" dirty="0" err="1" smtClean="0">
                <a:latin typeface="Levenim MT" pitchFamily="2" charset="-79"/>
                <a:cs typeface="Levenim MT" pitchFamily="2" charset="-79"/>
              </a:rPr>
              <a:t>ימקסימות</a:t>
            </a:r>
            <a:r>
              <a:rPr lang="he-IL" sz="800" dirty="0" smtClean="0">
                <a:latin typeface="Levenim MT" pitchFamily="2" charset="-79"/>
                <a:cs typeface="Levenim MT" pitchFamily="2" charset="-79"/>
              </a:rPr>
              <a:t> של חכמים  לא המדרש הוא העיקר, אלא המעשה. וכל המרבה דברים, מביא חטא" (משנה, אבות א, </a:t>
            </a:r>
            <a:r>
              <a:rPr lang="he-IL" sz="800" dirty="0" err="1" smtClean="0">
                <a:latin typeface="Levenim MT" pitchFamily="2" charset="-79"/>
                <a:cs typeface="Levenim MT" pitchFamily="2" charset="-79"/>
              </a:rPr>
              <a:t>טז</a:t>
            </a:r>
            <a:r>
              <a:rPr lang="he-IL" sz="800" dirty="0" smtClean="0">
                <a:latin typeface="Levenim MT" pitchFamily="2" charset="-79"/>
                <a:cs typeface="Levenim MT" pitchFamily="2" charset="-79"/>
              </a:rPr>
              <a:t>) או ביטוי לא פחות קשה:  אהוב את המלאכה ושנא את הרבנות" (שם, א, י)</a:t>
            </a:r>
          </a:p>
          <a:p>
            <a:pPr algn="just"/>
            <a:r>
              <a:rPr lang="he-IL" sz="800" dirty="0" smtClean="0">
                <a:latin typeface="Levenim MT" pitchFamily="2" charset="-79"/>
                <a:cs typeface="Levenim MT" pitchFamily="2" charset="-79"/>
              </a:rPr>
              <a:t>בבקשה בואו לא נהיה טמבלים, נבין מה אנחנו רוצים מעצמינו, מאפה באנו ולאן אנחנו הולכים.</a:t>
            </a:r>
          </a:p>
          <a:p>
            <a:pPr algn="just"/>
            <a:r>
              <a:rPr lang="he-IL" sz="800" dirty="0" smtClean="0">
                <a:latin typeface="Levenim MT" pitchFamily="2" charset="-79"/>
                <a:cs typeface="Levenim MT" pitchFamily="2" charset="-79"/>
              </a:rPr>
              <a:t>ושוב במילים המקסימות של חכמים 'כל מי שאין בו דעה אסור לרחם עליו' 'כל אדם שיש בו דעה כאילו נבנה בית המקדש בימיו' (שם, ברכות </a:t>
            </a:r>
            <a:r>
              <a:rPr lang="he-IL" sz="800" dirty="0" err="1" smtClean="0">
                <a:latin typeface="Levenim MT" pitchFamily="2" charset="-79"/>
                <a:cs typeface="Levenim MT" pitchFamily="2" charset="-79"/>
              </a:rPr>
              <a:t>לג</a:t>
            </a:r>
            <a:r>
              <a:rPr lang="he-IL" sz="800" dirty="0" smtClean="0">
                <a:latin typeface="Levenim MT" pitchFamily="2" charset="-79"/>
                <a:cs typeface="Levenim MT" pitchFamily="2" charset="-79"/>
              </a:rPr>
              <a:t>, א)</a:t>
            </a:r>
          </a:p>
          <a:p>
            <a:pPr algn="just"/>
            <a:r>
              <a:rPr lang="he-IL" sz="800" dirty="0" smtClean="0">
                <a:latin typeface="Levenim MT" pitchFamily="2" charset="-79"/>
                <a:cs typeface="Levenim MT" pitchFamily="2" charset="-79"/>
              </a:rPr>
              <a:t>בדף זה ננסה להבין את המתח שבין המעשה ללימוד. ננסה לעמוד על הקווים של השילוב שבין שניהם שיכול להביא אותנו לשביל הזהב שבין הלימוד למעשה. נראה שלימוד שמקדש את הספק הוא לימוד עקר, לעומת לימוד שמביא לידי מעשה שהוא לימוד פורה והכרחי לקומת האדם השלמה שלנו כאוהבי הארץ האדמה והעבודה. </a:t>
            </a:r>
          </a:p>
          <a:p>
            <a:pPr>
              <a:spcAft>
                <a:spcPts val="600"/>
              </a:spcAft>
            </a:pPr>
            <a:endParaRPr lang="he-IL" sz="900" b="1" dirty="0" smtClean="0">
              <a:solidFill>
                <a:schemeClr val="bg1"/>
              </a:solidFill>
              <a:latin typeface="Levenim MT" pitchFamily="2" charset="-79"/>
              <a:cs typeface="Levenim MT" pitchFamily="2" charset="-79"/>
            </a:endParaRPr>
          </a:p>
        </p:txBody>
      </p:sp>
      <p:sp>
        <p:nvSpPr>
          <p:cNvPr id="13" name="מלבן 12"/>
          <p:cNvSpPr/>
          <p:nvPr/>
        </p:nvSpPr>
        <p:spPr>
          <a:xfrm>
            <a:off x="6682740" y="3597095"/>
            <a:ext cx="2796540" cy="239413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a:t>
            </a:r>
            <a:r>
              <a:rPr lang="he-IL" sz="950" b="1" dirty="0" smtClean="0">
                <a:solidFill>
                  <a:srgbClr val="5E4D36"/>
                </a:solidFill>
                <a:latin typeface="Levenim MT" pitchFamily="2" charset="-79"/>
                <a:cs typeface="Levenim MT" pitchFamily="2" charset="-79"/>
              </a:rPr>
              <a:t>:</a:t>
            </a:r>
          </a:p>
          <a:p>
            <a:r>
              <a:rPr lang="he-IL" sz="900" u="sng" dirty="0" smtClean="0">
                <a:solidFill>
                  <a:srgbClr val="5E4D36"/>
                </a:solidFill>
                <a:latin typeface="Levenim MT" pitchFamily="2" charset="-79"/>
                <a:cs typeface="Levenim MT" pitchFamily="2" charset="-79"/>
              </a:rPr>
              <a:t>א</a:t>
            </a:r>
            <a:r>
              <a:rPr lang="he-IL" sz="900" u="sng" dirty="0" smtClean="0">
                <a:solidFill>
                  <a:srgbClr val="5E4D36"/>
                </a:solidFill>
                <a:latin typeface="Levenim MT" pitchFamily="2" charset="-79"/>
                <a:cs typeface="Levenim MT" pitchFamily="2" charset="-79"/>
              </a:rPr>
              <a:t>. תלמוד המביא לידי מעשה</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נסו לסכם את המתח שבין תלמוד למעשה בדברי החכמים החלוקים רבי טרפון ורבי עקיבא על רקע מה שקאנו אצל </a:t>
            </a:r>
            <a:r>
              <a:rPr lang="he-IL" sz="900" dirty="0" err="1" smtClean="0">
                <a:solidFill>
                  <a:srgbClr val="5E4D36"/>
                </a:solidFill>
                <a:latin typeface="Levenim MT" pitchFamily="2" charset="-79"/>
                <a:cs typeface="Levenim MT" pitchFamily="2" charset="-79"/>
              </a:rPr>
              <a:t>גודון</a:t>
            </a:r>
            <a:r>
              <a:rPr lang="he-IL" sz="900" dirty="0" smtClean="0">
                <a:solidFill>
                  <a:srgbClr val="5E4D36"/>
                </a:solidFill>
                <a:latin typeface="Levenim MT" pitchFamily="2" charset="-79"/>
                <a:cs typeface="Levenim MT" pitchFamily="2" charset="-79"/>
              </a:rPr>
              <a:t>.</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האם ניתן לומר שתשובת החכמים 'גדול תלמוד שהתלמוד מביא לידי מעשה' מגדירה לנו משהו על מהות הלימוד אותו אנחנו מבקשים</a:t>
            </a:r>
            <a:r>
              <a:rPr lang="he-IL" sz="900" dirty="0" smtClean="0">
                <a:solidFill>
                  <a:srgbClr val="5E4D36"/>
                </a:solidFill>
                <a:latin typeface="Levenim MT" pitchFamily="2" charset="-79"/>
                <a:cs typeface="Levenim MT" pitchFamily="2" charset="-79"/>
              </a:rPr>
              <a:t>?</a:t>
            </a:r>
          </a:p>
          <a:p>
            <a:r>
              <a:rPr lang="he-IL" sz="900" u="sng" dirty="0" smtClean="0">
                <a:solidFill>
                  <a:srgbClr val="5E4D36"/>
                </a:solidFill>
                <a:latin typeface="Levenim MT" pitchFamily="2" charset="-79"/>
                <a:cs typeface="Levenim MT" pitchFamily="2" charset="-79"/>
              </a:rPr>
              <a:t>ב. תעזוב אותי </a:t>
            </a:r>
            <a:r>
              <a:rPr lang="he-IL" sz="900" u="sng" dirty="0" err="1" smtClean="0">
                <a:solidFill>
                  <a:srgbClr val="5E4D36"/>
                </a:solidFill>
                <a:latin typeface="Levenim MT" pitchFamily="2" charset="-79"/>
                <a:cs typeface="Levenim MT" pitchFamily="2" charset="-79"/>
              </a:rPr>
              <a:t>באמש'ך</a:t>
            </a:r>
            <a:endParaRPr lang="he-IL" sz="900" u="sng" dirty="0" smtClean="0">
              <a:solidFill>
                <a:srgbClr val="5E4D36"/>
              </a:solidFill>
              <a:latin typeface="Levenim MT" pitchFamily="2" charset="-79"/>
              <a:cs typeface="Levenim MT" pitchFamily="2" charset="-79"/>
            </a:endParaRP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מה מוצא גורדון בדבריו אלה רע בלשאול שאלות? מה האלטרנטיבה שגורדון מציב במקום חיים של מחשבה וספק?</a:t>
            </a:r>
          </a:p>
          <a:p>
            <a:r>
              <a:rPr lang="he-IL" sz="900" u="sng" dirty="0" smtClean="0">
                <a:solidFill>
                  <a:srgbClr val="5E4D36"/>
                </a:solidFill>
                <a:latin typeface="Levenim MT" pitchFamily="2" charset="-79"/>
                <a:cs typeface="Levenim MT" pitchFamily="2" charset="-79"/>
              </a:rPr>
              <a:t>ג. תהיה רציני, תפעיל את השכל שלך</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בקטע זה מהו הנימוקים שגורדון מעלה לטובת המחשבה? מהי האלטרנטיבה של חיים ללא מחשבה שגורדון מצייר?</a:t>
            </a:r>
          </a:p>
          <a:p>
            <a:pPr marL="171450" indent="-171450">
              <a:buFont typeface="Arial" panose="020B0604020202020204" pitchFamily="34" charset="0"/>
              <a:buChar char="•"/>
            </a:pPr>
            <a:endParaRPr lang="he-IL" sz="900" dirty="0" smtClean="0">
              <a:solidFill>
                <a:srgbClr val="5E4D36"/>
              </a:solidFill>
              <a:latin typeface="Levenim MT" pitchFamily="2" charset="-79"/>
              <a:cs typeface="Levenim MT" pitchFamily="2" charset="-79"/>
            </a:endParaRPr>
          </a:p>
          <a:p>
            <a:pPr>
              <a:spcAft>
                <a:spcPts val="600"/>
              </a:spcAft>
            </a:pPr>
            <a:r>
              <a:rPr lang="he-IL" sz="950" b="1" dirty="0" smtClean="0">
                <a:solidFill>
                  <a:srgbClr val="5E4D36"/>
                </a:solidFill>
                <a:latin typeface="Levenim MT" pitchFamily="2" charset="-79"/>
                <a:cs typeface="Levenim MT" pitchFamily="2" charset="-79"/>
              </a:rPr>
              <a:t> </a:t>
            </a:r>
            <a:endParaRPr lang="he-IL" sz="950" b="1" dirty="0" smtClean="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62475" y="941933"/>
            <a:ext cx="1924050" cy="2585323"/>
          </a:xfrm>
          <a:prstGeom prst="rect">
            <a:avLst/>
          </a:prstGeom>
        </p:spPr>
        <p:txBody>
          <a:bodyPr wrap="square">
            <a:spAutoFit/>
          </a:bodyPr>
          <a:lstStyle/>
          <a:p>
            <a:pPr algn="just">
              <a:lnSpc>
                <a:spcPct val="150000"/>
              </a:lnSpc>
            </a:pPr>
            <a:r>
              <a:rPr lang="he-IL" sz="900" b="1" dirty="0" smtClean="0">
                <a:solidFill>
                  <a:srgbClr val="5E4D36"/>
                </a:solidFill>
                <a:latin typeface="Levenim MT" pitchFamily="2" charset="-79"/>
                <a:cs typeface="Levenim MT" pitchFamily="2" charset="-79"/>
              </a:rPr>
              <a:t>א. תלמוד המביא לידי מעשה</a:t>
            </a:r>
          </a:p>
          <a:p>
            <a:pPr algn="just">
              <a:lnSpc>
                <a:spcPct val="150000"/>
              </a:lnSpc>
            </a:pPr>
            <a:r>
              <a:rPr lang="he-IL" sz="900" dirty="0" smtClean="0">
                <a:solidFill>
                  <a:srgbClr val="5E4D36"/>
                </a:solidFill>
                <a:latin typeface="Levenim MT" pitchFamily="2" charset="-79"/>
                <a:cs typeface="Levenim MT" pitchFamily="2" charset="-79"/>
              </a:rPr>
              <a:t>'וכבר היה רבי טרפון וזקנים מסובין בעלית בית נתזה בלוד, </a:t>
            </a: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נשאלה </a:t>
            </a:r>
            <a:r>
              <a:rPr lang="he-IL" sz="900" dirty="0" smtClean="0">
                <a:solidFill>
                  <a:srgbClr val="5E4D36"/>
                </a:solidFill>
                <a:latin typeface="Levenim MT" pitchFamily="2" charset="-79"/>
                <a:cs typeface="Levenim MT" pitchFamily="2" charset="-79"/>
              </a:rPr>
              <a:t>שאלה זו בפניהם: </a:t>
            </a: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תלמוד </a:t>
            </a:r>
            <a:r>
              <a:rPr lang="he-IL" sz="900" dirty="0" smtClean="0">
                <a:solidFill>
                  <a:srgbClr val="5E4D36"/>
                </a:solidFill>
                <a:latin typeface="Levenim MT" pitchFamily="2" charset="-79"/>
                <a:cs typeface="Levenim MT" pitchFamily="2" charset="-79"/>
              </a:rPr>
              <a:t>גדול או מעשה גדול? </a:t>
            </a:r>
            <a:endParaRPr lang="he-IL" sz="900" dirty="0" smtClean="0">
              <a:solidFill>
                <a:srgbClr val="5E4D36"/>
              </a:solidFill>
              <a:latin typeface="Levenim MT" pitchFamily="2" charset="-79"/>
              <a:cs typeface="Levenim MT" pitchFamily="2" charset="-79"/>
            </a:endParaRPr>
          </a:p>
          <a:p>
            <a:pPr algn="just">
              <a:lnSpc>
                <a:spcPct val="150000"/>
              </a:lnSpc>
            </a:pP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נענה </a:t>
            </a:r>
            <a:r>
              <a:rPr lang="he-IL" sz="900" dirty="0" smtClean="0">
                <a:solidFill>
                  <a:srgbClr val="5E4D36"/>
                </a:solidFill>
                <a:latin typeface="Levenim MT" pitchFamily="2" charset="-79"/>
                <a:cs typeface="Levenim MT" pitchFamily="2" charset="-79"/>
              </a:rPr>
              <a:t>רבי טרפון ואמר: מעשה גדול. נענה רבי עקיבא ואמר: תלמוד גדול</a:t>
            </a:r>
            <a:r>
              <a:rPr lang="he-IL" sz="900" dirty="0" smtClean="0">
                <a:solidFill>
                  <a:srgbClr val="5E4D36"/>
                </a:solidFill>
                <a:latin typeface="Levenim MT" pitchFamily="2" charset="-79"/>
                <a:cs typeface="Levenim MT" pitchFamily="2" charset="-79"/>
              </a:rPr>
              <a:t>.</a:t>
            </a:r>
          </a:p>
          <a:p>
            <a:pPr algn="just">
              <a:lnSpc>
                <a:spcPct val="150000"/>
              </a:lnSpc>
            </a:pP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נענו כולם ואמרו: תלמוד גדול, שהתלמוד מביא לידי מעשה'</a:t>
            </a:r>
          </a:p>
          <a:p>
            <a:pPr algn="l">
              <a:lnSpc>
                <a:spcPct val="150000"/>
              </a:lnSpc>
            </a:pPr>
            <a:r>
              <a:rPr lang="he-IL" sz="800" dirty="0" smtClean="0">
                <a:solidFill>
                  <a:srgbClr val="5E4D36"/>
                </a:solidFill>
                <a:latin typeface="Levenim MT" pitchFamily="2" charset="-79"/>
                <a:cs typeface="Levenim MT" pitchFamily="2" charset="-79"/>
              </a:rPr>
              <a:t>(קידושין מ, ב).</a:t>
            </a:r>
            <a:endParaRPr lang="he-IL" sz="800" dirty="0">
              <a:solidFill>
                <a:srgbClr val="5E4D36"/>
              </a:solidFill>
              <a:latin typeface="Levenim MT" pitchFamily="2" charset="-79"/>
              <a:cs typeface="Levenim MT" pitchFamily="2" charset="-79"/>
            </a:endParaRPr>
          </a:p>
        </p:txBody>
      </p:sp>
      <p:sp>
        <p:nvSpPr>
          <p:cNvPr id="10" name="מלבן 9"/>
          <p:cNvSpPr/>
          <p:nvPr/>
        </p:nvSpPr>
        <p:spPr>
          <a:xfrm>
            <a:off x="2476500" y="920621"/>
            <a:ext cx="1971675" cy="4555093"/>
          </a:xfrm>
          <a:prstGeom prst="rect">
            <a:avLst/>
          </a:prstGeom>
        </p:spPr>
        <p:txBody>
          <a:bodyPr wrap="square">
            <a:spAutoFit/>
          </a:bodyPr>
          <a:lstStyle/>
          <a:p>
            <a:pPr algn="just"/>
            <a:r>
              <a:rPr lang="he-IL" sz="1000" b="1" dirty="0" smtClean="0">
                <a:solidFill>
                  <a:srgbClr val="5E4D36"/>
                </a:solidFill>
                <a:latin typeface="Levenim MT" pitchFamily="2" charset="-79"/>
                <a:cs typeface="Levenim MT" pitchFamily="2" charset="-79"/>
              </a:rPr>
              <a:t>ב. תעזוב אותי </a:t>
            </a:r>
            <a:r>
              <a:rPr lang="he-IL" sz="1000" b="1" dirty="0" err="1" smtClean="0">
                <a:solidFill>
                  <a:srgbClr val="5E4D36"/>
                </a:solidFill>
                <a:latin typeface="Levenim MT" pitchFamily="2" charset="-79"/>
                <a:cs typeface="Levenim MT" pitchFamily="2" charset="-79"/>
              </a:rPr>
              <a:t>באמש'ך</a:t>
            </a:r>
            <a:endParaRPr lang="he-IL" sz="1000" b="1" dirty="0" smtClean="0">
              <a:solidFill>
                <a:srgbClr val="5E4D36"/>
              </a:solidFill>
              <a:latin typeface="Levenim MT" pitchFamily="2" charset="-79"/>
              <a:cs typeface="Levenim MT" pitchFamily="2" charset="-79"/>
            </a:endParaRPr>
          </a:p>
          <a:p>
            <a:pPr algn="just"/>
            <a:endParaRPr lang="he-IL" sz="1000" b="1" dirty="0" smtClean="0">
              <a:solidFill>
                <a:srgbClr val="5E4D36"/>
              </a:solidFill>
              <a:latin typeface="Levenim MT" pitchFamily="2" charset="-79"/>
              <a:cs typeface="Levenim MT" pitchFamily="2" charset="-79"/>
            </a:endParaRPr>
          </a:p>
          <a:p>
            <a:pPr algn="just"/>
            <a:r>
              <a:rPr lang="he-IL" sz="900" b="1" dirty="0" smtClean="0">
                <a:solidFill>
                  <a:srgbClr val="5E4D36"/>
                </a:solidFill>
                <a:latin typeface="Levenim MT" pitchFamily="2" charset="-79"/>
                <a:cs typeface="Levenim MT" pitchFamily="2" charset="-79"/>
              </a:rPr>
              <a:t>האדם החי אינו שואל שאלות יתרות</a:t>
            </a:r>
            <a:r>
              <a:rPr lang="he-IL" sz="900" dirty="0" smtClean="0">
                <a:solidFill>
                  <a:srgbClr val="5E4D36"/>
                </a:solidFill>
                <a:latin typeface="Levenim MT" pitchFamily="2" charset="-79"/>
                <a:cs typeface="Levenim MT" pitchFamily="2" charset="-79"/>
              </a:rPr>
              <a:t>.  </a:t>
            </a:r>
            <a:r>
              <a:rPr lang="he-IL" sz="900" b="1" dirty="0" smtClean="0">
                <a:solidFill>
                  <a:srgbClr val="5E4D36"/>
                </a:solidFill>
                <a:latin typeface="Levenim MT" pitchFamily="2" charset="-79"/>
                <a:cs typeface="Levenim MT" pitchFamily="2" charset="-79"/>
              </a:rPr>
              <a:t>החיים חזקים מכל שאלות וספקות</a:t>
            </a:r>
            <a:r>
              <a:rPr lang="he-IL" sz="900" dirty="0" smtClean="0">
                <a:solidFill>
                  <a:srgbClr val="5E4D36"/>
                </a:solidFill>
                <a:latin typeface="Levenim MT" pitchFamily="2" charset="-79"/>
                <a:cs typeface="Levenim MT" pitchFamily="2" charset="-79"/>
              </a:rPr>
              <a:t>, </a:t>
            </a:r>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הרצון </a:t>
            </a:r>
            <a:r>
              <a:rPr lang="he-IL" sz="900" dirty="0" smtClean="0">
                <a:solidFill>
                  <a:srgbClr val="5E4D36"/>
                </a:solidFill>
                <a:latin typeface="Levenim MT" pitchFamily="2" charset="-79"/>
                <a:cs typeface="Levenim MT" pitchFamily="2" charset="-79"/>
              </a:rPr>
              <a:t>החי, התקיף שואף ופועל בלי חשבונות רבים, פועל בעיוורון, ופעולתו העיוורת– חיים ושכל חיים יותר מכל חשבונות מוֹחיים.  </a:t>
            </a:r>
            <a:r>
              <a:rPr lang="he-IL" sz="900" b="1" dirty="0" smtClean="0">
                <a:solidFill>
                  <a:srgbClr val="5E4D36"/>
                </a:solidFill>
                <a:latin typeface="Levenim MT" pitchFamily="2" charset="-79"/>
                <a:cs typeface="Levenim MT" pitchFamily="2" charset="-79"/>
              </a:rPr>
              <a:t>השאלות, הספקות, החשבונות, החקירות באים מתוך מוח יבש ולב נובל</a:t>
            </a:r>
            <a:r>
              <a:rPr lang="he-IL" sz="900" b="1" dirty="0" smtClean="0">
                <a:solidFill>
                  <a:srgbClr val="5E4D36"/>
                </a:solidFill>
                <a:latin typeface="Levenim MT" pitchFamily="2" charset="-79"/>
                <a:cs typeface="Levenim MT" pitchFamily="2" charset="-79"/>
              </a:rPr>
              <a:t>.</a:t>
            </a:r>
          </a:p>
          <a:p>
            <a:pPr algn="just"/>
            <a:endParaRPr lang="he-IL" sz="900" b="1"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זה הליקוי, שאנחנו חושבים למצוא לו תרופה בחיים חדשים: </a:t>
            </a:r>
            <a:r>
              <a:rPr lang="he-IL" sz="900" b="1" dirty="0" smtClean="0">
                <a:solidFill>
                  <a:srgbClr val="5E4D36"/>
                </a:solidFill>
                <a:latin typeface="Levenim MT" pitchFamily="2" charset="-79"/>
                <a:cs typeface="Levenim MT" pitchFamily="2" charset="-79"/>
              </a:rPr>
              <a:t>שאנחנו חולים במוחיות יתירה מתוך חוסר חיים ואכולי ספק עד לידי </a:t>
            </a:r>
            <a:r>
              <a:rPr lang="he-IL" sz="900" b="1" dirty="0" err="1" smtClean="0">
                <a:solidFill>
                  <a:srgbClr val="5E4D36"/>
                </a:solidFill>
                <a:latin typeface="Levenim MT" pitchFamily="2" charset="-79"/>
                <a:cs typeface="Levenim MT" pitchFamily="2" charset="-79"/>
              </a:rPr>
              <a:t>יאוש</a:t>
            </a:r>
            <a:r>
              <a:rPr lang="he-IL" sz="900" b="1" dirty="0" smtClean="0">
                <a:solidFill>
                  <a:srgbClr val="5E4D36"/>
                </a:solidFill>
                <a:latin typeface="Levenim MT" pitchFamily="2" charset="-79"/>
                <a:cs typeface="Levenim MT" pitchFamily="2" charset="-79"/>
              </a:rPr>
              <a:t>.</a:t>
            </a:r>
          </a:p>
          <a:p>
            <a:pPr algn="just"/>
            <a:endParaRPr lang="he-IL" sz="900" b="1"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  </a:t>
            </a:r>
            <a:r>
              <a:rPr lang="he-IL" sz="900" dirty="0" smtClean="0">
                <a:solidFill>
                  <a:srgbClr val="5E4D36"/>
                </a:solidFill>
                <a:latin typeface="Levenim MT" pitchFamily="2" charset="-79"/>
                <a:cs typeface="Levenim MT" pitchFamily="2" charset="-79"/>
              </a:rPr>
              <a:t>יותר מזה, אפשר לאמור, כי כל האנושות התרבותית חולה במובן ידוע במוחיות יתירה, כי כל מגמתה של התרבות הקיימת היא לצד המוחיות היתירה על חשבון החיים, וכי מצד זה בעצם באה הירידה האנושית.</a:t>
            </a:r>
          </a:p>
          <a:p>
            <a:pPr algn="just"/>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אולי </a:t>
            </a:r>
            <a:r>
              <a:rPr lang="he-IL" sz="900" dirty="0" smtClean="0">
                <a:solidFill>
                  <a:srgbClr val="5E4D36"/>
                </a:solidFill>
                <a:latin typeface="Levenim MT" pitchFamily="2" charset="-79"/>
                <a:cs typeface="Levenim MT" pitchFamily="2" charset="-79"/>
              </a:rPr>
              <a:t>באמת צודקים הסוברים, אם בדעה או בעבודה לחידוש החיים, כי כל עיקרם של החיים הוא הצמצום והטמטום? </a:t>
            </a:r>
            <a:endParaRPr lang="he-IL" sz="900" dirty="0" smtClean="0">
              <a:solidFill>
                <a:srgbClr val="5E4D36"/>
              </a:solidFill>
              <a:latin typeface="Levenim MT" pitchFamily="2" charset="-79"/>
              <a:cs typeface="Levenim MT" pitchFamily="2" charset="-79"/>
            </a:endParaRPr>
          </a:p>
          <a:p>
            <a:pPr algn="just"/>
            <a:endParaRPr lang="he-IL" sz="900" dirty="0" smtClean="0">
              <a:solidFill>
                <a:srgbClr val="5E4D36"/>
              </a:solidFill>
              <a:latin typeface="Levenim MT" pitchFamily="2" charset="-79"/>
              <a:cs typeface="Levenim MT" pitchFamily="2" charset="-79"/>
            </a:endParaRPr>
          </a:p>
          <a:p>
            <a:pPr algn="l"/>
            <a:r>
              <a:rPr lang="he-IL" sz="800" dirty="0" smtClean="0">
                <a:solidFill>
                  <a:srgbClr val="5E4D36"/>
                </a:solidFill>
                <a:latin typeface="Levenim MT" pitchFamily="2" charset="-79"/>
                <a:cs typeface="Levenim MT" pitchFamily="2" charset="-79"/>
              </a:rPr>
              <a:t>מתוך לבירור רעיוננו מיסודו א.ד. גורדון</a:t>
            </a:r>
            <a:endParaRPr lang="he-IL" sz="800" dirty="0">
              <a:solidFill>
                <a:srgbClr val="5E4D36"/>
              </a:solidFill>
              <a:latin typeface="Levenim MT" pitchFamily="2" charset="-79"/>
              <a:cs typeface="Levenim MT" pitchFamily="2" charset="-79"/>
            </a:endParaRPr>
          </a:p>
        </p:txBody>
      </p:sp>
      <p:sp>
        <p:nvSpPr>
          <p:cNvPr id="11" name="מלבן 10"/>
          <p:cNvSpPr/>
          <p:nvPr/>
        </p:nvSpPr>
        <p:spPr>
          <a:xfrm>
            <a:off x="381000" y="949196"/>
            <a:ext cx="1971675" cy="5940088"/>
          </a:xfrm>
          <a:prstGeom prst="rect">
            <a:avLst/>
          </a:prstGeom>
        </p:spPr>
        <p:txBody>
          <a:bodyPr wrap="square">
            <a:spAutoFit/>
          </a:bodyPr>
          <a:lstStyle/>
          <a:p>
            <a:pPr algn="just"/>
            <a:r>
              <a:rPr lang="he-IL" sz="1000" b="1" dirty="0" smtClean="0">
                <a:solidFill>
                  <a:srgbClr val="5E4D36"/>
                </a:solidFill>
                <a:latin typeface="Levenim MT" pitchFamily="2" charset="-79"/>
                <a:cs typeface="Levenim MT" pitchFamily="2" charset="-79"/>
              </a:rPr>
              <a:t>ג. תהיה רציני, תפעיל את השכל שלך</a:t>
            </a:r>
          </a:p>
          <a:p>
            <a:pPr algn="just"/>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כלום </a:t>
            </a:r>
            <a:r>
              <a:rPr lang="he-IL" sz="900" dirty="0" smtClean="0">
                <a:solidFill>
                  <a:srgbClr val="5E4D36"/>
                </a:solidFill>
                <a:latin typeface="Levenim MT" pitchFamily="2" charset="-79"/>
                <a:cs typeface="Levenim MT" pitchFamily="2" charset="-79"/>
              </a:rPr>
              <a:t>אדם חי הוא רק מי שאינו חושב? </a:t>
            </a:r>
            <a:endParaRPr lang="he-IL" sz="900" dirty="0" smtClean="0">
              <a:solidFill>
                <a:srgbClr val="5E4D36"/>
              </a:solidFill>
              <a:latin typeface="Levenim MT" pitchFamily="2" charset="-79"/>
              <a:cs typeface="Levenim MT" pitchFamily="2" charset="-79"/>
            </a:endParaRPr>
          </a:p>
          <a:p>
            <a:pPr algn="just"/>
            <a:r>
              <a:rPr lang="he-IL" sz="900" dirty="0" err="1" smtClean="0">
                <a:solidFill>
                  <a:srgbClr val="5E4D36"/>
                </a:solidFill>
                <a:latin typeface="Levenim MT" pitchFamily="2" charset="-79"/>
                <a:cs typeface="Levenim MT" pitchFamily="2" charset="-79"/>
              </a:rPr>
              <a:t>דוקא</a:t>
            </a:r>
            <a:r>
              <a:rPr lang="he-IL" sz="900" dirty="0" smtClean="0">
                <a:solidFill>
                  <a:srgbClr val="5E4D36"/>
                </a:solidFill>
                <a:latin typeface="Levenim MT" pitchFamily="2" charset="-79"/>
                <a:cs typeface="Levenim MT" pitchFamily="2" charset="-79"/>
              </a:rPr>
              <a:t> </a:t>
            </a:r>
            <a:r>
              <a:rPr lang="he-IL" sz="900" dirty="0" smtClean="0">
                <a:solidFill>
                  <a:srgbClr val="5E4D36"/>
                </a:solidFill>
                <a:latin typeface="Levenim MT" pitchFamily="2" charset="-79"/>
                <a:cs typeface="Levenim MT" pitchFamily="2" charset="-79"/>
              </a:rPr>
              <a:t>במידה שאדם מלא חיים, במידה שרצונו חי ובן-חורין, בה במידה גם מחשבתו חיה, תקיפה, בת חורין.  האמת שבדבר היא, </a:t>
            </a:r>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כי </a:t>
            </a:r>
            <a:r>
              <a:rPr lang="he-IL" sz="900" b="1" dirty="0" smtClean="0">
                <a:solidFill>
                  <a:srgbClr val="5E4D36"/>
                </a:solidFill>
                <a:latin typeface="Levenim MT" pitchFamily="2" charset="-79"/>
                <a:cs typeface="Levenim MT" pitchFamily="2" charset="-79"/>
              </a:rPr>
              <a:t>אדם חי גם מחשבתו חיה, גם שאלותיו וספקותיו חיים, מניעים את החיים, מביאים לידי יצירה</a:t>
            </a:r>
            <a:r>
              <a:rPr lang="he-IL" sz="900" dirty="0" smtClean="0">
                <a:solidFill>
                  <a:srgbClr val="5E4D36"/>
                </a:solidFill>
                <a:latin typeface="Levenim MT" pitchFamily="2" charset="-79"/>
                <a:cs typeface="Levenim MT" pitchFamily="2" charset="-79"/>
              </a:rPr>
              <a:t>; בעוד אשר </a:t>
            </a:r>
            <a:r>
              <a:rPr lang="he-IL" sz="900" b="1" dirty="0" smtClean="0">
                <a:solidFill>
                  <a:srgbClr val="5E4D36"/>
                </a:solidFill>
                <a:latin typeface="Levenim MT" pitchFamily="2" charset="-79"/>
                <a:cs typeface="Levenim MT" pitchFamily="2" charset="-79"/>
              </a:rPr>
              <a:t>אדם נובל מחשבתו נובלת ועקרה </a:t>
            </a:r>
            <a:r>
              <a:rPr lang="he-IL" sz="900" dirty="0" smtClean="0">
                <a:solidFill>
                  <a:srgbClr val="5E4D36"/>
                </a:solidFill>
                <a:latin typeface="Levenim MT" pitchFamily="2" charset="-79"/>
                <a:cs typeface="Levenim MT" pitchFamily="2" charset="-79"/>
              </a:rPr>
              <a:t>ואין כוחה אלא בחיטוט וניקור באשפת החיים, המביא לידי </a:t>
            </a:r>
            <a:r>
              <a:rPr lang="he-IL" sz="900" dirty="0" err="1" smtClean="0">
                <a:solidFill>
                  <a:srgbClr val="5E4D36"/>
                </a:solidFill>
                <a:latin typeface="Levenim MT" pitchFamily="2" charset="-79"/>
                <a:cs typeface="Levenim MT" pitchFamily="2" charset="-79"/>
              </a:rPr>
              <a:t>יאוש</a:t>
            </a:r>
            <a:r>
              <a:rPr lang="he-IL" sz="900" dirty="0" smtClean="0">
                <a:solidFill>
                  <a:srgbClr val="5E4D36"/>
                </a:solidFill>
                <a:latin typeface="Levenim MT" pitchFamily="2" charset="-79"/>
                <a:cs typeface="Levenim MT" pitchFamily="2" charset="-79"/>
              </a:rPr>
              <a:t> לבטלה.  ומוח יבש גם מחשבתו יבשה. </a:t>
            </a:r>
          </a:p>
          <a:p>
            <a:pPr algn="just"/>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מה </a:t>
            </a:r>
            <a:r>
              <a:rPr lang="he-IL" sz="900" dirty="0" smtClean="0">
                <a:solidFill>
                  <a:srgbClr val="5E4D36"/>
                </a:solidFill>
                <a:latin typeface="Levenim MT" pitchFamily="2" charset="-79"/>
                <a:cs typeface="Levenim MT" pitchFamily="2" charset="-79"/>
              </a:rPr>
              <a:t>שאתה רואה, כי התנועות והזרמים, השואפים לכאורה לחידוש החיים, הולכים שוב לצד הצמצום והטמטום של כל הטבע האנושי, וכי הזרם כבר הגיע עדינו, עד עובדינו בארץ-ישראל, וסוחף הרבה מכוחותינו ומחליש ומצמצם את כוחנו בכלל</a:t>
            </a:r>
          </a:p>
          <a:p>
            <a:pPr algn="just"/>
            <a:endParaRPr lang="he-IL" sz="900" dirty="0" smtClean="0">
              <a:solidFill>
                <a:srgbClr val="5E4D36"/>
              </a:solidFill>
              <a:latin typeface="Levenim MT" pitchFamily="2" charset="-79"/>
              <a:cs typeface="Levenim MT" pitchFamily="2" charset="-79"/>
            </a:endParaRPr>
          </a:p>
          <a:p>
            <a:pPr algn="just"/>
            <a:r>
              <a:rPr lang="he-IL" sz="900" dirty="0" smtClean="0">
                <a:solidFill>
                  <a:srgbClr val="5E4D36"/>
                </a:solidFill>
                <a:latin typeface="Levenim MT" pitchFamily="2" charset="-79"/>
                <a:cs typeface="Levenim MT" pitchFamily="2" charset="-79"/>
              </a:rPr>
              <a:t>ומה </a:t>
            </a:r>
            <a:r>
              <a:rPr lang="he-IL" sz="900" dirty="0" smtClean="0">
                <a:solidFill>
                  <a:srgbClr val="5E4D36"/>
                </a:solidFill>
                <a:latin typeface="Levenim MT" pitchFamily="2" charset="-79"/>
                <a:cs typeface="Levenim MT" pitchFamily="2" charset="-79"/>
              </a:rPr>
              <a:t>יש פה לעשות?  להסתלק מן הספק ומן הדומה לו?  אבל הספק אינו מסתלק, הספק חי, במידה שהרצון לעבוד חי.  או אולי לשאוב חיים מתורות ורוחות שונות ולהשתדל לחיות על האילוזיה [אשליה], על האירוניה, על ההומור, על עיוורונם ופראותם של החיים והטבע וכדומה, זאת אומרת, אם לדבר בלשון בני אדם פשוטה, </a:t>
            </a:r>
            <a:r>
              <a:rPr lang="he-IL" sz="900" b="1" dirty="0" smtClean="0">
                <a:solidFill>
                  <a:srgbClr val="5E4D36"/>
                </a:solidFill>
                <a:latin typeface="Levenim MT" pitchFamily="2" charset="-79"/>
                <a:cs typeface="Levenim MT" pitchFamily="2" charset="-79"/>
              </a:rPr>
              <a:t>לחיות על ההונאה העצמית לדעת, על העמדת פנים של </a:t>
            </a:r>
            <a:r>
              <a:rPr lang="he-IL" sz="900" b="1" dirty="0" err="1" smtClean="0">
                <a:solidFill>
                  <a:srgbClr val="5E4D36"/>
                </a:solidFill>
                <a:latin typeface="Levenim MT" pitchFamily="2" charset="-79"/>
                <a:cs typeface="Levenim MT" pitchFamily="2" charset="-79"/>
              </a:rPr>
              <a:t>גבור</a:t>
            </a:r>
            <a:r>
              <a:rPr lang="he-IL" sz="900" b="1" dirty="0" smtClean="0">
                <a:solidFill>
                  <a:srgbClr val="5E4D36"/>
                </a:solidFill>
                <a:latin typeface="Levenim MT" pitchFamily="2" charset="-79"/>
                <a:cs typeface="Levenim MT" pitchFamily="2" charset="-79"/>
              </a:rPr>
              <a:t> החיים ושוב על הצמצום והטמטום? </a:t>
            </a:r>
          </a:p>
          <a:p>
            <a:pPr algn="l"/>
            <a:r>
              <a:rPr lang="he-IL" sz="800" dirty="0" smtClean="0">
                <a:solidFill>
                  <a:srgbClr val="5E4D36"/>
                </a:solidFill>
                <a:latin typeface="Levenim MT" pitchFamily="2" charset="-79"/>
                <a:cs typeface="Levenim MT" pitchFamily="2" charset="-79"/>
              </a:rPr>
              <a:t>מתוך לבירור רעיוננו מיסודו א.ד. </a:t>
            </a:r>
            <a:r>
              <a:rPr lang="he-IL" sz="900" dirty="0" smtClean="0">
                <a:solidFill>
                  <a:srgbClr val="5E4D36"/>
                </a:solidFill>
                <a:latin typeface="Levenim MT" pitchFamily="2" charset="-79"/>
                <a:cs typeface="Levenim MT" pitchFamily="2" charset="-79"/>
              </a:rPr>
              <a:t>גורדון</a:t>
            </a:r>
            <a:endParaRPr lang="he-IL" sz="900" dirty="0">
              <a:solidFill>
                <a:srgbClr val="5E4D36"/>
              </a:solidFill>
              <a:latin typeface="Levenim MT" pitchFamily="2" charset="-79"/>
              <a:cs typeface="Levenim MT" pitchFamily="2" charset="-79"/>
            </a:endParaRPr>
          </a:p>
        </p:txBody>
      </p:sp>
      <p:pic>
        <p:nvPicPr>
          <p:cNvPr id="2050" name="Picture 2" descr="דיוקנו של א&quot;ד גורדון"/>
          <p:cNvPicPr>
            <a:picLocks noChangeAspect="1" noChangeArrowheads="1"/>
          </p:cNvPicPr>
          <p:nvPr/>
        </p:nvPicPr>
        <p:blipFill>
          <a:blip r:embed="rId2" cstate="print"/>
          <a:srcRect/>
          <a:stretch>
            <a:fillRect/>
          </a:stretch>
        </p:blipFill>
        <p:spPr bwMode="auto">
          <a:xfrm>
            <a:off x="4775015" y="4279570"/>
            <a:ext cx="1524000" cy="2143125"/>
          </a:xfrm>
          <a:prstGeom prst="rect">
            <a:avLst/>
          </a:prstGeom>
          <a:noFill/>
        </p:spPr>
      </p:pic>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2905</TotalTime>
  <Words>703</Words>
  <Application>Microsoft Office PowerPoint</Application>
  <PresentationFormat>A4 Paper (210x297 mm)‎</PresentationFormat>
  <Paragraphs>49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במעשה ולימוד</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63</cp:revision>
  <cp:lastPrinted>2016-01-02T09:56:53Z</cp:lastPrinted>
  <dcterms:created xsi:type="dcterms:W3CDTF">2016-01-01T12:13:36Z</dcterms:created>
  <dcterms:modified xsi:type="dcterms:W3CDTF">2016-05-30T06:31:56Z</dcterms:modified>
</cp:coreProperties>
</file>