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4D36"/>
    <a:srgbClr val="C9C0B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20" d="100"/>
          <a:sy n="120" d="100"/>
        </p:scale>
        <p:origin x="-78" y="1710"/>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xmlns=""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xmlns=""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משל הרוח – צדקת הדרך</a:t>
            </a:r>
            <a:endParaRPr lang="he-IL" dirty="0"/>
          </a:p>
        </p:txBody>
      </p:sp>
      <p:pic>
        <p:nvPicPr>
          <p:cNvPr id="4" name="מציין מיקום של תמונה 3"/>
          <p:cNvPicPr>
            <a:picLocks noGrp="1" noChangeAspect="1"/>
          </p:cNvPicPr>
          <p:nvPr>
            <p:ph type="pic" sz="quarter" idx="13"/>
          </p:nvPr>
        </p:nvPicPr>
        <p:blipFill>
          <a:blip r:embed="rId2" cstate="print">
            <a:extLst>
              <a:ext uri="{28A0092B-C50C-407E-A947-70E740481C1C}">
                <a14:useLocalDpi xmlns:a14="http://schemas.microsoft.com/office/drawing/2010/main" xmlns="" val="0"/>
              </a:ext>
            </a:extLst>
          </a:blip>
          <a:stretch>
            <a:fillRect/>
          </a:stretch>
        </p:blipFill>
        <p:spPr>
          <a:xfrm>
            <a:off x="4917696" y="5636488"/>
            <a:ext cx="1221702" cy="1018820"/>
          </a:xfrm>
        </p:spPr>
      </p:pic>
      <p:pic>
        <p:nvPicPr>
          <p:cNvPr id="3" name="מציין מיקום של תמונה 2"/>
          <p:cNvPicPr>
            <a:picLocks noGrp="1" noChangeAspect="1"/>
          </p:cNvPicPr>
          <p:nvPr>
            <p:ph type="pic" sz="quarter" idx="14"/>
          </p:nvPr>
        </p:nvPicPr>
        <p:blipFill>
          <a:blip r:embed="rId3" cstate="print">
            <a:extLst>
              <a:ext uri="{28A0092B-C50C-407E-A947-70E740481C1C}">
                <a14:useLocalDpi xmlns:a14="http://schemas.microsoft.com/office/drawing/2010/main" xmlns="" val="0"/>
              </a:ext>
            </a:extLst>
          </a:blip>
          <a:srcRect t="3227" b="3227"/>
          <a:stretch>
            <a:fillRect/>
          </a:stretch>
        </p:blipFill>
        <p:spPr/>
      </p:pic>
      <p:sp>
        <p:nvSpPr>
          <p:cNvPr id="12" name="מלבן 11"/>
          <p:cNvSpPr/>
          <p:nvPr/>
        </p:nvSpPr>
        <p:spPr>
          <a:xfrm>
            <a:off x="6682740" y="876299"/>
            <a:ext cx="2796540" cy="2895721"/>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gn="just">
              <a:lnSpc>
                <a:spcPct val="150000"/>
              </a:lnSpc>
            </a:pPr>
            <a:r>
              <a:rPr lang="he-IL" sz="800" dirty="0" smtClean="0">
                <a:solidFill>
                  <a:schemeClr val="bg1"/>
                </a:solidFill>
                <a:latin typeface="Levenim MT" panose="02010502060101010101" pitchFamily="2" charset="-79"/>
                <a:cs typeface="Levenim MT" panose="02010502060101010101" pitchFamily="2" charset="-79"/>
              </a:rPr>
              <a:t>באתם לשומר החדש. שמעתם על הבעיות של החקלאים, על פשיעה חקלאית, על בעיות משילות, ואולי אפילו התעצבנתם. </a:t>
            </a:r>
          </a:p>
          <a:p>
            <a:pPr algn="just">
              <a:lnSpc>
                <a:spcPct val="150000"/>
              </a:lnSpc>
            </a:pPr>
            <a:r>
              <a:rPr lang="he-IL" sz="800" dirty="0" smtClean="0">
                <a:solidFill>
                  <a:schemeClr val="bg1"/>
                </a:solidFill>
                <a:latin typeface="Levenim MT" panose="02010502060101010101" pitchFamily="2" charset="-79"/>
                <a:cs typeface="Levenim MT" panose="02010502060101010101" pitchFamily="2" charset="-79"/>
              </a:rPr>
              <a:t>בעיקר עבדתם בהקמת טרסה, בהטבת מרעה, במסיק, טיוב כרם זיתם או בכל עבודה חקלאית אחרת. חוויתם את החיבור לאדמה. </a:t>
            </a:r>
          </a:p>
          <a:p>
            <a:pPr algn="just">
              <a:lnSpc>
                <a:spcPct val="150000"/>
              </a:lnSpc>
            </a:pPr>
            <a:r>
              <a:rPr lang="he-IL" sz="800" dirty="0" smtClean="0">
                <a:solidFill>
                  <a:schemeClr val="bg1"/>
                </a:solidFill>
                <a:latin typeface="Levenim MT" panose="02010502060101010101" pitchFamily="2" charset="-79"/>
                <a:cs typeface="Levenim MT" panose="02010502060101010101" pitchFamily="2" charset="-79"/>
              </a:rPr>
              <a:t>בד"כ כשמדברים על הארץ מדברים במושגים מופשטים על זכויות, על חובות על קשר ועוד. אנחנו אומרים ועושים – לחוות את האדמה, להתחבר אליה, להזיע בשבילה, לשבת עליה, להריח אותה.  </a:t>
            </a:r>
          </a:p>
          <a:p>
            <a:pPr algn="just">
              <a:lnSpc>
                <a:spcPct val="150000"/>
              </a:lnSpc>
            </a:pPr>
            <a:r>
              <a:rPr lang="he-IL" sz="800" dirty="0" smtClean="0">
                <a:solidFill>
                  <a:schemeClr val="bg1"/>
                </a:solidFill>
                <a:latin typeface="Levenim MT" panose="02010502060101010101" pitchFamily="2" charset="-79"/>
                <a:cs typeface="Levenim MT" panose="02010502060101010101" pitchFamily="2" charset="-79"/>
              </a:rPr>
              <a:t>אבל בה במידה צריך גם להבין - מה עומד מאחורי החיבור הזה. על המשהו הזה אנחנו מבקשים לדבר ולברר בדף לימוד זה. מהו הדבק בין האדמה שהזענו בשבילה עכשיו, לביננו? מה עושה אותה כ"כ חשובה לנו מעבר לחיבור הטבעי בן אדם ואדמה? </a:t>
            </a:r>
            <a:endParaRPr lang="he-IL" sz="8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3835628"/>
            <a:ext cx="2796540" cy="2127843"/>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רעיון [חיבור לעבר], דגל [זהות], ואמונה בעתיד</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מהו הכוח שיביא אנשים לדבוק באדמה ע"פ בן גוריון והרצל?</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a:t>
            </a:r>
            <a:r>
              <a:rPr lang="he-IL" sz="700" b="1" dirty="0">
                <a:solidFill>
                  <a:srgbClr val="5E4D36"/>
                </a:solidFill>
                <a:latin typeface="Levenim MT" panose="02010502060101010101" pitchFamily="2" charset="-79"/>
                <a:cs typeface="Levenim MT" panose="02010502060101010101" pitchFamily="2" charset="-79"/>
              </a:rPr>
              <a:t>. משל הרוח</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מהי הרוח?</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מה גורם לאנשים (עם ישראל) לשכוח את הרוח?</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מדוע אבדן הרוח מוביל לאבדן האדמה?</a:t>
            </a: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ג</a:t>
            </a:r>
            <a:r>
              <a:rPr lang="he-IL" sz="700" b="1" dirty="0">
                <a:solidFill>
                  <a:srgbClr val="5E4D36"/>
                </a:solidFill>
                <a:latin typeface="Levenim MT" panose="02010502060101010101" pitchFamily="2" charset="-79"/>
                <a:cs typeface="Levenim MT" panose="02010502060101010101" pitchFamily="2" charset="-79"/>
              </a:rPr>
              <a:t>. צדקת הדרך</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מיהו הנצור?</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מדוע השטן לא מתמודד בכוח מול הנצור?</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מהי מזימת השטן?</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מדוע השמים </a:t>
            </a:r>
            <a:r>
              <a:rPr lang="he-IL" sz="700" dirty="0" err="1">
                <a:solidFill>
                  <a:srgbClr val="5E4D36"/>
                </a:solidFill>
                <a:latin typeface="Levenim MT" panose="02010502060101010101" pitchFamily="2" charset="-79"/>
                <a:cs typeface="Levenim MT" panose="02010502060101010101" pitchFamily="2" charset="-79"/>
              </a:rPr>
              <a:t>חוורים</a:t>
            </a:r>
            <a:r>
              <a:rPr lang="he-IL" sz="700" dirty="0">
                <a:solidFill>
                  <a:srgbClr val="5E4D36"/>
                </a:solidFill>
                <a:latin typeface="Levenim MT" panose="02010502060101010101" pitchFamily="2" charset="-79"/>
                <a:cs typeface="Levenim MT" panose="02010502060101010101" pitchFamily="2" charset="-79"/>
              </a:rPr>
              <a:t> מאימה!?</a:t>
            </a:r>
          </a:p>
          <a:p>
            <a:pPr marL="17145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איך אפשר למנוע את מזימת השטן?</a:t>
            </a: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א., רעיון [חיבור לעבר], דגל [זהות], ואמונה בעתיד</a:t>
            </a: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בתקופה שבין שתי מלחמות העולם ניסו שלוש אימפריות גדולות — אנגליה </a:t>
            </a:r>
            <a:r>
              <a:rPr lang="he-IL" sz="750" dirty="0" err="1" smtClean="0">
                <a:solidFill>
                  <a:srgbClr val="5E4D36"/>
                </a:solidFill>
                <a:latin typeface="Levenim MT" panose="02010502060101010101" pitchFamily="2" charset="-79"/>
                <a:cs typeface="Levenim MT" panose="02010502060101010101" pitchFamily="2" charset="-79"/>
              </a:rPr>
              <a:t>באבסטרליה</a:t>
            </a:r>
            <a:r>
              <a:rPr lang="he-IL" sz="750" dirty="0" smtClean="0">
                <a:solidFill>
                  <a:srgbClr val="5E4D36"/>
                </a:solidFill>
                <a:latin typeface="Levenim MT" panose="02010502060101010101" pitchFamily="2" charset="-79"/>
                <a:cs typeface="Levenim MT" panose="02010502060101010101" pitchFamily="2" charset="-79"/>
              </a:rPr>
              <a:t>, </a:t>
            </a:r>
            <a:r>
              <a:rPr lang="he-IL" sz="750" dirty="0" err="1" smtClean="0">
                <a:solidFill>
                  <a:srgbClr val="5E4D36"/>
                </a:solidFill>
                <a:latin typeface="Levenim MT" panose="02010502060101010101" pitchFamily="2" charset="-79"/>
                <a:cs typeface="Levenim MT" panose="02010502060101010101" pitchFamily="2" charset="-79"/>
              </a:rPr>
              <a:t>יפאן</a:t>
            </a:r>
            <a:r>
              <a:rPr lang="he-IL" sz="750" dirty="0" smtClean="0">
                <a:solidFill>
                  <a:srgbClr val="5E4D36"/>
                </a:solidFill>
                <a:latin typeface="Levenim MT" panose="02010502060101010101" pitchFamily="2" charset="-79"/>
                <a:cs typeface="Levenim MT" panose="02010502060101010101" pitchFamily="2" charset="-79"/>
              </a:rPr>
              <a:t> </a:t>
            </a:r>
            <a:r>
              <a:rPr lang="he-IL" sz="750" dirty="0" err="1" smtClean="0">
                <a:solidFill>
                  <a:srgbClr val="5E4D36"/>
                </a:solidFill>
                <a:latin typeface="Levenim MT" panose="02010502060101010101" pitchFamily="2" charset="-79"/>
                <a:cs typeface="Levenim MT" panose="02010502060101010101" pitchFamily="2" charset="-79"/>
              </a:rPr>
              <a:t>במנצ׳וקו</a:t>
            </a:r>
            <a:r>
              <a:rPr lang="he-IL" sz="750" dirty="0" smtClean="0">
                <a:solidFill>
                  <a:srgbClr val="5E4D36"/>
                </a:solidFill>
                <a:latin typeface="Levenim MT" panose="02010502060101010101" pitchFamily="2" charset="-79"/>
                <a:cs typeface="Levenim MT" panose="02010502060101010101" pitchFamily="2" charset="-79"/>
              </a:rPr>
              <a:t>, איטליה בלוב— לעשות מפעלי </a:t>
            </a:r>
            <a:r>
              <a:rPr lang="he-IL" sz="750" dirty="0" err="1" smtClean="0">
                <a:solidFill>
                  <a:srgbClr val="5E4D36"/>
                </a:solidFill>
                <a:latin typeface="Levenim MT" panose="02010502060101010101" pitchFamily="2" charset="-79"/>
                <a:cs typeface="Levenim MT" panose="02010502060101010101" pitchFamily="2" charset="-79"/>
              </a:rPr>
              <a:t>התישבות</a:t>
            </a:r>
            <a:r>
              <a:rPr lang="he-IL" sz="750" dirty="0" smtClean="0">
                <a:solidFill>
                  <a:srgbClr val="5E4D36"/>
                </a:solidFill>
                <a:latin typeface="Levenim MT" panose="02010502060101010101" pitchFamily="2" charset="-79"/>
                <a:cs typeface="Levenim MT" panose="02010502060101010101" pitchFamily="2" charset="-79"/>
              </a:rPr>
              <a:t> שיקלטו את עודף האוכלוסין מארצותיהן, ואם גם לרשותן עמדו תוקף ממלכתי אימפריאלי, אוצרות כסף כבירים וארצות רחבות ועשירות, לא הצליחו לא בכמות ולא באיכות מה שהצלחנו אנחנו לעשות </a:t>
            </a:r>
            <a:r>
              <a:rPr lang="he-IL" sz="750" dirty="0" err="1" smtClean="0">
                <a:solidFill>
                  <a:srgbClr val="5E4D36"/>
                </a:solidFill>
                <a:latin typeface="Levenim MT" panose="02010502060101010101" pitchFamily="2" charset="-79"/>
                <a:cs typeface="Levenim MT" panose="02010502060101010101" pitchFamily="2" charset="-79"/>
              </a:rPr>
              <a:t>באמצעינו</a:t>
            </a:r>
            <a:r>
              <a:rPr lang="he-IL" sz="750" dirty="0" smtClean="0">
                <a:solidFill>
                  <a:srgbClr val="5E4D36"/>
                </a:solidFill>
                <a:latin typeface="Levenim MT" panose="02010502060101010101" pitchFamily="2" charset="-79"/>
                <a:cs typeface="Levenim MT" panose="02010502060101010101" pitchFamily="2" charset="-79"/>
              </a:rPr>
              <a:t> הדלים ובחוסר כל כוח ממלכתי.</a:t>
            </a: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כשהרצל </a:t>
            </a:r>
            <a:r>
              <a:rPr lang="he-IL" sz="750" dirty="0">
                <a:solidFill>
                  <a:srgbClr val="5E4D36"/>
                </a:solidFill>
                <a:latin typeface="Levenim MT" panose="02010502060101010101" pitchFamily="2" charset="-79"/>
                <a:cs typeface="Levenim MT" panose="02010502060101010101" pitchFamily="2" charset="-79"/>
              </a:rPr>
              <a:t>הופיע לפני 42 שנה — 7 ביולי 1902 — בפני ״הועדה המלכותית </a:t>
            </a:r>
            <a:r>
              <a:rPr lang="he-IL" sz="750" dirty="0" err="1">
                <a:solidFill>
                  <a:srgbClr val="5E4D36"/>
                </a:solidFill>
                <a:latin typeface="Levenim MT" panose="02010502060101010101" pitchFamily="2" charset="-79"/>
                <a:cs typeface="Levenim MT" panose="02010502060101010101" pitchFamily="2" charset="-79"/>
              </a:rPr>
              <a:t>לעניני</a:t>
            </a:r>
            <a:r>
              <a:rPr lang="he-IL" sz="750" dirty="0">
                <a:solidFill>
                  <a:srgbClr val="5E4D36"/>
                </a:solidFill>
                <a:latin typeface="Levenim MT" panose="02010502060101010101" pitchFamily="2" charset="-79"/>
                <a:cs typeface="Levenim MT" panose="02010502060101010101" pitchFamily="2" charset="-79"/>
              </a:rPr>
              <a:t> הגירת הזרים״ בלונדון, כראש ההסתדרות הציונית, ונשאל על ידי חבריה על </a:t>
            </a:r>
            <a:r>
              <a:rPr lang="he-IL" sz="750" dirty="0" err="1">
                <a:solidFill>
                  <a:srgbClr val="5E4D36"/>
                </a:solidFill>
                <a:latin typeface="Levenim MT" panose="02010502060101010101" pitchFamily="2" charset="-79"/>
                <a:cs typeface="Levenim MT" panose="02010502060101010101" pitchFamily="2" charset="-79"/>
              </a:rPr>
              <a:t>הנסיון</a:t>
            </a:r>
            <a:r>
              <a:rPr lang="he-IL" sz="750" dirty="0">
                <a:solidFill>
                  <a:srgbClr val="5E4D36"/>
                </a:solidFill>
                <a:latin typeface="Levenim MT" panose="02010502060101010101" pitchFamily="2" charset="-79"/>
                <a:cs typeface="Levenim MT" panose="02010502060101010101" pitchFamily="2" charset="-79"/>
              </a:rPr>
              <a:t> </a:t>
            </a:r>
            <a:r>
              <a:rPr lang="he-IL" sz="750" dirty="0" err="1">
                <a:solidFill>
                  <a:srgbClr val="5E4D36"/>
                </a:solidFill>
                <a:latin typeface="Levenim MT" panose="02010502060101010101" pitchFamily="2" charset="-79"/>
                <a:cs typeface="Levenim MT" panose="02010502060101010101" pitchFamily="2" charset="-79"/>
              </a:rPr>
              <a:t>ההתישבותי</a:t>
            </a:r>
            <a:r>
              <a:rPr lang="he-IL" sz="750" dirty="0">
                <a:solidFill>
                  <a:srgbClr val="5E4D36"/>
                </a:solidFill>
                <a:latin typeface="Levenim MT" panose="02010502060101010101" pitchFamily="2" charset="-79"/>
                <a:cs typeface="Levenim MT" panose="02010502060101010101" pitchFamily="2" charset="-79"/>
              </a:rPr>
              <a:t> של הברון הירש באַרגנטינה — אם נסתיים </a:t>
            </a:r>
            <a:r>
              <a:rPr lang="he-IL" sz="750" dirty="0" err="1">
                <a:solidFill>
                  <a:srgbClr val="5E4D36"/>
                </a:solidFill>
                <a:latin typeface="Levenim MT" panose="02010502060101010101" pitchFamily="2" charset="-79"/>
                <a:cs typeface="Levenim MT" panose="02010502060101010101" pitchFamily="2" charset="-79"/>
              </a:rPr>
              <a:t>בכשלון</a:t>
            </a:r>
            <a:r>
              <a:rPr lang="he-IL" sz="750" dirty="0">
                <a:solidFill>
                  <a:srgbClr val="5E4D36"/>
                </a:solidFill>
                <a:latin typeface="Levenim MT" panose="02010502060101010101" pitchFamily="2" charset="-79"/>
                <a:cs typeface="Levenim MT" panose="02010502060101010101" pitchFamily="2" charset="-79"/>
              </a:rPr>
              <a:t> ומדוע, ענה:</a:t>
            </a:r>
          </a:p>
          <a:p>
            <a:pPr algn="just">
              <a:lnSpc>
                <a:spcPct val="150000"/>
              </a:lnSpc>
            </a:pPr>
            <a:r>
              <a:rPr lang="he-IL" sz="750" dirty="0">
                <a:solidFill>
                  <a:srgbClr val="5E4D36"/>
                </a:solidFill>
                <a:latin typeface="Levenim MT" panose="02010502060101010101" pitchFamily="2" charset="-79"/>
                <a:cs typeface="Levenim MT" panose="02010502060101010101" pitchFamily="2" charset="-79"/>
              </a:rPr>
              <a:t>״הוא נסתיים </a:t>
            </a:r>
            <a:r>
              <a:rPr lang="he-IL" sz="750" dirty="0" err="1">
                <a:solidFill>
                  <a:srgbClr val="5E4D36"/>
                </a:solidFill>
                <a:latin typeface="Levenim MT" panose="02010502060101010101" pitchFamily="2" charset="-79"/>
                <a:cs typeface="Levenim MT" panose="02010502060101010101" pitchFamily="2" charset="-79"/>
              </a:rPr>
              <a:t>בכשלון</a:t>
            </a:r>
            <a:r>
              <a:rPr lang="he-IL" sz="750" dirty="0">
                <a:solidFill>
                  <a:srgbClr val="5E4D36"/>
                </a:solidFill>
                <a:latin typeface="Levenim MT" panose="02010502060101010101" pitchFamily="2" charset="-79"/>
                <a:cs typeface="Levenim MT" panose="02010502060101010101" pitchFamily="2" charset="-79"/>
              </a:rPr>
              <a:t> מסיבה זו: כשאדם שואף </a:t>
            </a:r>
            <a:r>
              <a:rPr lang="he-IL" sz="750" dirty="0" err="1">
                <a:solidFill>
                  <a:srgbClr val="5E4D36"/>
                </a:solidFill>
                <a:latin typeface="Levenim MT" panose="02010502060101010101" pitchFamily="2" charset="-79"/>
                <a:cs typeface="Levenim MT" panose="02010502060101010101" pitchFamily="2" charset="-79"/>
              </a:rPr>
              <a:t>להתישבות</a:t>
            </a:r>
            <a:r>
              <a:rPr lang="he-IL" sz="750" dirty="0">
                <a:solidFill>
                  <a:srgbClr val="5E4D36"/>
                </a:solidFill>
                <a:latin typeface="Levenim MT" panose="02010502060101010101" pitchFamily="2" charset="-79"/>
                <a:cs typeface="Levenim MT" panose="02010502060101010101" pitchFamily="2" charset="-79"/>
              </a:rPr>
              <a:t> נחוץ שיהיה לו דגל ורעיון. אינכם יכולים להגשים את הדברים האלה במימון בלבד. </a:t>
            </a:r>
            <a:r>
              <a:rPr lang="he-IL" sz="750" dirty="0" err="1">
                <a:solidFill>
                  <a:srgbClr val="5E4D36"/>
                </a:solidFill>
                <a:latin typeface="Levenim MT" panose="02010502060101010101" pitchFamily="2" charset="-79"/>
                <a:cs typeface="Levenim MT" panose="02010502060101010101" pitchFamily="2" charset="-79"/>
              </a:rPr>
              <a:t>ומכיון</a:t>
            </a:r>
            <a:r>
              <a:rPr lang="he-IL" sz="750" dirty="0">
                <a:solidFill>
                  <a:srgbClr val="5E4D36"/>
                </a:solidFill>
                <a:latin typeface="Levenim MT" panose="02010502060101010101" pitchFamily="2" charset="-79"/>
                <a:cs typeface="Levenim MT" panose="02010502060101010101" pitchFamily="2" charset="-79"/>
              </a:rPr>
              <a:t> שלא היה להם לא </a:t>
            </a:r>
            <a:r>
              <a:rPr lang="he-IL" sz="750" b="1" dirty="0">
                <a:solidFill>
                  <a:srgbClr val="5E4D36"/>
                </a:solidFill>
                <a:latin typeface="Levenim MT" panose="02010502060101010101" pitchFamily="2" charset="-79"/>
                <a:cs typeface="Levenim MT" panose="02010502060101010101" pitchFamily="2" charset="-79"/>
              </a:rPr>
              <a:t>דגל</a:t>
            </a:r>
            <a:r>
              <a:rPr lang="he-IL" sz="750" dirty="0">
                <a:solidFill>
                  <a:srgbClr val="5E4D36"/>
                </a:solidFill>
                <a:latin typeface="Levenim MT" panose="02010502060101010101" pitchFamily="2" charset="-79"/>
                <a:cs typeface="Levenim MT" panose="02010502060101010101" pitchFamily="2" charset="-79"/>
              </a:rPr>
              <a:t> ולא </a:t>
            </a:r>
            <a:r>
              <a:rPr lang="he-IL" sz="750" b="1" dirty="0">
                <a:solidFill>
                  <a:srgbClr val="5E4D36"/>
                </a:solidFill>
                <a:latin typeface="Levenim MT" panose="02010502060101010101" pitchFamily="2" charset="-79"/>
                <a:cs typeface="Levenim MT" panose="02010502060101010101" pitchFamily="2" charset="-79"/>
              </a:rPr>
              <a:t>רעיון</a:t>
            </a:r>
            <a:r>
              <a:rPr lang="he-IL" sz="750" dirty="0">
                <a:solidFill>
                  <a:srgbClr val="5E4D36"/>
                </a:solidFill>
                <a:latin typeface="Levenim MT" panose="02010502060101010101" pitchFamily="2" charset="-79"/>
                <a:cs typeface="Levenim MT" panose="02010502060101010101" pitchFamily="2" charset="-79"/>
              </a:rPr>
              <a:t> — לא היו יכולים להצליח. בכסף אינכם יכולים לחולל תנועה כללית של המונים גדולים. אתם מוכרחים לנטוע </a:t>
            </a:r>
            <a:r>
              <a:rPr lang="he-IL" sz="750" b="1" dirty="0">
                <a:solidFill>
                  <a:srgbClr val="5E4D36"/>
                </a:solidFill>
                <a:latin typeface="Levenim MT" panose="02010502060101010101" pitchFamily="2" charset="-79"/>
                <a:cs typeface="Levenim MT" panose="02010502060101010101" pitchFamily="2" charset="-79"/>
              </a:rPr>
              <a:t>אמונה בעתידם </a:t>
            </a:r>
            <a:r>
              <a:rPr lang="he-IL" sz="750" dirty="0">
                <a:solidFill>
                  <a:srgbClr val="5E4D36"/>
                </a:solidFill>
                <a:latin typeface="Levenim MT" panose="02010502060101010101" pitchFamily="2" charset="-79"/>
                <a:cs typeface="Levenim MT" panose="02010502060101010101" pitchFamily="2" charset="-79"/>
              </a:rPr>
              <a:t>ואז אתם יכולים לעורר בהם גם התמסרות לעבודה המפרכת ביותר בעולם״.</a:t>
            </a: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מתוך נאומו של  דוד </a:t>
            </a:r>
            <a:r>
              <a:rPr lang="he-IL" sz="600" dirty="0">
                <a:solidFill>
                  <a:srgbClr val="5E4D36"/>
                </a:solidFill>
                <a:latin typeface="Levenim MT" panose="02010502060101010101" pitchFamily="2" charset="-79"/>
                <a:cs typeface="Levenim MT" panose="02010502060101010101" pitchFamily="2" charset="-79"/>
              </a:rPr>
              <a:t>בן גוריון </a:t>
            </a:r>
            <a:r>
              <a:rPr lang="he-IL" sz="600" dirty="0" smtClean="0">
                <a:solidFill>
                  <a:srgbClr val="5E4D36"/>
                </a:solidFill>
                <a:latin typeface="Levenim MT" panose="02010502060101010101" pitchFamily="2" charset="-79"/>
                <a:cs typeface="Levenim MT" panose="02010502060101010101" pitchFamily="2" charset="-79"/>
              </a:rPr>
              <a:t>– 'מהרצל </a:t>
            </a:r>
            <a:r>
              <a:rPr lang="he-IL" sz="600" dirty="0">
                <a:solidFill>
                  <a:srgbClr val="5E4D36"/>
                </a:solidFill>
                <a:latin typeface="Levenim MT" panose="02010502060101010101" pitchFamily="2" charset="-79"/>
                <a:cs typeface="Levenim MT" panose="02010502060101010101" pitchFamily="2" charset="-79"/>
              </a:rPr>
              <a:t>ועד </a:t>
            </a:r>
            <a:r>
              <a:rPr lang="he-IL" sz="600" dirty="0" smtClean="0">
                <a:solidFill>
                  <a:srgbClr val="5E4D36"/>
                </a:solidFill>
                <a:latin typeface="Levenim MT" panose="02010502060101010101" pitchFamily="2" charset="-79"/>
                <a:cs typeface="Levenim MT" panose="02010502060101010101" pitchFamily="2" charset="-79"/>
              </a:rPr>
              <a:t>היום' </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צדקת הדרך</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אז אמר השטן: הנצור הזה</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איך אוכל לו.</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אתו האומץ וכשרון המעשה</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וכלי מלחמה </a:t>
            </a:r>
            <a:r>
              <a:rPr lang="he-IL" sz="900" dirty="0" err="1">
                <a:solidFill>
                  <a:srgbClr val="5E4D36"/>
                </a:solidFill>
                <a:latin typeface="Levenim MT" panose="02010502060101010101" pitchFamily="2" charset="-79"/>
                <a:cs typeface="Levenim MT" panose="02010502060101010101" pitchFamily="2" charset="-79"/>
              </a:rPr>
              <a:t>ותושיה</a:t>
            </a:r>
            <a:r>
              <a:rPr lang="he-IL" sz="900" dirty="0">
                <a:solidFill>
                  <a:srgbClr val="5E4D36"/>
                </a:solidFill>
                <a:latin typeface="Levenim MT" panose="02010502060101010101" pitchFamily="2" charset="-79"/>
                <a:cs typeface="Levenim MT" panose="02010502060101010101" pitchFamily="2" charset="-79"/>
              </a:rPr>
              <a:t> עצה לו</a:t>
            </a:r>
            <a:r>
              <a:rPr lang="he-IL" sz="900" dirty="0" smtClean="0">
                <a:solidFill>
                  <a:srgbClr val="5E4D36"/>
                </a:solidFill>
                <a:latin typeface="Levenim MT" panose="02010502060101010101" pitchFamily="2" charset="-79"/>
                <a:cs typeface="Levenim MT" panose="02010502060101010101" pitchFamily="2" charset="-79"/>
              </a:rPr>
              <a:t>.</a:t>
            </a:r>
          </a:p>
          <a:p>
            <a:pPr algn="just">
              <a:lnSpc>
                <a:spcPct val="150000"/>
              </a:lnSpc>
            </a:pPr>
            <a:endParaRPr lang="he-IL" sz="9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900" dirty="0" err="1">
                <a:solidFill>
                  <a:srgbClr val="5E4D36"/>
                </a:solidFill>
                <a:latin typeface="Levenim MT" panose="02010502060101010101" pitchFamily="2" charset="-79"/>
                <a:cs typeface="Levenim MT" panose="02010502060101010101" pitchFamily="2" charset="-79"/>
              </a:rPr>
              <a:t>ויאמר:לא</a:t>
            </a:r>
            <a:r>
              <a:rPr lang="he-IL" sz="900" dirty="0">
                <a:solidFill>
                  <a:srgbClr val="5E4D36"/>
                </a:solidFill>
                <a:latin typeface="Levenim MT" panose="02010502060101010101" pitchFamily="2" charset="-79"/>
                <a:cs typeface="Levenim MT" panose="02010502060101010101" pitchFamily="2" charset="-79"/>
              </a:rPr>
              <a:t> </a:t>
            </a:r>
            <a:r>
              <a:rPr lang="he-IL" sz="900" dirty="0" err="1">
                <a:solidFill>
                  <a:srgbClr val="5E4D36"/>
                </a:solidFill>
                <a:latin typeface="Levenim MT" panose="02010502060101010101" pitchFamily="2" charset="-79"/>
                <a:cs typeface="Levenim MT" panose="02010502060101010101" pitchFamily="2" charset="-79"/>
              </a:rPr>
              <a:t>אֶטֹל</a:t>
            </a:r>
            <a:r>
              <a:rPr lang="he-IL" sz="900" dirty="0">
                <a:solidFill>
                  <a:srgbClr val="5E4D36"/>
                </a:solidFill>
                <a:latin typeface="Levenim MT" panose="02010502060101010101" pitchFamily="2" charset="-79"/>
                <a:cs typeface="Levenim MT" panose="02010502060101010101" pitchFamily="2" charset="-79"/>
              </a:rPr>
              <a:t> כוחו</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ולא רסן אשים ומתג</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ולא מרך לב אביא בתוכו</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ולא ידיו ארפה כמקדם,</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רק זאת </a:t>
            </a:r>
            <a:r>
              <a:rPr lang="he-IL" sz="900" dirty="0" err="1">
                <a:solidFill>
                  <a:srgbClr val="5E4D36"/>
                </a:solidFill>
                <a:latin typeface="Levenim MT" panose="02010502060101010101" pitchFamily="2" charset="-79"/>
                <a:cs typeface="Levenim MT" panose="02010502060101010101" pitchFamily="2" charset="-79"/>
              </a:rPr>
              <a:t>אעשה:אכהה</a:t>
            </a:r>
            <a:r>
              <a:rPr lang="he-IL" sz="900" dirty="0">
                <a:solidFill>
                  <a:srgbClr val="5E4D36"/>
                </a:solidFill>
                <a:latin typeface="Levenim MT" panose="02010502060101010101" pitchFamily="2" charset="-79"/>
                <a:cs typeface="Levenim MT" panose="02010502060101010101" pitchFamily="2" charset="-79"/>
              </a:rPr>
              <a:t> מֹחוֹ</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ושכח </a:t>
            </a:r>
            <a:r>
              <a:rPr lang="he-IL" sz="900" dirty="0" err="1">
                <a:solidFill>
                  <a:srgbClr val="5E4D36"/>
                </a:solidFill>
                <a:latin typeface="Levenim MT" panose="02010502060101010101" pitchFamily="2" charset="-79"/>
                <a:cs typeface="Levenim MT" panose="02010502060101010101" pitchFamily="2" charset="-79"/>
              </a:rPr>
              <a:t>שאיתו</a:t>
            </a:r>
            <a:r>
              <a:rPr lang="he-IL" sz="900" dirty="0">
                <a:solidFill>
                  <a:srgbClr val="5E4D36"/>
                </a:solidFill>
                <a:latin typeface="Levenim MT" panose="02010502060101010101" pitchFamily="2" charset="-79"/>
                <a:cs typeface="Levenim MT" panose="02010502060101010101" pitchFamily="2" charset="-79"/>
              </a:rPr>
              <a:t> הצדק.</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 - </a:t>
            </a:r>
            <a:r>
              <a:rPr lang="he-IL" sz="900" dirty="0" smtClean="0">
                <a:solidFill>
                  <a:srgbClr val="5E4D36"/>
                </a:solidFill>
                <a:latin typeface="Levenim MT" panose="02010502060101010101" pitchFamily="2" charset="-79"/>
                <a:cs typeface="Levenim MT" panose="02010502060101010101" pitchFamily="2" charset="-79"/>
              </a:rPr>
              <a:t>-</a:t>
            </a:r>
            <a:endParaRPr lang="he-IL" sz="900"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כך דבר השטן וכמו</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חורו השמים מאימה</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בראותם אותו בקומו</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לבצע המזימה</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נתן אלתרמן</a:t>
            </a:r>
            <a:endParaRPr lang="he-IL" sz="600" dirty="0">
              <a:solidFill>
                <a:srgbClr val="5E4D36"/>
              </a:solidFill>
              <a:latin typeface="Levenim MT" panose="02010502060101010101" pitchFamily="2" charset="-79"/>
              <a:cs typeface="Levenim MT" panose="02010502060101010101" pitchFamily="2" charset="-79"/>
            </a:endParaRPr>
          </a:p>
        </p:txBody>
      </p:sp>
      <p:pic>
        <p:nvPicPr>
          <p:cNvPr id="2" name="מציין מיקום של תמונה 1"/>
          <p:cNvPicPr>
            <a:picLocks noGrp="1" noChangeAspect="1"/>
          </p:cNvPicPr>
          <p:nvPr>
            <p:ph type="pic" sz="quarter" idx="15"/>
          </p:nvPr>
        </p:nvPicPr>
        <p:blipFill>
          <a:blip r:embed="rId4" cstate="print">
            <a:extLst>
              <a:ext uri="{28A0092B-C50C-407E-A947-70E740481C1C}">
                <a14:useLocalDpi xmlns:a14="http://schemas.microsoft.com/office/drawing/2010/main" xmlns="" val="0"/>
              </a:ext>
            </a:extLst>
          </a:blip>
          <a:srcRect t="14453" b="14453"/>
          <a:stretch>
            <a:fillRect/>
          </a:stretch>
        </p:blipFill>
        <p:spPr/>
      </p:pic>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משל הרוח</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1050" dirty="0" smtClean="0">
                <a:solidFill>
                  <a:srgbClr val="5E4D36"/>
                </a:solidFill>
                <a:latin typeface="Levenim MT" panose="02010502060101010101" pitchFamily="2" charset="-79"/>
                <a:cs typeface="Levenim MT" panose="02010502060101010101" pitchFamily="2" charset="-79"/>
              </a:rPr>
              <a:t>פעם </a:t>
            </a:r>
            <a:r>
              <a:rPr lang="he-IL" sz="1050" dirty="0">
                <a:solidFill>
                  <a:srgbClr val="5E4D36"/>
                </a:solidFill>
                <a:latin typeface="Levenim MT" panose="02010502060101010101" pitchFamily="2" charset="-79"/>
                <a:cs typeface="Levenim MT" panose="02010502060101010101" pitchFamily="2" charset="-79"/>
              </a:rPr>
              <a:t>הרוח העניקה לאנשים אדמה ואמרה: היא תמיד תהיה שלכם, לעולם לא תוכלו לשכוח אותי. כשהאנשים שכחו את הרוח הם אולצו לעזוב את האדמה.  אחרי אלפיים שנה הרוח סלחה והחזירה אותם.  כשהייתה לאנשים אדמה, הם שוב שכחו את הרוח ואז התברר שבלי הרוח קשה מאוד לשמור על האדמה ובלי האדמה לאנשים אין </a:t>
            </a:r>
            <a:r>
              <a:rPr lang="he-IL" sz="1050" dirty="0" smtClean="0">
                <a:solidFill>
                  <a:srgbClr val="5E4D36"/>
                </a:solidFill>
                <a:latin typeface="Levenim MT" panose="02010502060101010101" pitchFamily="2" charset="-79"/>
                <a:cs typeface="Levenim MT" panose="02010502060101010101" pitchFamily="2" charset="-79"/>
              </a:rPr>
              <a:t>קיום.</a:t>
            </a:r>
            <a:endParaRPr lang="he-IL" sz="105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מאיר הר ציון – פרקי יומן  בהוצאה החדשה עמ' 292</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xmlns=""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e-IL" sz="813" dirty="0" smtClean="0"/>
              <a:t>טקסט</a:t>
            </a:r>
            <a:endParaRPr lang="he-IL" sz="813" dirty="0"/>
          </a:p>
        </p:txBody>
      </p:sp>
    </p:spTree>
    <p:extLst>
      <p:ext uri="{BB962C8B-B14F-4D97-AF65-F5344CB8AC3E}">
        <p14:creationId xmlns:p14="http://schemas.microsoft.com/office/powerpoint/2010/main" xmlns=""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2908</TotalTime>
  <Words>555</Words>
  <Application>Microsoft Office PowerPoint</Application>
  <PresentationFormat>A4 Paper (210x297 mm)‎</PresentationFormat>
  <Paragraphs>47</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משל הרוח – צדקת הדרך</vt:lpstr>
      <vt:lpstr>שקופית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58</cp:revision>
  <cp:lastPrinted>2016-01-02T09:56:53Z</cp:lastPrinted>
  <dcterms:created xsi:type="dcterms:W3CDTF">2016-01-01T12:13:36Z</dcterms:created>
  <dcterms:modified xsi:type="dcterms:W3CDTF">2018-07-12T13:05:00Z</dcterms:modified>
</cp:coreProperties>
</file>