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93" autoAdjust="0"/>
    <p:restoredTop sz="94660"/>
  </p:normalViewPr>
  <p:slideViewPr>
    <p:cSldViewPr snapToGrid="0">
      <p:cViewPr>
        <p:scale>
          <a:sx n="95" d="100"/>
          <a:sy n="95" d="100"/>
        </p:scale>
        <p:origin x="-300" y="-7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שמחת העמל של החלוצים</a:t>
            </a:r>
            <a:endParaRPr lang="he-IL" dirty="0"/>
          </a:p>
        </p:txBody>
      </p:sp>
      <p:pic>
        <p:nvPicPr>
          <p:cNvPr id="5" name="מציין מיקום של תמונה 4"/>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l="11583" r="11583"/>
          <a:stretch>
            <a:fillRect/>
          </a:stretch>
        </p:blipFill>
        <p:spPr>
          <a:xfrm>
            <a:off x="2575236" y="5055623"/>
            <a:ext cx="1775700" cy="1661090"/>
          </a:xfrm>
        </p:spPr>
      </p:pic>
      <p:sp>
        <p:nvSpPr>
          <p:cNvPr id="12" name="מלבן 11"/>
          <p:cNvSpPr/>
          <p:nvPr/>
        </p:nvSpPr>
        <p:spPr>
          <a:xfrm>
            <a:off x="6682740" y="876300"/>
            <a:ext cx="2796540" cy="192719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השמחה היא יסוד חשוב בחיינו.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בני אדם מחפשים את השמחה וזקוקים לשמחה, ולפעמים שמחה יכולה להיות הוללות חסרת בסיס, שיכולה להזיק לחיים ואף להפכם לעצובים יותר. בלימוד זה נבקש להעמיק במהות השמחה.</a:t>
            </a:r>
          </a:p>
          <a:p>
            <a:pPr>
              <a:lnSpc>
                <a:spcPts val="1000"/>
              </a:lnSpc>
            </a:pPr>
            <a:r>
              <a:rPr lang="he-IL" sz="700" dirty="0">
                <a:solidFill>
                  <a:schemeClr val="bg1"/>
                </a:solidFill>
                <a:latin typeface="Levenim MT" panose="02010502060101010101" pitchFamily="2" charset="-79"/>
                <a:cs typeface="Levenim MT" panose="02010502060101010101" pitchFamily="2" charset="-79"/>
              </a:rPr>
              <a:t>בשמחה הנובעת מחיים של עמל, בשמחה אותנטית שאינה תלויה בדבר, ובמה שביניהן.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ננסה להבין ולעמוד על שמחת העמל של החלוץ, שזעת אפו נוטפת ממצחו, גבו כפוף בעבודה בחום היום, ובערב הוא מלא סיפוק מעשייתו. ננסה גם להבין מהו מקומה של שמחה ספונטאנית שנובעת מהחיים בעצמם - </a:t>
            </a:r>
            <a:r>
              <a:rPr lang="he-IL" sz="700" dirty="0" err="1">
                <a:solidFill>
                  <a:schemeClr val="bg1"/>
                </a:solidFill>
                <a:latin typeface="Levenim MT" panose="02010502060101010101" pitchFamily="2" charset="-79"/>
                <a:cs typeface="Levenim MT" panose="02010502060101010101" pitchFamily="2" charset="-79"/>
              </a:rPr>
              <a:t>ח'אפלה</a:t>
            </a:r>
            <a:r>
              <a:rPr lang="he-IL" sz="700" dirty="0">
                <a:solidFill>
                  <a:schemeClr val="bg1"/>
                </a:solidFill>
                <a:latin typeface="Levenim MT" panose="02010502060101010101" pitchFamily="2" charset="-79"/>
                <a:cs typeface="Levenim MT" panose="02010502060101010101" pitchFamily="2" charset="-79"/>
              </a:rPr>
              <a:t>. </a:t>
            </a:r>
          </a:p>
          <a:p>
            <a:pPr>
              <a:lnSpc>
                <a:spcPts val="1000"/>
              </a:lnSpc>
            </a:pPr>
            <a:r>
              <a:rPr lang="he-IL" sz="700" dirty="0">
                <a:solidFill>
                  <a:schemeClr val="bg1"/>
                </a:solidFill>
                <a:latin typeface="Levenim MT" panose="02010502060101010101" pitchFamily="2" charset="-79"/>
                <a:cs typeface="Levenim MT" panose="02010502060101010101" pitchFamily="2" charset="-79"/>
              </a:rPr>
              <a:t>והאם ישנה גם שמחה שצריך להסתייג ממנה?</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2924071"/>
            <a:ext cx="2796540" cy="299440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שמחת החלוצים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מהן 3 הסיבות לשמחת החלוצים אצל יוסף מלמוד</a:t>
            </a:r>
            <a:r>
              <a:rPr lang="he-IL" sz="700"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a:t>
            </a:r>
            <a:r>
              <a:rPr lang="he-IL" sz="700" dirty="0" err="1">
                <a:solidFill>
                  <a:srgbClr val="5E4D36"/>
                </a:solidFill>
                <a:latin typeface="Levenim MT" panose="02010502060101010101" pitchFamily="2" charset="-79"/>
                <a:cs typeface="Levenim MT" panose="02010502060101010101" pitchFamily="2" charset="-79"/>
              </a:rPr>
              <a:t>בתקופתינו</a:t>
            </a:r>
            <a:r>
              <a:rPr lang="he-IL" sz="700" dirty="0">
                <a:solidFill>
                  <a:srgbClr val="5E4D36"/>
                </a:solidFill>
                <a:latin typeface="Levenim MT" panose="02010502060101010101" pitchFamily="2" charset="-79"/>
                <a:cs typeface="Levenim MT" panose="02010502060101010101" pitchFamily="2" charset="-79"/>
              </a:rPr>
              <a:t> אדם יכול להתמלא באושר ולא להרגיש במחסור, גם אם הוא קיים? אם כן, במה הדבר תלוי</a:t>
            </a:r>
            <a:r>
              <a:rPr lang="he-IL" sz="700"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וגילו ברעדה</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שמחה ורעדה יכולות להיות נוכחות יחד? האם לדעתכם יש לכך יתרון כלשהו?</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מתי לדעתכם יש צורך ב"השבתת" שמחה או איזונה, כמו שמופיע בסיפור?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smtClean="0">
                <a:solidFill>
                  <a:srgbClr val="5E4D36"/>
                </a:solidFill>
                <a:latin typeface="Levenim MT" panose="02010502060101010101" pitchFamily="2" charset="-79"/>
                <a:cs typeface="Levenim MT" panose="02010502060101010101" pitchFamily="2" charset="-79"/>
              </a:rPr>
              <a:t>מהפכה </a:t>
            </a:r>
            <a:r>
              <a:rPr lang="he-IL" sz="700" b="1" dirty="0">
                <a:solidFill>
                  <a:srgbClr val="5E4D36"/>
                </a:solidFill>
                <a:latin typeface="Levenim MT" panose="02010502060101010101" pitchFamily="2" charset="-79"/>
                <a:cs typeface="Levenim MT" panose="02010502060101010101" pitchFamily="2" charset="-79"/>
              </a:rPr>
              <a:t>של שמחה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מהי משמעות האמירה "שמעתי שעושים פה מסיבה בלעדיי".. בלעדי מי? (רמז  בהמשך השיר – "העם דורש...")</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מהי משמעות האמירה "</a:t>
            </a:r>
            <a:r>
              <a:rPr lang="he-IL" sz="700" dirty="0" err="1">
                <a:solidFill>
                  <a:srgbClr val="5E4D36"/>
                </a:solidFill>
                <a:latin typeface="Levenim MT" panose="02010502060101010101" pitchFamily="2" charset="-79"/>
                <a:cs typeface="Levenim MT" panose="02010502060101010101" pitchFamily="2" charset="-79"/>
              </a:rPr>
              <a:t>אפ'חד</a:t>
            </a:r>
            <a:r>
              <a:rPr lang="he-IL" sz="700" dirty="0">
                <a:solidFill>
                  <a:srgbClr val="5E4D36"/>
                </a:solidFill>
                <a:latin typeface="Levenim MT" panose="02010502060101010101" pitchFamily="2" charset="-79"/>
                <a:cs typeface="Levenim MT" panose="02010502060101010101" pitchFamily="2" charset="-79"/>
              </a:rPr>
              <a:t> לא עושה את זה יותר טוב ממני"? האם אתם מסכימים עם אמירה זו?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בשיר יש הבעת שימחה גדולה.  מהי הסיבה העיקרית לשמחה על פי השיר? איזה ערך מערכי "השומר החדש" מסתתר בשיר?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ניתן לומר שיש בשיר זה אותנטיות? כיצד מהותו של שיר כזה יכולה להשתלב בשמחת העמל ואף לחזקה?</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למה דרוש עמל ודרושה שמחתו ? האם לא ניתן להסתפק בשמחת החתונות והמסיבות ? בשמחת הדיסקוטקים והמועדונים ? בשמחת ההופעות החיות בקיסריה (שהיא שמחה אדירה!) ?</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שמחת החלוצים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...היה משהו 'מטרטר' על הפסנתר מנגינה חסידית או אוקראינית מושכת לב המרקידה את הרגלים בקצב הורה. מיד נמצא כבר שני לידו...כהרף עין הייתה הבימה גדושה רוקדים. הקצב הולך וגובר, ההתלהבות עולה ונסערת...המנגינה קוראת, מושכת בקיסמה, קסם </a:t>
            </a:r>
            <a:r>
              <a:rPr lang="he-IL" sz="700" dirty="0" err="1">
                <a:solidFill>
                  <a:srgbClr val="5E4D36"/>
                </a:solidFill>
                <a:latin typeface="Levenim MT" panose="02010502060101010101" pitchFamily="2" charset="-79"/>
                <a:cs typeface="Levenim MT" panose="02010502060101010101" pitchFamily="2" charset="-79"/>
              </a:rPr>
              <a:t>הצוותא</a:t>
            </a:r>
            <a:r>
              <a:rPr lang="he-IL" sz="700" dirty="0">
                <a:solidFill>
                  <a:srgbClr val="5E4D36"/>
                </a:solidFill>
                <a:latin typeface="Levenim MT" panose="02010502060101010101" pitchFamily="2" charset="-79"/>
                <a:cs typeface="Levenim MT" panose="02010502060101010101" pitchFamily="2" charset="-79"/>
              </a:rPr>
              <a:t>, החברות, הדבקות, ההתפרקות, האמונה הקנאית ביעוד וההרגשה שאינך יחיד בו.</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עד כמה שלא יראה הדבר מוזר, הרי נדמה לי כאילו היה חי הבעל שם טוב והיה מגיע באותם הימים ארצה ונקלע לעין חרוד היה בוחר להישאר אתנו.</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גרם לנו שמחה. העמק הרחב המשתרע לרגלינו, ההרים הנישאים למראשותינו ואתה עלה, עלה וטפס כאוות נפשך, אם בחבורה עליזה ואם בחברת נערה אהובה, אום יש ברצונך עמוד וצעק מרוב אושר במלא כוח ריאתך כאותו סייח משתולל ודוהר, ואין איש אשר יעצור בך. רק ההד יענה לך אמן...והיקום יעלוז באשרך. שמחנו לבטח כי אנו עושים בדיוק מה שצריך לעשות ומה </a:t>
            </a:r>
            <a:r>
              <a:rPr lang="he-IL" sz="700" dirty="0" err="1">
                <a:solidFill>
                  <a:srgbClr val="5E4D36"/>
                </a:solidFill>
                <a:latin typeface="Levenim MT" panose="02010502060101010101" pitchFamily="2" charset="-79"/>
                <a:cs typeface="Levenim MT" panose="02010502060101010101" pitchFamily="2" charset="-79"/>
              </a:rPr>
              <a:t>שברצונינו</a:t>
            </a:r>
            <a:r>
              <a:rPr lang="he-IL" sz="700" dirty="0">
                <a:solidFill>
                  <a:srgbClr val="5E4D36"/>
                </a:solidFill>
                <a:latin typeface="Levenim MT" panose="02010502060101010101" pitchFamily="2" charset="-79"/>
                <a:cs typeface="Levenim MT" panose="02010502060101010101" pitchFamily="2" charset="-79"/>
              </a:rPr>
              <a:t> לעשות. שמחנו, שיכולנו לעמוד בעמל המפרך, לעיתים תוך רעב, לא הרגשנו במחסור, כי לא חסר לנו דבר, כי האושר מילא את </a:t>
            </a:r>
            <a:r>
              <a:rPr lang="he-IL" sz="700" dirty="0" err="1">
                <a:solidFill>
                  <a:srgbClr val="5E4D36"/>
                </a:solidFill>
                <a:latin typeface="Levenim MT" panose="02010502060101010101" pitchFamily="2" charset="-79"/>
                <a:cs typeface="Levenim MT" panose="02010502060101010101" pitchFamily="2" charset="-79"/>
              </a:rPr>
              <a:t>ישותינו</a:t>
            </a:r>
            <a:r>
              <a:rPr lang="he-IL" sz="700" dirty="0">
                <a:solidFill>
                  <a:srgbClr val="5E4D36"/>
                </a:solidFill>
                <a:latin typeface="Levenim MT" panose="02010502060101010101" pitchFamily="2" charset="-79"/>
                <a:cs typeface="Levenim MT" panose="02010502060101010101" pitchFamily="2" charset="-79"/>
              </a:rPr>
              <a:t>. שמחנו לגרעיני החִמצה הקשים שניתנו לעיתים במקום לחם, שבחלקם היה אפשר למלא את הקיבה ובחלקם להשתמש לצליפה בחברך מקצה  חדר האוכל ועד קצהו. שמחנו לשתיית התה הבלתי ממותק, בשותפות עם חבר מתוך קערית שזה עתה אכלו ממנה מרק. שמחנו להישגים בעבודה, לתלם ישר בחריש, לדונם נוסף בהספק היומי, להליכתן הנאה, הערה והגנדרנית של זוג הסוסות הצועדות לפניך בתלם. שמחנו לשמש הזורחת עם בוקר ושמים זרועים כוכבים בלילות.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מתוך </a:t>
            </a:r>
            <a:r>
              <a:rPr lang="he-IL" sz="600" dirty="0">
                <a:solidFill>
                  <a:srgbClr val="5E4D36"/>
                </a:solidFill>
                <a:latin typeface="Levenim MT" panose="02010502060101010101" pitchFamily="2" charset="-79"/>
                <a:cs typeface="Levenim MT" panose="02010502060101010101" pitchFamily="2" charset="-79"/>
              </a:rPr>
              <a:t>– יוסף מלמוד </a:t>
            </a:r>
            <a:r>
              <a:rPr lang="he-IL" sz="600" dirty="0" smtClean="0">
                <a:solidFill>
                  <a:srgbClr val="5E4D36"/>
                </a:solidFill>
                <a:latin typeface="Levenim MT" panose="02010502060101010101" pitchFamily="2" charset="-79"/>
                <a:cs typeface="Levenim MT" panose="02010502060101010101" pitchFamily="2" charset="-79"/>
              </a:rPr>
              <a:t>ספר </a:t>
            </a:r>
            <a:r>
              <a:rPr lang="he-IL" sz="600" dirty="0">
                <a:solidFill>
                  <a:srgbClr val="5E4D36"/>
                </a:solidFill>
                <a:latin typeface="Levenim MT" panose="02010502060101010101" pitchFamily="2" charset="-79"/>
                <a:cs typeface="Levenim MT" panose="02010502060101010101" pitchFamily="2" charset="-79"/>
              </a:rPr>
              <a:t>השומר דברי </a:t>
            </a:r>
            <a:r>
              <a:rPr lang="he-IL" sz="600" dirty="0" smtClean="0">
                <a:solidFill>
                  <a:srgbClr val="5E4D36"/>
                </a:solidFill>
                <a:latin typeface="Levenim MT" panose="02010502060101010101" pitchFamily="2" charset="-79"/>
                <a:cs typeface="Levenim MT" panose="02010502060101010101" pitchFamily="2" charset="-79"/>
              </a:rPr>
              <a:t>חברים</a:t>
            </a:r>
            <a:endParaRPr lang="he-IL" sz="600" dirty="0">
              <a:solidFill>
                <a:srgbClr val="5E4D36"/>
              </a:solidFill>
              <a:latin typeface="Levenim MT" panose="02010502060101010101" pitchFamily="2" charset="-79"/>
              <a:cs typeface="Levenim MT" panose="02010502060101010101" pitchFamily="2" charset="-79"/>
            </a:endParaRP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וגילו ברעדה</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מהי כוונת הפסוק 'עבדו את ה' בשמחה וגילו ברעדה'?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אמר רבה - במקום גילה, שם תהא רעדה...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מר [שם של איש, אבל יש כאן גם רמז ספרותי] בנו של </a:t>
            </a:r>
            <a:r>
              <a:rPr lang="he-IL" sz="700" dirty="0" err="1">
                <a:solidFill>
                  <a:srgbClr val="5E4D36"/>
                </a:solidFill>
                <a:latin typeface="Levenim MT" panose="02010502060101010101" pitchFamily="2" charset="-79"/>
                <a:cs typeface="Levenim MT" panose="02010502060101010101" pitchFamily="2" charset="-79"/>
              </a:rPr>
              <a:t>רבינא</a:t>
            </a:r>
            <a:r>
              <a:rPr lang="he-IL" sz="700" dirty="0">
                <a:solidFill>
                  <a:srgbClr val="5E4D36"/>
                </a:solidFill>
                <a:latin typeface="Levenim MT" panose="02010502060101010101" pitchFamily="2" charset="-79"/>
                <a:cs typeface="Levenim MT" panose="02010502060101010101" pitchFamily="2" charset="-79"/>
              </a:rPr>
              <a:t> עשה מסיבת חתונה לבנו,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ראה שחכמים שמחים יותר מידי, לקח כוס זכוכית יקרה שעולה 400 זוזים [כסף רב], ושבר אותה לפניהם, </a:t>
            </a:r>
            <a:r>
              <a:rPr lang="he-IL" sz="700" dirty="0" smtClean="0">
                <a:solidFill>
                  <a:srgbClr val="5E4D36"/>
                </a:solidFill>
                <a:latin typeface="Levenim MT" panose="02010502060101010101" pitchFamily="2" charset="-79"/>
                <a:cs typeface="Levenim MT" panose="02010502060101010101" pitchFamily="2" charset="-79"/>
              </a:rPr>
              <a:t>והעציבו</a:t>
            </a:r>
            <a:r>
              <a:rPr lang="he-IL" sz="700" dirty="0">
                <a:solidFill>
                  <a:srgbClr val="5E4D36"/>
                </a:solidFill>
                <a:latin typeface="Levenim MT" panose="02010502060101010101" pitchFamily="2" charset="-79"/>
                <a:cs typeface="Levenim MT" panose="02010502060101010101" pitchFamily="2" charset="-79"/>
              </a:rPr>
              <a:t>. </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מתורגם </a:t>
            </a:r>
            <a:r>
              <a:rPr lang="he-IL" sz="600" dirty="0">
                <a:solidFill>
                  <a:srgbClr val="5E4D36"/>
                </a:solidFill>
                <a:latin typeface="Levenim MT" panose="02010502060101010101" pitchFamily="2" charset="-79"/>
                <a:cs typeface="Levenim MT" panose="02010502060101010101" pitchFamily="2" charset="-79"/>
              </a:rPr>
              <a:t>מהתלמוד בבלי מסכת ברכות דף לא</a:t>
            </a: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חייל</a:t>
            </a:r>
            <a:r>
              <a:rPr lang="he-IL" sz="700" dirty="0">
                <a:solidFill>
                  <a:srgbClr val="5E4D36"/>
                </a:solidFill>
                <a:latin typeface="Levenim MT" panose="02010502060101010101" pitchFamily="2" charset="-79"/>
                <a:cs typeface="Levenim MT" panose="02010502060101010101" pitchFamily="2" charset="-79"/>
              </a:rPr>
              <a:t>, תרים לי </a:t>
            </a:r>
            <a:r>
              <a:rPr lang="he-IL" sz="700" dirty="0" err="1">
                <a:solidFill>
                  <a:srgbClr val="5E4D36"/>
                </a:solidFill>
                <a:latin typeface="Levenim MT" panose="02010502060101010101" pitchFamily="2" charset="-79"/>
                <a:cs typeface="Levenim MT" panose="02010502060101010101" pitchFamily="2" charset="-79"/>
              </a:rPr>
              <a:t>ת'קהל</a:t>
            </a:r>
            <a:r>
              <a:rPr lang="he-IL" sz="7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הם לא רוקדים בכלל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תרימו את היד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מהפיכה של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כולנו משפחה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ונרקוד בטירוף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הגיע זמן לעוף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מעכשיו רק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משקיעה ועד זריחה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השתגענו, מודים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שותים כן רוקדים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העם דורש קצב מזרחי...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העם דורש קצב מזרחי...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העם דורש קצב מזרחי....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en-US" sz="700" dirty="0">
                <a:solidFill>
                  <a:srgbClr val="5E4D36"/>
                </a:solidFill>
                <a:latin typeface="Levenim MT" panose="02010502060101010101" pitchFamily="2" charset="-79"/>
                <a:cs typeface="Levenim MT" panose="02010502060101010101" pitchFamily="2" charset="-79"/>
              </a:rPr>
              <a:t>All the party people </a:t>
            </a:r>
          </a:p>
          <a:p>
            <a:pPr algn="just">
              <a:lnSpc>
                <a:spcPts val="1000"/>
              </a:lnSpc>
            </a:pPr>
            <a:r>
              <a:rPr lang="en-US" sz="700" dirty="0">
                <a:solidFill>
                  <a:srgbClr val="5E4D36"/>
                </a:solidFill>
                <a:latin typeface="Levenim MT" panose="02010502060101010101" pitchFamily="2" charset="-79"/>
                <a:cs typeface="Levenim MT" panose="02010502060101010101" pitchFamily="2" charset="-79"/>
              </a:rPr>
              <a:t>Let me see you move </a:t>
            </a:r>
          </a:p>
          <a:p>
            <a:pPr algn="just">
              <a:lnSpc>
                <a:spcPts val="1000"/>
              </a:lnSpc>
            </a:pPr>
            <a:endParaRPr lang="en-US"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מהפכה של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כולנו משפחה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ונרקוד בטירוף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הגיע זמן לעוף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מעכשיו רק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משקיעה ועד זריחה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השתגענו, מודים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שותים כן </a:t>
            </a:r>
            <a:r>
              <a:rPr lang="he-IL" sz="700" dirty="0" smtClean="0">
                <a:solidFill>
                  <a:srgbClr val="5E4D36"/>
                </a:solidFill>
                <a:latin typeface="Levenim MT" panose="02010502060101010101" pitchFamily="2" charset="-79"/>
                <a:cs typeface="Levenim MT" panose="02010502060101010101" pitchFamily="2" charset="-79"/>
              </a:rPr>
              <a:t>רוקדים</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מילים: דורון </a:t>
            </a:r>
            <a:r>
              <a:rPr lang="he-IL" sz="600" dirty="0" smtClean="0">
                <a:solidFill>
                  <a:srgbClr val="5E4D36"/>
                </a:solidFill>
                <a:latin typeface="Levenim MT" panose="02010502060101010101" pitchFamily="2" charset="-79"/>
                <a:cs typeface="Levenim MT" panose="02010502060101010101" pitchFamily="2" charset="-79"/>
              </a:rPr>
              <a:t>מדלי לחן</a:t>
            </a:r>
            <a:r>
              <a:rPr lang="he-IL" sz="600" dirty="0">
                <a:solidFill>
                  <a:srgbClr val="5E4D36"/>
                </a:solidFill>
                <a:latin typeface="Levenim MT" panose="02010502060101010101" pitchFamily="2" charset="-79"/>
                <a:cs typeface="Levenim MT" panose="02010502060101010101" pitchFamily="2" charset="-79"/>
              </a:rPr>
              <a:t>: ינון יהל ודורון מדלי</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pic>
        <p:nvPicPr>
          <p:cNvPr id="6" name="מציין מיקום של תמונה 5"/>
          <p:cNvPicPr>
            <a:picLocks noGrp="1" noChangeAspect="1"/>
          </p:cNvPicPr>
          <p:nvPr>
            <p:ph type="pic" sz="quarter" idx="15"/>
          </p:nvPr>
        </p:nvPicPr>
        <p:blipFill>
          <a:blip r:embed="rId3" cstate="print">
            <a:extLst>
              <a:ext uri="{28A0092B-C50C-407E-A947-70E740481C1C}">
                <a14:useLocalDpi xmlns:a14="http://schemas.microsoft.com/office/drawing/2010/main" xmlns="" val="0"/>
              </a:ext>
            </a:extLst>
          </a:blip>
          <a:srcRect l="617" r="617"/>
          <a:stretch>
            <a:fillRect/>
          </a:stretch>
        </p:blipFill>
        <p:spPr>
          <a:xfrm>
            <a:off x="489367" y="5054321"/>
            <a:ext cx="1777092" cy="1662392"/>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5" name="מלבן 14"/>
          <p:cNvSpPr/>
          <p:nvPr/>
        </p:nvSpPr>
        <p:spPr>
          <a:xfrm>
            <a:off x="2448355" y="990599"/>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a:t>
            </a:r>
            <a:r>
              <a:rPr lang="he-IL" sz="950" b="1" dirty="0">
                <a:solidFill>
                  <a:srgbClr val="5E4D36"/>
                </a:solidFill>
                <a:latin typeface="Levenim MT" panose="02010502060101010101" pitchFamily="2" charset="-79"/>
                <a:cs typeface="Levenim MT" panose="02010502060101010101" pitchFamily="2" charset="-79"/>
              </a:rPr>
              <a:t>. מהפכה של שמחה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שמעתי </a:t>
            </a:r>
            <a:r>
              <a:rPr lang="he-IL" sz="700" dirty="0">
                <a:solidFill>
                  <a:srgbClr val="5E4D36"/>
                </a:solidFill>
                <a:latin typeface="Levenim MT" panose="02010502060101010101" pitchFamily="2" charset="-79"/>
                <a:cs typeface="Levenim MT" panose="02010502060101010101" pitchFamily="2" charset="-79"/>
              </a:rPr>
              <a:t>שעושים פה מסיבה בלעדיי </a:t>
            </a:r>
          </a:p>
          <a:p>
            <a:pPr algn="just">
              <a:lnSpc>
                <a:spcPts val="1000"/>
              </a:lnSpc>
            </a:pPr>
            <a:r>
              <a:rPr lang="he-IL" sz="700" dirty="0" err="1">
                <a:solidFill>
                  <a:srgbClr val="5E4D36"/>
                </a:solidFill>
                <a:latin typeface="Levenim MT" panose="02010502060101010101" pitchFamily="2" charset="-79"/>
                <a:cs typeface="Levenim MT" panose="02010502060101010101" pitchFamily="2" charset="-79"/>
              </a:rPr>
              <a:t>אפ'חד</a:t>
            </a:r>
            <a:r>
              <a:rPr lang="he-IL" sz="700" dirty="0">
                <a:solidFill>
                  <a:srgbClr val="5E4D36"/>
                </a:solidFill>
                <a:latin typeface="Levenim MT" panose="02010502060101010101" pitchFamily="2" charset="-79"/>
                <a:cs typeface="Levenim MT" panose="02010502060101010101" pitchFamily="2" charset="-79"/>
              </a:rPr>
              <a:t> לא עושה את זה יותר טוב ממני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היי, נשים את הצרות מאחוריי </a:t>
            </a:r>
          </a:p>
          <a:p>
            <a:pPr algn="just">
              <a:lnSpc>
                <a:spcPts val="1000"/>
              </a:lnSpc>
            </a:pPr>
            <a:r>
              <a:rPr lang="he-IL" sz="700" dirty="0" err="1">
                <a:solidFill>
                  <a:srgbClr val="5E4D36"/>
                </a:solidFill>
                <a:latin typeface="Levenim MT" panose="02010502060101010101" pitchFamily="2" charset="-79"/>
                <a:cs typeface="Levenim MT" panose="02010502060101010101" pitchFamily="2" charset="-79"/>
              </a:rPr>
              <a:t>אנ'לא</a:t>
            </a:r>
            <a:r>
              <a:rPr lang="he-IL" sz="700" dirty="0">
                <a:solidFill>
                  <a:srgbClr val="5E4D36"/>
                </a:solidFill>
                <a:latin typeface="Levenim MT" panose="02010502060101010101" pitchFamily="2" charset="-79"/>
                <a:cs typeface="Levenim MT" panose="02010502060101010101" pitchFamily="2" charset="-79"/>
              </a:rPr>
              <a:t> הולך עד שכולכם מג'נונים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היי, שמעתי שהתחלתם בלעדיי </a:t>
            </a:r>
          </a:p>
          <a:p>
            <a:pPr algn="just">
              <a:lnSpc>
                <a:spcPts val="1000"/>
              </a:lnSpc>
            </a:pPr>
            <a:r>
              <a:rPr lang="he-IL" sz="700" dirty="0" err="1">
                <a:solidFill>
                  <a:srgbClr val="5E4D36"/>
                </a:solidFill>
                <a:latin typeface="Levenim MT" panose="02010502060101010101" pitchFamily="2" charset="-79"/>
                <a:cs typeface="Levenim MT" panose="02010502060101010101" pitchFamily="2" charset="-79"/>
              </a:rPr>
              <a:t>אפ'חד</a:t>
            </a:r>
            <a:r>
              <a:rPr lang="he-IL" sz="700" dirty="0">
                <a:solidFill>
                  <a:srgbClr val="5E4D36"/>
                </a:solidFill>
                <a:latin typeface="Levenim MT" panose="02010502060101010101" pitchFamily="2" charset="-79"/>
                <a:cs typeface="Levenim MT" panose="02010502060101010101" pitchFamily="2" charset="-79"/>
              </a:rPr>
              <a:t> לא עושה את זה יותר טוב ממני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היי, הראש כבר מסתובב כולם בהיי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לא נעצור עד שכולכם מג'נונים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להיט ,תרימו לי להיט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תרימו </a:t>
            </a:r>
            <a:r>
              <a:rPr lang="he-IL" sz="700" dirty="0" err="1">
                <a:solidFill>
                  <a:srgbClr val="5E4D36"/>
                </a:solidFill>
                <a:latin typeface="Levenim MT" panose="02010502060101010101" pitchFamily="2" charset="-79"/>
                <a:cs typeface="Levenim MT" panose="02010502060101010101" pitchFamily="2" charset="-79"/>
              </a:rPr>
              <a:t>לוולה</a:t>
            </a:r>
            <a:r>
              <a:rPr lang="he-IL" sz="700" dirty="0">
                <a:solidFill>
                  <a:srgbClr val="5E4D36"/>
                </a:solidFill>
                <a:latin typeface="Levenim MT" panose="02010502060101010101" pitchFamily="2" charset="-79"/>
                <a:cs typeface="Levenim MT" panose="02010502060101010101" pitchFamily="2" charset="-79"/>
              </a:rPr>
              <a:t>, הקצב כאן עולה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מהפיכה של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כולנו משפחה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ונרקוד בטירוף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כי הגיע זמן לעוף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מעכשיו רק שמחה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משקיעה ועד זריחה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השתגענו, מודים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שותים כן רוקדים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אלוהים, אלוהים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רק תשמור על הרוקדים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תחבק אוהבים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שתמיד נהיה שמחים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אלוהים </a:t>
            </a:r>
            <a:r>
              <a:rPr lang="he-IL" sz="700" dirty="0" err="1">
                <a:solidFill>
                  <a:srgbClr val="5E4D36"/>
                </a:solidFill>
                <a:latin typeface="Levenim MT" panose="02010502060101010101" pitchFamily="2" charset="-79"/>
                <a:cs typeface="Levenim MT" panose="02010502060101010101" pitchFamily="2" charset="-79"/>
              </a:rPr>
              <a:t>אלוהים</a:t>
            </a:r>
            <a:r>
              <a:rPr lang="he-IL" sz="7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רק תשמור על הרוקדים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תחבק אוהבים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שתמיד נהיה שמחים </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2815</TotalTime>
  <Words>865</Words>
  <Application>Microsoft Office PowerPoint</Application>
  <PresentationFormat>A4 Paper (210x297 mm)‎</PresentationFormat>
  <Paragraphs>93</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שמחת העמל של החלוצים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58</cp:revision>
  <cp:lastPrinted>2016-01-02T09:56:53Z</cp:lastPrinted>
  <dcterms:created xsi:type="dcterms:W3CDTF">2016-01-01T12:13:36Z</dcterms:created>
  <dcterms:modified xsi:type="dcterms:W3CDTF">2018-07-11T09:23:52Z</dcterms:modified>
</cp:coreProperties>
</file>