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5" d="100"/>
          <a:sy n="95" d="100"/>
        </p:scale>
        <p:origin x="888" y="-7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1972620" y="525481"/>
            <a:ext cx="7506660" cy="256407"/>
          </a:xfrm>
        </p:spPr>
        <p:txBody>
          <a:bodyPr/>
          <a:lstStyle/>
          <a:p>
            <a:r>
              <a:rPr lang="he-IL" sz="1200" dirty="0" smtClean="0"/>
              <a:t>שיעור דו שבועי - </a:t>
            </a:r>
            <a:r>
              <a:rPr lang="he-IL" sz="1200" dirty="0" smtClean="0"/>
              <a:t>גדוד </a:t>
            </a:r>
            <a:r>
              <a:rPr lang="he-IL" sz="1200" dirty="0"/>
              <a:t>עבודה על שם </a:t>
            </a:r>
            <a:r>
              <a:rPr lang="he-IL" sz="1200" dirty="0" smtClean="0"/>
              <a:t>יוסף </a:t>
            </a:r>
            <a:r>
              <a:rPr lang="he-IL" sz="1200" dirty="0" err="1" smtClean="0"/>
              <a:t>טרומפלדור</a:t>
            </a:r>
            <a:r>
              <a:rPr lang="he-IL" sz="1200" dirty="0"/>
              <a:t/>
            </a:r>
            <a:br>
              <a:rPr lang="he-IL" sz="1200" dirty="0"/>
            </a:br>
            <a:r>
              <a:rPr lang="he-IL" sz="1200" dirty="0"/>
              <a:t/>
            </a:r>
            <a:br>
              <a:rPr lang="he-IL" sz="1200" dirty="0"/>
            </a:br>
            <a:r>
              <a:rPr lang="he-IL" sz="1200" dirty="0"/>
              <a:t/>
            </a:r>
            <a:br>
              <a:rPr lang="he-IL" sz="1200" dirty="0"/>
            </a:br>
            <a:endParaRPr lang="he-IL" sz="1200" dirty="0"/>
          </a:p>
        </p:txBody>
      </p:sp>
      <p:sp>
        <p:nvSpPr>
          <p:cNvPr id="12" name="מלבן 11"/>
          <p:cNvSpPr/>
          <p:nvPr/>
        </p:nvSpPr>
        <p:spPr>
          <a:xfrm>
            <a:off x="6682740" y="876300"/>
            <a:ext cx="2796540" cy="1464966"/>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chemeClr val="bg1"/>
                </a:solidFill>
                <a:latin typeface="Levenim MT" panose="02010502060101010101" pitchFamily="2" charset="-79"/>
                <a:cs typeface="Levenim MT" panose="02010502060101010101" pitchFamily="2" charset="-79"/>
              </a:rPr>
              <a:t>רקע:</a:t>
            </a:r>
          </a:p>
          <a:p>
            <a:r>
              <a:rPr lang="he-IL" sz="700" dirty="0">
                <a:solidFill>
                  <a:schemeClr val="bg1"/>
                </a:solidFill>
                <a:latin typeface="Levenim MT" panose="02010502060101010101" pitchFamily="2" charset="-79"/>
                <a:cs typeface="Levenim MT" panose="02010502060101010101" pitchFamily="2" charset="-79"/>
              </a:rPr>
              <a:t> </a:t>
            </a:r>
            <a:r>
              <a:rPr lang="he-IL" sz="900" dirty="0" smtClean="0">
                <a:solidFill>
                  <a:schemeClr val="bg1"/>
                </a:solidFill>
              </a:rPr>
              <a:t>גדוד העבודה על שם יוסף </a:t>
            </a:r>
            <a:r>
              <a:rPr lang="he-IL" sz="900" dirty="0" err="1" smtClean="0">
                <a:solidFill>
                  <a:schemeClr val="bg1"/>
                </a:solidFill>
              </a:rPr>
              <a:t>טרומפלדור</a:t>
            </a:r>
            <a:r>
              <a:rPr lang="he-IL" sz="900" dirty="0">
                <a:solidFill>
                  <a:schemeClr val="bg1"/>
                </a:solidFill>
              </a:rPr>
              <a:t> </a:t>
            </a:r>
            <a:r>
              <a:rPr lang="he-IL" sz="900" dirty="0" smtClean="0">
                <a:solidFill>
                  <a:schemeClr val="bg1"/>
                </a:solidFill>
              </a:rPr>
              <a:t>הוקם </a:t>
            </a:r>
            <a:r>
              <a:rPr lang="he-IL" sz="900" dirty="0">
                <a:solidFill>
                  <a:schemeClr val="bg1"/>
                </a:solidFill>
              </a:rPr>
              <a:t>על ידי מנהיגי "</a:t>
            </a:r>
            <a:r>
              <a:rPr lang="he-IL" sz="900" dirty="0" smtClean="0">
                <a:solidFill>
                  <a:schemeClr val="bg1"/>
                </a:solidFill>
              </a:rPr>
              <a:t>השומר" כחצי </a:t>
            </a:r>
            <a:r>
              <a:rPr lang="he-IL" sz="900" dirty="0">
                <a:solidFill>
                  <a:schemeClr val="bg1"/>
                </a:solidFill>
              </a:rPr>
              <a:t>שנה </a:t>
            </a:r>
            <a:r>
              <a:rPr lang="he-IL" sz="900" dirty="0" smtClean="0">
                <a:solidFill>
                  <a:schemeClr val="bg1"/>
                </a:solidFill>
              </a:rPr>
              <a:t>לאחר מותו </a:t>
            </a:r>
            <a:r>
              <a:rPr lang="he-IL" sz="900" dirty="0">
                <a:solidFill>
                  <a:schemeClr val="bg1"/>
                </a:solidFill>
              </a:rPr>
              <a:t>של </a:t>
            </a:r>
            <a:r>
              <a:rPr lang="he-IL" sz="900" dirty="0" err="1" smtClean="0">
                <a:solidFill>
                  <a:schemeClr val="bg1"/>
                </a:solidFill>
              </a:rPr>
              <a:t>טרומפלדור</a:t>
            </a:r>
            <a:r>
              <a:rPr lang="he-IL" sz="900" dirty="0" smtClean="0">
                <a:solidFill>
                  <a:schemeClr val="bg1"/>
                </a:solidFill>
              </a:rPr>
              <a:t>. </a:t>
            </a:r>
            <a:r>
              <a:rPr lang="he-IL" sz="900" dirty="0">
                <a:solidFill>
                  <a:schemeClr val="bg1"/>
                </a:solidFill>
              </a:rPr>
              <a:t>לאחר מכן, הצטרפו מאות חלוצים </a:t>
            </a:r>
            <a:r>
              <a:rPr lang="he-IL" sz="900" dirty="0" smtClean="0">
                <a:solidFill>
                  <a:schemeClr val="bg1"/>
                </a:solidFill>
              </a:rPr>
              <a:t>וחלוצות. מוקדי הגדוד היו </a:t>
            </a:r>
            <a:r>
              <a:rPr lang="he-IL" sz="900" dirty="0">
                <a:solidFill>
                  <a:schemeClr val="bg1"/>
                </a:solidFill>
              </a:rPr>
              <a:t>שיתופיות, התיישבות והגנה, "בניין הארץ על-ידי יצירת קומונה כללית של העובדים העבריים בארץ-ישראל". </a:t>
            </a:r>
            <a:endParaRPr lang="he-IL" sz="900" dirty="0" smtClean="0">
              <a:solidFill>
                <a:schemeClr val="bg1"/>
              </a:solidFill>
            </a:endParaRPr>
          </a:p>
          <a:p>
            <a:r>
              <a:rPr lang="he-IL" sz="900" dirty="0" smtClean="0">
                <a:solidFill>
                  <a:schemeClr val="bg1"/>
                </a:solidFill>
              </a:rPr>
              <a:t>מה אנו יכולים ללמוד כיום מהמוקדים שעמדו בבסיס גדודי העבודה והאם ישנו מקום לתופעה שכזו כיום?</a:t>
            </a:r>
            <a:endParaRPr lang="he-IL" sz="900" dirty="0">
              <a:solidFill>
                <a:schemeClr val="bg1"/>
              </a:solidFill>
            </a:endParaRPr>
          </a:p>
          <a:p>
            <a:pPr rtl="0"/>
            <a:r>
              <a:rPr lang="he-IL" sz="900" dirty="0"/>
              <a:t/>
            </a:r>
            <a:br>
              <a:rPr lang="he-IL" sz="900" dirty="0"/>
            </a:br>
            <a:r>
              <a:rPr lang="he-IL" sz="900" dirty="0"/>
              <a:t/>
            </a:r>
            <a:br>
              <a:rPr lang="he-IL" sz="900" dirty="0"/>
            </a:br>
            <a:endParaRPr lang="he-IL" sz="900" dirty="0"/>
          </a:p>
          <a:p>
            <a:r>
              <a:rPr lang="he-IL" sz="900" dirty="0"/>
              <a:t/>
            </a:r>
            <a:br>
              <a:rPr lang="he-IL" sz="900" dirty="0"/>
            </a:br>
            <a:endParaRPr lang="en-US" sz="900" dirty="0">
              <a:solidFill>
                <a:schemeClr val="bg1"/>
              </a:solidFill>
            </a:endParaRPr>
          </a:p>
          <a:p>
            <a:pPr>
              <a:lnSpc>
                <a:spcPct val="150000"/>
              </a:lnSpc>
            </a:pP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2469277"/>
            <a:ext cx="2796540" cy="276936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cs typeface="Levenim MT" panose="02010502060101010101" pitchFamily="2" charset="-79"/>
              </a:rPr>
              <a:t>שאלות לעיון והעמקה:</a:t>
            </a:r>
          </a:p>
          <a:p>
            <a:pPr>
              <a:spcAft>
                <a:spcPts val="600"/>
              </a:spcAft>
            </a:pPr>
            <a:r>
              <a:rPr lang="he-IL" sz="700" b="1" dirty="0" smtClean="0">
                <a:solidFill>
                  <a:srgbClr val="5E4D36"/>
                </a:solidFill>
                <a:latin typeface="Levenim MT" panose="02010502060101010101" pitchFamily="2" charset="-79"/>
                <a:cs typeface="Levenim MT" panose="02010502060101010101" pitchFamily="2" charset="-79"/>
              </a:rPr>
              <a:t>א. ברל כצנלסון</a:t>
            </a:r>
          </a:p>
          <a:p>
            <a:pPr marL="228600" indent="-228600">
              <a:spcAft>
                <a:spcPts val="600"/>
              </a:spcAft>
              <a:buAutoNum type="arabicPeriod"/>
            </a:pPr>
            <a:r>
              <a:rPr lang="he-IL" sz="700" dirty="0" smtClean="0">
                <a:solidFill>
                  <a:srgbClr val="5E4D36"/>
                </a:solidFill>
                <a:latin typeface="Levenim MT" panose="02010502060101010101" pitchFamily="2" charset="-79"/>
                <a:cs typeface="Levenim MT" panose="02010502060101010101" pitchFamily="2" charset="-79"/>
              </a:rPr>
              <a:t>מדוע </a:t>
            </a:r>
            <a:r>
              <a:rPr lang="he-IL" sz="700" dirty="0">
                <a:solidFill>
                  <a:srgbClr val="5E4D36"/>
                </a:solidFill>
                <a:latin typeface="Levenim MT" panose="02010502060101010101" pitchFamily="2" charset="-79"/>
                <a:cs typeface="Levenim MT" panose="02010502060101010101" pitchFamily="2" charset="-79"/>
              </a:rPr>
              <a:t>החלוציות היא שליחה הנאמן של ההיסטוריה?  איזו היסטוריה מתכנסת בה? </a:t>
            </a:r>
            <a:endParaRPr lang="he-IL" sz="700" dirty="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r>
              <a:rPr lang="he-IL" sz="700" dirty="0" smtClean="0">
                <a:solidFill>
                  <a:srgbClr val="5E4D36"/>
                </a:solidFill>
                <a:latin typeface="Levenim MT" panose="02010502060101010101" pitchFamily="2" charset="-79"/>
                <a:cs typeface="Levenim MT" panose="02010502060101010101" pitchFamily="2" charset="-79"/>
              </a:rPr>
              <a:t>למה היה חשוב לכצנלסון להדגיש שהחלוציות היא גם חזיון אישי,  לאיזו סכנה או חשש הוא מנסה לתת מענה? </a:t>
            </a:r>
          </a:p>
          <a:p>
            <a:pPr>
              <a:spcAft>
                <a:spcPts val="600"/>
              </a:spcAft>
            </a:pPr>
            <a:r>
              <a:rPr lang="he-IL" sz="700" b="1" dirty="0" smtClean="0">
                <a:solidFill>
                  <a:srgbClr val="5E4D36"/>
                </a:solidFill>
                <a:latin typeface="Levenim MT" panose="02010502060101010101" pitchFamily="2" charset="-79"/>
                <a:cs typeface="Levenim MT" panose="02010502060101010101" pitchFamily="2" charset="-79"/>
              </a:rPr>
              <a:t>ב. </a:t>
            </a:r>
            <a:r>
              <a:rPr lang="he-IL" sz="700" b="1" dirty="0">
                <a:solidFill>
                  <a:srgbClr val="5E4D36"/>
                </a:solidFill>
                <a:latin typeface="Levenim MT" panose="02010502060101010101" pitchFamily="2" charset="-79"/>
                <a:cs typeface="Levenim MT" panose="02010502060101010101" pitchFamily="2" charset="-79"/>
              </a:rPr>
              <a:t>אלקנה מרגלית - מנחם מנדל </a:t>
            </a:r>
            <a:r>
              <a:rPr lang="he-IL" sz="700" b="1" dirty="0" err="1" smtClean="0">
                <a:solidFill>
                  <a:srgbClr val="5E4D36"/>
                </a:solidFill>
                <a:latin typeface="Levenim MT" panose="02010502060101010101" pitchFamily="2" charset="-79"/>
                <a:cs typeface="Levenim MT" panose="02010502060101010101" pitchFamily="2" charset="-79"/>
              </a:rPr>
              <a:t>אלקינד</a:t>
            </a:r>
            <a:endParaRPr lang="he-IL" sz="700" b="1" dirty="0" smtClean="0">
              <a:solidFill>
                <a:srgbClr val="5E4D36"/>
              </a:solidFill>
              <a:latin typeface="Levenim MT" panose="02010502060101010101" pitchFamily="2" charset="-79"/>
              <a:cs typeface="Levenim MT" panose="02010502060101010101" pitchFamily="2" charset="-79"/>
            </a:endParaRPr>
          </a:p>
          <a:p>
            <a:pPr>
              <a:spcAft>
                <a:spcPts val="600"/>
              </a:spcAft>
            </a:pPr>
            <a:r>
              <a:rPr lang="he-IL" sz="700" b="1" dirty="0" smtClean="0">
                <a:solidFill>
                  <a:srgbClr val="5E4D36"/>
                </a:solidFill>
                <a:latin typeface="Levenim MT" panose="02010502060101010101" pitchFamily="2" charset="-79"/>
                <a:cs typeface="Levenim MT" panose="02010502060101010101" pitchFamily="2" charset="-79"/>
              </a:rPr>
              <a:t>3. </a:t>
            </a:r>
            <a:r>
              <a:rPr lang="he-IL" sz="700" dirty="0" smtClean="0">
                <a:solidFill>
                  <a:srgbClr val="5E4D36"/>
                </a:solidFill>
                <a:latin typeface="Levenim MT" panose="02010502060101010101" pitchFamily="2" charset="-79"/>
                <a:cs typeface="Levenim MT" panose="02010502060101010101" pitchFamily="2" charset="-79"/>
              </a:rPr>
              <a:t>אילו שתי רמות שיתופיות </a:t>
            </a:r>
            <a:r>
              <a:rPr lang="he-IL" sz="700" dirty="0" err="1" smtClean="0">
                <a:solidFill>
                  <a:srgbClr val="5E4D36"/>
                </a:solidFill>
                <a:latin typeface="Levenim MT" panose="02010502060101010101" pitchFamily="2" charset="-79"/>
                <a:cs typeface="Levenim MT" panose="02010502060101010101" pitchFamily="2" charset="-79"/>
              </a:rPr>
              <a:t>אלקינד</a:t>
            </a:r>
            <a:r>
              <a:rPr lang="he-IL" sz="700" dirty="0" smtClean="0">
                <a:solidFill>
                  <a:srgbClr val="5E4D36"/>
                </a:solidFill>
                <a:latin typeface="Levenim MT" panose="02010502060101010101" pitchFamily="2" charset="-79"/>
                <a:cs typeface="Levenim MT" panose="02010502060101010101" pitchFamily="2" charset="-79"/>
              </a:rPr>
              <a:t> מציין,  ומדוע חשוב להדגיש את שתי הרמות?  האם אתם מכירים דוגמה לשתי רמות שדומות למבנה הזה? </a:t>
            </a:r>
          </a:p>
          <a:p>
            <a:pPr>
              <a:spcAft>
                <a:spcPts val="600"/>
              </a:spcAft>
            </a:pPr>
            <a:r>
              <a:rPr lang="he-IL" sz="700" dirty="0" smtClean="0">
                <a:solidFill>
                  <a:srgbClr val="5E4D36"/>
                </a:solidFill>
                <a:latin typeface="Levenim MT" panose="02010502060101010101" pitchFamily="2" charset="-79"/>
                <a:cs typeface="Levenim MT" panose="02010502060101010101" pitchFamily="2" charset="-79"/>
              </a:rPr>
              <a:t>4. מדוע לדעתכם גדודי העבודה ניסו לבטל את השוק ושיטת החליפין,  האם גם היום יש ענין לכך?  האם החקלאים נפגעים מהשוק כיום?</a:t>
            </a:r>
          </a:p>
          <a:p>
            <a:pPr>
              <a:spcAft>
                <a:spcPts val="600"/>
              </a:spcAft>
            </a:pPr>
            <a:r>
              <a:rPr lang="he-IL" sz="700" b="1" dirty="0" smtClean="0">
                <a:solidFill>
                  <a:srgbClr val="5E4D36"/>
                </a:solidFill>
                <a:latin typeface="Levenim MT" panose="02010502060101010101" pitchFamily="2" charset="-79"/>
                <a:cs typeface="Levenim MT" panose="02010502060101010101" pitchFamily="2" charset="-79"/>
              </a:rPr>
              <a:t>ג. הרב קוק</a:t>
            </a:r>
          </a:p>
          <a:p>
            <a:pPr>
              <a:spcAft>
                <a:spcPts val="600"/>
              </a:spcAft>
            </a:pPr>
            <a:r>
              <a:rPr lang="he-IL" sz="700" dirty="0" smtClean="0">
                <a:solidFill>
                  <a:srgbClr val="5E4D36"/>
                </a:solidFill>
                <a:latin typeface="Levenim MT" panose="02010502060101010101" pitchFamily="2" charset="-79"/>
                <a:cs typeface="Levenim MT" panose="02010502060101010101" pitchFamily="2" charset="-79"/>
              </a:rPr>
              <a:t>5. מהי התשובה הכללית ומהי התשובה הפרטית על פי הרב קוק? </a:t>
            </a:r>
          </a:p>
          <a:p>
            <a:pPr>
              <a:spcAft>
                <a:spcPts val="600"/>
              </a:spcAft>
            </a:pPr>
            <a:r>
              <a:rPr lang="he-IL" sz="700" dirty="0" smtClean="0">
                <a:solidFill>
                  <a:srgbClr val="5E4D36"/>
                </a:solidFill>
                <a:latin typeface="Levenim MT" panose="02010502060101010101" pitchFamily="2" charset="-79"/>
                <a:cs typeface="Levenim MT" panose="02010502060101010101" pitchFamily="2" charset="-79"/>
              </a:rPr>
              <a:t>6. הרב קוק מחבר בין שתיהן.  האם אתם מכירים מחייכם חיבור שכזה?  במה הוא מתבטא?  מה עוזר לו לקרות?  </a:t>
            </a:r>
            <a:r>
              <a:rPr lang="he-IL" sz="800" dirty="0" smtClean="0"/>
              <a:t/>
            </a:r>
            <a:br>
              <a:rPr lang="he-IL" sz="800" dirty="0" smtClean="0"/>
            </a:br>
            <a:endParaRPr lang="he-IL" sz="800" dirty="0" smtClean="0"/>
          </a:p>
          <a:p>
            <a:r>
              <a:rPr lang="he-IL" sz="800" dirty="0"/>
              <a:t/>
            </a:r>
            <a:br>
              <a:rPr lang="he-IL" sz="800" dirty="0"/>
            </a:br>
            <a:endParaRPr lang="he-IL" sz="800" dirty="0"/>
          </a:p>
          <a:p>
            <a:r>
              <a:rPr lang="he-IL" sz="800" dirty="0"/>
              <a:t/>
            </a:r>
            <a:br>
              <a:rPr lang="he-IL" sz="800" dirty="0"/>
            </a:br>
            <a:endParaRPr lang="he-IL" sz="800" dirty="0"/>
          </a:p>
          <a:p>
            <a:r>
              <a:rPr lang="he-IL" sz="800" dirty="0"/>
              <a:t/>
            </a:r>
            <a:br>
              <a:rPr lang="he-IL" sz="800" dirty="0"/>
            </a:br>
            <a:endParaRPr lang="he-IL" sz="700"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750"/>
              </a:spcAft>
            </a:pPr>
            <a:r>
              <a:rPr lang="he-IL" sz="900" b="1" dirty="0">
                <a:solidFill>
                  <a:srgbClr val="333333"/>
                </a:solidFill>
                <a:latin typeface="Alef Hebrew"/>
                <a:ea typeface="Times New Roman" panose="02020603050405020304" pitchFamily="18" charset="0"/>
              </a:rPr>
              <a:t>א. ברל </a:t>
            </a:r>
            <a:r>
              <a:rPr lang="he-IL" sz="900" b="1" dirty="0" smtClean="0">
                <a:solidFill>
                  <a:srgbClr val="333333"/>
                </a:solidFill>
                <a:latin typeface="Alef Hebrew"/>
                <a:ea typeface="Times New Roman" panose="02020603050405020304" pitchFamily="18" charset="0"/>
              </a:rPr>
              <a:t>כצנלסון</a:t>
            </a:r>
            <a:endParaRPr lang="he-IL" sz="900" dirty="0" smtClean="0">
              <a:solidFill>
                <a:srgbClr val="333333"/>
              </a:solidFill>
              <a:latin typeface="Alef Hebrew"/>
              <a:ea typeface="Times New Roman" panose="02020603050405020304" pitchFamily="18" charset="0"/>
            </a:endParaRPr>
          </a:p>
          <a:p>
            <a:pPr algn="just">
              <a:spcAft>
                <a:spcPts val="750"/>
              </a:spcAft>
            </a:pPr>
            <a:r>
              <a:rPr lang="he-IL" sz="900" dirty="0" smtClean="0">
                <a:solidFill>
                  <a:srgbClr val="333333"/>
                </a:solidFill>
                <a:latin typeface="Alef Hebrew"/>
                <a:ea typeface="Times New Roman" panose="02020603050405020304" pitchFamily="18" charset="0"/>
              </a:rPr>
              <a:t>החלוציות</a:t>
            </a:r>
            <a:r>
              <a:rPr lang="he-IL" sz="900" dirty="0">
                <a:solidFill>
                  <a:srgbClr val="333333"/>
                </a:solidFill>
                <a:latin typeface="Alef Hebrew"/>
                <a:ea typeface="Times New Roman" panose="02020603050405020304" pitchFamily="18" charset="0"/>
              </a:rPr>
              <a:t>  אינה רעיון ותורה סתם, אלא מפעל חיים, חזיון אישי בעצם. אמונתנו –  כי חזיון זה הוא שליחה הנאמן של ההיסטוריה, שליחה של ההגשמה הלאומית. תקוותנו – כי היה יהיה לאבי אבות העתיד. הכרתנו – כי קיומו בלתי אפשרי בלי מציאות חושים עמוקים בליבות נושאיו לחיי הכלל.</a:t>
            </a:r>
            <a:endParaRPr lang="en-US" sz="900" dirty="0">
              <a:latin typeface="Times New Roman" panose="02020603050405020304" pitchFamily="18" charset="0"/>
              <a:ea typeface="Times New Roman" panose="02020603050405020304" pitchFamily="18" charset="0"/>
            </a:endParaRPr>
          </a:p>
          <a:p>
            <a:pPr algn="just">
              <a:spcAft>
                <a:spcPts val="750"/>
              </a:spcAft>
            </a:pPr>
            <a:r>
              <a:rPr lang="he-IL" sz="900" dirty="0">
                <a:solidFill>
                  <a:srgbClr val="333333"/>
                </a:solidFill>
                <a:latin typeface="Alef Hebrew"/>
                <a:ea typeface="Times New Roman" panose="02020603050405020304" pitchFamily="18" charset="0"/>
              </a:rPr>
              <a:t>ועם כל זה אינו חדל להיות בכל עצמותו ועוצמתו חזיון אישי... ומפני זה רב כל כך הערך של האיש, של היחיד, של כל חבר בתנועה זו, שאינה יודעת – גם בנקודת מוצאה וגם בנקודת תכליתה כיבוש אחר ושלטון אחר מאשר כיבוש עצמי ושלטון עצמי, כיבוש האדם את עולמו ושלטונו בעולמו הוא. ובזה אולי שונה תנועה זו, השואפת לברוא את העתיד הלאומי על ידי יצירת החיים האישיים... מפני זה אין בתנועה זו, על צד האמת, מנהיגים ומנוהלים, כי אם יש אנשים עובדים וחיים, אשר עבודתם וחייהם צריכים להצטרף לסיכום ממשי. אולי זאת היא התנועה המעשית היחידים בזמננו אשר במרכזה לא ההנהגה, לא הפרוגרמה, אלא חיי האדם ועבודתו. החבר עצמו הוא המטרה, חייו, ניסיונותיו, כלשונותיו וניצחונותיו, חולשתו וגבורתו – הם-הם עצם התנועה</a:t>
            </a:r>
            <a:r>
              <a:rPr lang="he-IL" sz="900" dirty="0" smtClean="0">
                <a:solidFill>
                  <a:srgbClr val="333333"/>
                </a:solidFill>
                <a:latin typeface="Alef Hebrew"/>
                <a:ea typeface="Times New Roman" panose="02020603050405020304" pitchFamily="18" charset="0"/>
              </a:rPr>
              <a:t>."</a:t>
            </a:r>
          </a:p>
          <a:p>
            <a:pPr algn="just">
              <a:spcAft>
                <a:spcPts val="750"/>
              </a:spcAft>
            </a:pPr>
            <a:endParaRPr lang="he-IL" sz="900" dirty="0">
              <a:solidFill>
                <a:srgbClr val="333333"/>
              </a:solidFill>
              <a:latin typeface="Alef Hebrew"/>
              <a:ea typeface="Times New Roman" panose="02020603050405020304" pitchFamily="18" charset="0"/>
            </a:endParaRPr>
          </a:p>
          <a:p>
            <a:pPr algn="l">
              <a:spcAft>
                <a:spcPts val="750"/>
              </a:spcAft>
            </a:pPr>
            <a:r>
              <a:rPr lang="he-IL" sz="900" dirty="0" smtClean="0">
                <a:solidFill>
                  <a:srgbClr val="333333"/>
                </a:solidFill>
                <a:latin typeface="Alef Hebrew"/>
                <a:ea typeface="Times New Roman" panose="02020603050405020304" pitchFamily="18" charset="0"/>
              </a:rPr>
              <a:t>ברל כצנלסון</a:t>
            </a:r>
            <a:endParaRPr lang="he-IL" sz="900" dirty="0">
              <a:solidFill>
                <a:srgbClr val="333333"/>
              </a:solidFill>
              <a:latin typeface="Alef Hebrew"/>
              <a:ea typeface="Times New Roman" panose="02020603050405020304" pitchFamily="18" charset="0"/>
            </a:endParaRPr>
          </a:p>
          <a:p>
            <a:pPr algn="just">
              <a:spcAft>
                <a:spcPts val="750"/>
              </a:spcAft>
            </a:pPr>
            <a:endParaRPr lang="en-US" sz="900" dirty="0">
              <a:latin typeface="Times New Roman" panose="02020603050405020304" pitchFamily="18" charset="0"/>
              <a:ea typeface="Times New Roman" panose="02020603050405020304" pitchFamily="18" charset="0"/>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1100" b="1" dirty="0">
              <a:solidFill>
                <a:srgbClr val="5E4D36"/>
              </a:solidFill>
              <a:latin typeface="Levenim MT" panose="02010502060101010101" pitchFamily="2" charset="-79"/>
              <a:cs typeface="Levenim MT" panose="02010502060101010101" pitchFamily="2" charset="-79"/>
            </a:endParaRPr>
          </a:p>
        </p:txBody>
      </p:sp>
      <p:sp>
        <p:nvSpPr>
          <p:cNvPr id="3" name="מלבן 2"/>
          <p:cNvSpPr/>
          <p:nvPr/>
        </p:nvSpPr>
        <p:spPr>
          <a:xfrm>
            <a:off x="2448354" y="990600"/>
            <a:ext cx="2045677" cy="5278368"/>
          </a:xfrm>
          <a:prstGeom prst="rect">
            <a:avLst/>
          </a:prstGeom>
        </p:spPr>
        <p:txBody>
          <a:bodyPr wrap="square">
            <a:spAutoFit/>
          </a:bodyPr>
          <a:lstStyle/>
          <a:p>
            <a:pPr algn="just"/>
            <a:r>
              <a:rPr lang="he-IL" sz="900" b="1" dirty="0"/>
              <a:t>ב. אלקנה </a:t>
            </a:r>
            <a:r>
              <a:rPr lang="he-IL" sz="900" b="1" dirty="0" smtClean="0"/>
              <a:t>מרגלית - מנחם מנדל </a:t>
            </a:r>
            <a:r>
              <a:rPr lang="he-IL" sz="900" b="1" dirty="0" err="1" smtClean="0"/>
              <a:t>אלקינד</a:t>
            </a:r>
            <a:endParaRPr lang="he-IL" sz="900" b="1" dirty="0"/>
          </a:p>
          <a:p>
            <a:pPr algn="just"/>
            <a:endParaRPr lang="he-IL" sz="900" dirty="0" smtClean="0">
              <a:solidFill>
                <a:srgbClr val="333333"/>
              </a:solidFill>
              <a:latin typeface="Alef Hebrew"/>
              <a:ea typeface="Times New Roman" panose="02020603050405020304" pitchFamily="18" charset="0"/>
            </a:endParaRPr>
          </a:p>
          <a:p>
            <a:pPr algn="just"/>
            <a:r>
              <a:rPr lang="he-IL" sz="900" dirty="0" err="1" smtClean="0">
                <a:solidFill>
                  <a:srgbClr val="333333"/>
                </a:solidFill>
                <a:latin typeface="Alef Hebrew"/>
                <a:ea typeface="Times New Roman" panose="02020603050405020304" pitchFamily="18" charset="0"/>
              </a:rPr>
              <a:t>אלקינד</a:t>
            </a:r>
            <a:r>
              <a:rPr lang="he-IL" sz="900" dirty="0" smtClean="0">
                <a:solidFill>
                  <a:srgbClr val="333333"/>
                </a:solidFill>
                <a:latin typeface="Alef Hebrew"/>
                <a:ea typeface="Times New Roman" panose="02020603050405020304" pitchFamily="18" charset="0"/>
              </a:rPr>
              <a:t> </a:t>
            </a:r>
            <a:r>
              <a:rPr lang="he-IL" sz="900" dirty="0">
                <a:solidFill>
                  <a:srgbClr val="333333"/>
                </a:solidFill>
                <a:latin typeface="Alef Hebrew"/>
                <a:ea typeface="Times New Roman" panose="02020603050405020304" pitchFamily="18" charset="0"/>
              </a:rPr>
              <a:t>קבע, במהלך הדיונים </a:t>
            </a:r>
            <a:r>
              <a:rPr lang="he-IL" sz="900" dirty="0" err="1">
                <a:solidFill>
                  <a:srgbClr val="333333"/>
                </a:solidFill>
                <a:latin typeface="Alef Hebrew"/>
                <a:ea typeface="Times New Roman" panose="02020603050405020304" pitchFamily="18" charset="0"/>
              </a:rPr>
              <a:t>והויכוחים</a:t>
            </a:r>
            <a:r>
              <a:rPr lang="he-IL" sz="900" dirty="0">
                <a:solidFill>
                  <a:srgbClr val="333333"/>
                </a:solidFill>
                <a:latin typeface="Alef Hebrew"/>
                <a:ea typeface="Times New Roman" panose="02020603050405020304" pitchFamily="18" charset="0"/>
              </a:rPr>
              <a:t> על אופי תנועת הפועלים העתידית, </a:t>
            </a:r>
            <a:r>
              <a:rPr lang="he-IL" sz="900" dirty="0" smtClean="0">
                <a:solidFill>
                  <a:srgbClr val="333333"/>
                </a:solidFill>
                <a:latin typeface="Alef Hebrew"/>
                <a:ea typeface="Times New Roman" panose="02020603050405020304" pitchFamily="18" charset="0"/>
              </a:rPr>
              <a:t>כי הגדוד </a:t>
            </a:r>
            <a:r>
              <a:rPr lang="he-IL" sz="900" dirty="0">
                <a:solidFill>
                  <a:srgbClr val="333333"/>
                </a:solidFill>
                <a:latin typeface="Alef Hebrew"/>
                <a:ea typeface="Times New Roman" panose="02020603050405020304" pitchFamily="18" charset="0"/>
              </a:rPr>
              <a:t>הוא "משק מאוחד על יסוד הספקה </a:t>
            </a:r>
            <a:r>
              <a:rPr lang="he-IL" sz="900" dirty="0" err="1">
                <a:solidFill>
                  <a:srgbClr val="333333"/>
                </a:solidFill>
                <a:latin typeface="Alef Hebrew"/>
                <a:ea typeface="Times New Roman" panose="02020603050405020304" pitchFamily="18" charset="0"/>
              </a:rPr>
              <a:t>קומונלית</a:t>
            </a:r>
            <a:r>
              <a:rPr lang="he-IL" sz="900" dirty="0">
                <a:solidFill>
                  <a:srgbClr val="333333"/>
                </a:solidFill>
                <a:latin typeface="Alef Hebrew"/>
                <a:ea typeface="Times New Roman" panose="02020603050405020304" pitchFamily="18" charset="0"/>
              </a:rPr>
              <a:t> של יחידות טריטוריאליות שונות, חד-גוניות או מרובות גוונים במובן המקצועי." לפי תיאור זה מקיף הגדוד "יחידות התיישבות, קיבוצים גדולים וקבוצות קטנות, מוגבלות במקום ובמספר בתנאי שכולם ישתפו יחד באספקה שוויונית ובקופה משותפת. לא רק שהגדוד הוא קיבוץ ארצי אלא שהשיתוף המלא והשוויון המלא הם ארציים ומקיפים את כול היחידות..." המטרה של </a:t>
            </a:r>
            <a:r>
              <a:rPr lang="he-IL" sz="900" dirty="0" err="1">
                <a:solidFill>
                  <a:srgbClr val="333333"/>
                </a:solidFill>
                <a:latin typeface="Alef Hebrew"/>
                <a:ea typeface="Times New Roman" panose="02020603050405020304" pitchFamily="18" charset="0"/>
              </a:rPr>
              <a:t>אלקינד</a:t>
            </a:r>
            <a:r>
              <a:rPr lang="he-IL" sz="900" dirty="0">
                <a:solidFill>
                  <a:srgbClr val="333333"/>
                </a:solidFill>
                <a:latin typeface="Alef Hebrew"/>
                <a:ea typeface="Times New Roman" panose="02020603050405020304" pitchFamily="18" charset="0"/>
              </a:rPr>
              <a:t> הינה "ליצר את החברה המספקת את צרכיה השונים מתוצרת עצמית ומחלקת את התוצרת הזאת בין חבריה ובין </a:t>
            </a:r>
            <a:r>
              <a:rPr lang="he-IL" sz="900" dirty="0" err="1">
                <a:solidFill>
                  <a:srgbClr val="333333"/>
                </a:solidFill>
                <a:latin typeface="Alef Hebrew"/>
                <a:ea typeface="Times New Roman" panose="02020603050405020304" pitchFamily="18" charset="0"/>
              </a:rPr>
              <a:t>האפארט</a:t>
            </a:r>
            <a:r>
              <a:rPr lang="he-IL" sz="900" dirty="0">
                <a:solidFill>
                  <a:srgbClr val="333333"/>
                </a:solidFill>
                <a:latin typeface="Alef Hebrew"/>
                <a:ea typeface="Times New Roman" panose="02020603050405020304" pitchFamily="18" charset="0"/>
              </a:rPr>
              <a:t> הבורגני-</a:t>
            </a:r>
            <a:r>
              <a:rPr lang="he-IL" sz="900" dirty="0" err="1">
                <a:solidFill>
                  <a:srgbClr val="333333"/>
                </a:solidFill>
                <a:latin typeface="Alef Hebrew"/>
                <a:ea typeface="Times New Roman" panose="02020603050405020304" pitchFamily="18" charset="0"/>
              </a:rPr>
              <a:t>קפיטלסטי</a:t>
            </a:r>
            <a:r>
              <a:rPr lang="he-IL" sz="900" dirty="0">
                <a:solidFill>
                  <a:srgbClr val="333333"/>
                </a:solidFill>
                <a:latin typeface="Alef Hebrew"/>
                <a:ea typeface="Times New Roman" panose="02020603050405020304" pitchFamily="18" charset="0"/>
              </a:rPr>
              <a:t>, ויחד עם זאת מגדילה את הערך של ההון הלאומי על ידי מחזור פנימי בלתי פוסק של חלקו הגדול שאינו מוצא כלל לשוק החיצוני. במובן הלאומי ההספקה </a:t>
            </a:r>
            <a:r>
              <a:rPr lang="he-IL" sz="900" dirty="0" err="1">
                <a:solidFill>
                  <a:srgbClr val="333333"/>
                </a:solidFill>
                <a:latin typeface="Alef Hebrew"/>
                <a:ea typeface="Times New Roman" panose="02020603050405020304" pitchFamily="18" charset="0"/>
              </a:rPr>
              <a:t>הקומונולית</a:t>
            </a:r>
            <a:r>
              <a:rPr lang="he-IL" sz="900" dirty="0">
                <a:solidFill>
                  <a:srgbClr val="333333"/>
                </a:solidFill>
                <a:latin typeface="Alef Hebrew"/>
                <a:ea typeface="Times New Roman" panose="02020603050405020304" pitchFamily="18" charset="0"/>
              </a:rPr>
              <a:t> של היצרנים השונים היא הפתרון הכמעט יחידי של שאלת מחירי השוק בחילופים בין יצרנים ממקצועות שונים מפני שהיא מבטלת את השוק ושיטת החליפין." לדברי אלקנה המטרה של </a:t>
            </a:r>
            <a:r>
              <a:rPr lang="he-IL" sz="900" dirty="0" err="1">
                <a:solidFill>
                  <a:srgbClr val="333333"/>
                </a:solidFill>
                <a:latin typeface="Alef Hebrew"/>
                <a:ea typeface="Times New Roman" panose="02020603050405020304" pitchFamily="18" charset="0"/>
              </a:rPr>
              <a:t>אלקינד</a:t>
            </a:r>
            <a:r>
              <a:rPr lang="he-IL" sz="900" dirty="0">
                <a:solidFill>
                  <a:srgbClr val="333333"/>
                </a:solidFill>
                <a:latin typeface="Alef Hebrew"/>
                <a:ea typeface="Times New Roman" panose="02020603050405020304" pitchFamily="18" charset="0"/>
              </a:rPr>
              <a:t> </a:t>
            </a:r>
            <a:r>
              <a:rPr lang="he-IL" sz="900" dirty="0" err="1">
                <a:solidFill>
                  <a:srgbClr val="333333"/>
                </a:solidFill>
                <a:latin typeface="Alef Hebrew"/>
                <a:ea typeface="Times New Roman" panose="02020603050405020304" pitchFamily="18" charset="0"/>
              </a:rPr>
              <a:t>היתה</a:t>
            </a:r>
            <a:r>
              <a:rPr lang="he-IL" sz="900" dirty="0">
                <a:solidFill>
                  <a:srgbClr val="333333"/>
                </a:solidFill>
                <a:latin typeface="Alef Hebrew"/>
                <a:ea typeface="Times New Roman" panose="02020603050405020304" pitchFamily="18" charset="0"/>
              </a:rPr>
              <a:t> לנצל את ההון הזה ליצירת המשק החקלאי העצמי. הוא לא ביטל את ערכה של התיישבות העובדים הנשענת על ההון הלאומי, הוא רק שאף לכלול אותה בקומונה צרכנית, כלל-ארצית ושוויונית.</a:t>
            </a:r>
          </a:p>
          <a:p>
            <a:endParaRPr lang="he-IL" sz="900" dirty="0">
              <a:solidFill>
                <a:srgbClr val="333333"/>
              </a:solidFill>
              <a:latin typeface="Alef Hebrew"/>
              <a:ea typeface="Times New Roman" panose="02020603050405020304" pitchFamily="18" charset="0"/>
            </a:endParaRPr>
          </a:p>
          <a:p>
            <a:endParaRPr lang="he-IL" sz="800" dirty="0" smtClean="0">
              <a:solidFill>
                <a:srgbClr val="333333"/>
              </a:solidFill>
              <a:latin typeface="Alef Hebrew"/>
              <a:ea typeface="Times New Roman" panose="02020603050405020304" pitchFamily="18" charset="0"/>
            </a:endParaRPr>
          </a:p>
          <a:p>
            <a:pPr algn="l"/>
            <a:r>
              <a:rPr lang="he-IL" sz="800" dirty="0" smtClean="0">
                <a:solidFill>
                  <a:srgbClr val="333333"/>
                </a:solidFill>
                <a:latin typeface="Alef Hebrew"/>
                <a:ea typeface="Times New Roman" panose="02020603050405020304" pitchFamily="18" charset="0"/>
              </a:rPr>
              <a:t>אלקנה </a:t>
            </a:r>
            <a:r>
              <a:rPr lang="he-IL" sz="800" dirty="0">
                <a:solidFill>
                  <a:srgbClr val="333333"/>
                </a:solidFill>
                <a:latin typeface="Alef Hebrew"/>
                <a:ea typeface="Times New Roman" panose="02020603050405020304" pitchFamily="18" charset="0"/>
              </a:rPr>
              <a:t>מרגלית-מחברות חקר-קומונה, חברה ופוליטיקה; גדוד העבודה על שם יוסף </a:t>
            </a:r>
            <a:r>
              <a:rPr lang="he-IL" sz="800" dirty="0" err="1">
                <a:solidFill>
                  <a:srgbClr val="333333"/>
                </a:solidFill>
                <a:latin typeface="Alef Hebrew"/>
                <a:ea typeface="Times New Roman" panose="02020603050405020304" pitchFamily="18" charset="0"/>
              </a:rPr>
              <a:t>טרומפלדור</a:t>
            </a:r>
            <a:r>
              <a:rPr lang="he-IL" sz="800" dirty="0">
                <a:solidFill>
                  <a:srgbClr val="333333"/>
                </a:solidFill>
                <a:latin typeface="Alef Hebrew"/>
                <a:ea typeface="Times New Roman" panose="02020603050405020304" pitchFamily="18" charset="0"/>
              </a:rPr>
              <a:t>-ספריה אוניברסיטאית, הוצאת עם עובד.</a:t>
            </a:r>
          </a:p>
        </p:txBody>
      </p:sp>
      <p:pic>
        <p:nvPicPr>
          <p:cNvPr id="4" name="תמונה 3"/>
          <p:cNvPicPr>
            <a:picLocks noChangeAspect="1"/>
          </p:cNvPicPr>
          <p:nvPr/>
        </p:nvPicPr>
        <p:blipFill>
          <a:blip r:embed="rId2"/>
          <a:stretch>
            <a:fillRect/>
          </a:stretch>
        </p:blipFill>
        <p:spPr>
          <a:xfrm>
            <a:off x="474832" y="4149983"/>
            <a:ext cx="1830491" cy="1333417"/>
          </a:xfrm>
          <a:prstGeom prst="rect">
            <a:avLst/>
          </a:prstGeom>
        </p:spPr>
      </p:pic>
      <p:sp>
        <p:nvSpPr>
          <p:cNvPr id="2" name="מלבן 1"/>
          <p:cNvSpPr/>
          <p:nvPr/>
        </p:nvSpPr>
        <p:spPr>
          <a:xfrm>
            <a:off x="430822" y="927100"/>
            <a:ext cx="2017531" cy="2169825"/>
          </a:xfrm>
          <a:prstGeom prst="rect">
            <a:avLst/>
          </a:prstGeom>
        </p:spPr>
        <p:txBody>
          <a:bodyPr wrap="square">
            <a:spAutoFit/>
          </a:bodyPr>
          <a:lstStyle/>
          <a:p>
            <a:pPr algn="just"/>
            <a:r>
              <a:rPr lang="he-IL" sz="900" b="1" dirty="0" smtClean="0">
                <a:solidFill>
                  <a:srgbClr val="333333"/>
                </a:solidFill>
                <a:latin typeface="Alef Hebrew"/>
                <a:ea typeface="Times New Roman" panose="02020603050405020304" pitchFamily="18" charset="0"/>
              </a:rPr>
              <a:t>ג. הרב קוק</a:t>
            </a:r>
          </a:p>
          <a:p>
            <a:pPr algn="just"/>
            <a:endParaRPr lang="he-IL" sz="900" dirty="0" smtClean="0">
              <a:solidFill>
                <a:srgbClr val="333333"/>
              </a:solidFill>
              <a:latin typeface="Alef Hebrew"/>
              <a:ea typeface="Times New Roman" panose="02020603050405020304" pitchFamily="18" charset="0"/>
            </a:endParaRPr>
          </a:p>
          <a:p>
            <a:pPr algn="just"/>
            <a:r>
              <a:rPr lang="he-IL" sz="900" dirty="0" smtClean="0">
                <a:solidFill>
                  <a:srgbClr val="333333"/>
                </a:solidFill>
                <a:latin typeface="Alef Hebrew"/>
                <a:ea typeface="Times New Roman" panose="02020603050405020304" pitchFamily="18" charset="0"/>
              </a:rPr>
              <a:t>"</a:t>
            </a:r>
            <a:r>
              <a:rPr lang="he-IL" sz="900" dirty="0">
                <a:solidFill>
                  <a:srgbClr val="333333"/>
                </a:solidFill>
                <a:latin typeface="Alef Hebrew"/>
                <a:ea typeface="Times New Roman" panose="02020603050405020304" pitchFamily="18" charset="0"/>
              </a:rPr>
              <a:t>התשובה הכללית שהיא עילוי העולם ותיקונו והתשובה הפרטית הנוגעת לאישיות הפרטית של כל אחד ואחד עד כדי דקות הפרטים של תיקוני התשובה המיוחדים וכן כל אותם תיקוני התרבות שעל ידם יוצא העולם מחורבנו, סדרי החיים החברתיים והכלכליים ההולכים ומשתכללים עם תיקוני כל חטא ועוון.. כולם עושים חטיבה אחת ואינם מנותקים זה מזה" </a:t>
            </a:r>
            <a:endParaRPr lang="he-IL" sz="900" dirty="0" smtClean="0">
              <a:solidFill>
                <a:srgbClr val="333333"/>
              </a:solidFill>
              <a:latin typeface="Alef Hebrew"/>
              <a:ea typeface="Times New Roman" panose="02020603050405020304" pitchFamily="18" charset="0"/>
            </a:endParaRPr>
          </a:p>
          <a:p>
            <a:pPr algn="just"/>
            <a:endParaRPr lang="he-IL" sz="900" dirty="0">
              <a:solidFill>
                <a:srgbClr val="333333"/>
              </a:solidFill>
              <a:latin typeface="Alef Hebrew"/>
              <a:ea typeface="Times New Roman" panose="02020603050405020304" pitchFamily="18" charset="0"/>
            </a:endParaRPr>
          </a:p>
          <a:p>
            <a:pPr algn="just"/>
            <a:endParaRPr lang="he-IL" sz="900" dirty="0" smtClean="0">
              <a:solidFill>
                <a:srgbClr val="333333"/>
              </a:solidFill>
              <a:latin typeface="Alef Hebrew"/>
              <a:ea typeface="Times New Roman" panose="02020603050405020304" pitchFamily="18" charset="0"/>
            </a:endParaRPr>
          </a:p>
          <a:p>
            <a:pPr algn="l"/>
            <a:r>
              <a:rPr lang="he-IL" sz="900" dirty="0" err="1" smtClean="0">
                <a:solidFill>
                  <a:srgbClr val="333333"/>
                </a:solidFill>
                <a:latin typeface="Alef Hebrew"/>
                <a:ea typeface="Times New Roman" panose="02020603050405020304" pitchFamily="18" charset="0"/>
              </a:rPr>
              <a:t>הראי"ה</a:t>
            </a:r>
            <a:r>
              <a:rPr lang="he-IL" sz="900" dirty="0" smtClean="0">
                <a:solidFill>
                  <a:srgbClr val="333333"/>
                </a:solidFill>
                <a:latin typeface="Alef Hebrew"/>
                <a:ea typeface="Times New Roman" panose="02020603050405020304" pitchFamily="18" charset="0"/>
              </a:rPr>
              <a:t> </a:t>
            </a:r>
            <a:r>
              <a:rPr lang="he-IL" sz="900" dirty="0">
                <a:solidFill>
                  <a:srgbClr val="333333"/>
                </a:solidFill>
                <a:latin typeface="Alef Hebrew"/>
                <a:ea typeface="Times New Roman" panose="02020603050405020304" pitchFamily="18" charset="0"/>
              </a:rPr>
              <a:t>קוק</a:t>
            </a: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5529</TotalTime>
  <Words>381</Words>
  <Application>Microsoft Office PowerPoint</Application>
  <PresentationFormat>A4 Paper (210x297 mm)</PresentationFormat>
  <Paragraphs>36</Paragraphs>
  <Slides>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vt:i4>
      </vt:variant>
    </vt:vector>
  </HeadingPairs>
  <TitlesOfParts>
    <vt:vector size="7" baseType="lpstr">
      <vt:lpstr>Alef Hebrew</vt:lpstr>
      <vt:lpstr>Arial</vt:lpstr>
      <vt:lpstr>Calibri</vt:lpstr>
      <vt:lpstr>Levenim MT</vt:lpstr>
      <vt:lpstr>Times New Roman</vt:lpstr>
      <vt:lpstr>1_ערכת נושא Office</vt:lpstr>
      <vt:lpstr>שיעור דו שבועי - גדוד עבודה על שם יוסף טרומפלדור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‏‏משתמש Windows</cp:lastModifiedBy>
  <cp:revision>98</cp:revision>
  <cp:lastPrinted>2016-01-02T09:56:53Z</cp:lastPrinted>
  <dcterms:created xsi:type="dcterms:W3CDTF">2016-01-01T12:13:36Z</dcterms:created>
  <dcterms:modified xsi:type="dcterms:W3CDTF">2017-07-06T19:53:29Z</dcterms:modified>
</cp:coreProperties>
</file>