
<file path=[Content_Types].xml><?xml version="1.0" encoding="utf-8"?>
<Types xmlns="http://schemas.openxmlformats.org/package/2006/content-types">
  <Override PartName="/ppt/slideMasters/slideMaster2.xml" ContentType="application/vnd.openxmlformats-officedocument.presentationml.slideMaster+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0" r:id="rId1"/>
    <p:sldMasterId id="2147483651" r:id="rId2"/>
  </p:sldMasterIdLst>
  <p:notesMasterIdLst>
    <p:notesMasterId r:id="rId5"/>
  </p:notesMasterIdLst>
  <p:sldIdLst>
    <p:sldId id="256" r:id="rId3"/>
    <p:sldId id="257" r:id="rId4"/>
  </p:sldIdLst>
  <p:sldSz cx="9906000" cy="6858000" type="A4"/>
  <p:notesSz cx="7102475" cy="93884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284" y="-96"/>
      </p:cViewPr>
      <p:guideLst>
        <p:guide orient="horz" pos="2160"/>
        <p:guide pos="312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83975" y="704125"/>
            <a:ext cx="4735200" cy="352067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710225" y="4459525"/>
            <a:ext cx="5681975" cy="422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
        <p:cNvGrpSpPr/>
        <p:nvPr/>
      </p:nvGrpSpPr>
      <p:grpSpPr>
        <a:xfrm>
          <a:off x="0" y="0"/>
          <a:ext cx="0" cy="0"/>
          <a:chOff x="0" y="0"/>
          <a:chExt cx="0" cy="0"/>
        </a:xfrm>
      </p:grpSpPr>
      <p:sp>
        <p:nvSpPr>
          <p:cNvPr id="23" name="Shape 23"/>
          <p:cNvSpPr txBox="1">
            <a:spLocks noGrp="1"/>
          </p:cNvSpPr>
          <p:nvPr>
            <p:ph type="body" idx="1"/>
          </p:nvPr>
        </p:nvSpPr>
        <p:spPr>
          <a:xfrm>
            <a:off x="710225" y="4459525"/>
            <a:ext cx="5681975" cy="422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 name="Shape 24"/>
          <p:cNvSpPr>
            <a:spLocks noGrp="1" noRot="1" noChangeAspect="1"/>
          </p:cNvSpPr>
          <p:nvPr>
            <p:ph type="sldImg" idx="2"/>
          </p:nvPr>
        </p:nvSpPr>
        <p:spPr>
          <a:xfrm>
            <a:off x="1183975" y="704125"/>
            <a:ext cx="4735200" cy="352067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
        <p:cNvGrpSpPr/>
        <p:nvPr/>
      </p:nvGrpSpPr>
      <p:grpSpPr>
        <a:xfrm>
          <a:off x="0" y="0"/>
          <a:ext cx="0" cy="0"/>
          <a:chOff x="0" y="0"/>
          <a:chExt cx="0" cy="0"/>
        </a:xfrm>
      </p:grpSpPr>
      <p:sp>
        <p:nvSpPr>
          <p:cNvPr id="33" name="Shape 33"/>
          <p:cNvSpPr txBox="1">
            <a:spLocks noGrp="1"/>
          </p:cNvSpPr>
          <p:nvPr>
            <p:ph type="body" idx="1"/>
          </p:nvPr>
        </p:nvSpPr>
        <p:spPr>
          <a:xfrm>
            <a:off x="709612" y="4459287"/>
            <a:ext cx="5683200" cy="42243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34" name="Shape 34"/>
          <p:cNvSpPr>
            <a:spLocks noGrp="1" noRot="1" noChangeAspect="1"/>
          </p:cNvSpPr>
          <p:nvPr>
            <p:ph type="sldImg" idx="2"/>
          </p:nvPr>
        </p:nvSpPr>
        <p:spPr>
          <a:xfrm>
            <a:off x="1009650" y="704850"/>
            <a:ext cx="5083200" cy="35196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ריק">
  <p:cSld name="ריק">
    <p:spTree>
      <p:nvGrpSpPr>
        <p:cNvPr id="1" name="Shape 12"/>
        <p:cNvGrpSpPr/>
        <p:nvPr/>
      </p:nvGrpSpPr>
      <p:grpSpPr>
        <a:xfrm>
          <a:off x="0" y="0"/>
          <a:ext cx="0" cy="0"/>
          <a:chOff x="0" y="0"/>
          <a:chExt cx="0" cy="0"/>
        </a:xfrm>
      </p:grpSpPr>
      <p:sp>
        <p:nvSpPr>
          <p:cNvPr id="13" name="Shape 13"/>
          <p:cNvSpPr txBox="1">
            <a:spLocks noGrp="1"/>
          </p:cNvSpPr>
          <p:nvPr>
            <p:ph type="title"/>
          </p:nvPr>
        </p:nvSpPr>
        <p:spPr>
          <a:xfrm>
            <a:off x="2162175" y="605097"/>
            <a:ext cx="7382835" cy="256407"/>
          </a:xfrm>
          <a:prstGeom prst="rect">
            <a:avLst/>
          </a:prstGeom>
          <a:noFill/>
          <a:ln>
            <a:noFill/>
          </a:ln>
        </p:spPr>
        <p:txBody>
          <a:bodyPr spcFirstLastPara="1" wrap="square" lIns="91425" tIns="91425" rIns="91425" bIns="91425" anchor="t" anchorCtr="0"/>
          <a:lstStyle>
            <a:lvl1pPr marL="0" marR="0" lvl="0" indent="0" algn="r" rtl="1">
              <a:lnSpc>
                <a:spcPct val="90000"/>
              </a:lnSpc>
              <a:spcBef>
                <a:spcPts val="0"/>
              </a:spcBef>
              <a:spcAft>
                <a:spcPts val="0"/>
              </a:spcAft>
              <a:buClr>
                <a:srgbClr val="5E4D36"/>
              </a:buClr>
              <a:buSzPts val="1400"/>
              <a:buFont typeface="Arial"/>
              <a:buNone/>
              <a:defRPr sz="1400" b="1" i="0" u="none" strike="noStrike" cap="none">
                <a:solidFill>
                  <a:srgbClr val="5E4D36"/>
                </a:solidFill>
                <a:latin typeface="Arial"/>
                <a:ea typeface="Arial"/>
                <a:cs typeface="Arial"/>
                <a:sym typeface="A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14" name="Shape 14"/>
          <p:cNvSpPr>
            <a:spLocks noGrp="1"/>
          </p:cNvSpPr>
          <p:nvPr>
            <p:ph type="pic" idx="2"/>
          </p:nvPr>
        </p:nvSpPr>
        <p:spPr>
          <a:xfrm>
            <a:off x="4583738" y="4991100"/>
            <a:ext cx="1844675" cy="1725613"/>
          </a:xfrm>
          <a:prstGeom prst="rect">
            <a:avLst/>
          </a:prstGeom>
          <a:noFill/>
          <a:ln>
            <a:noFill/>
          </a:ln>
        </p:spPr>
        <p:txBody>
          <a:bodyPr spcFirstLastPara="1" wrap="square" lIns="91425" tIns="91425" rIns="91425" bIns="91425" anchor="t" anchorCtr="0"/>
          <a:lstStyle>
            <a:lvl1pPr marL="228600" marR="0" lvl="0" indent="-228600" algn="r" rtl="1">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685800" marR="0" lvl="1" indent="-228600" algn="r" rtl="1">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143000" marR="0" lvl="2" indent="-228600" algn="r" rtl="1">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600200" marR="0" lvl="3"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057400" marR="0" lvl="4"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514600" marR="0" lvl="5"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5" name="Shape 15"/>
          <p:cNvSpPr>
            <a:spLocks noGrp="1"/>
          </p:cNvSpPr>
          <p:nvPr>
            <p:ph type="pic" idx="3"/>
          </p:nvPr>
        </p:nvSpPr>
        <p:spPr>
          <a:xfrm>
            <a:off x="2535043" y="4991100"/>
            <a:ext cx="1844675" cy="1725613"/>
          </a:xfrm>
          <a:prstGeom prst="rect">
            <a:avLst/>
          </a:prstGeom>
          <a:noFill/>
          <a:ln>
            <a:noFill/>
          </a:ln>
        </p:spPr>
        <p:txBody>
          <a:bodyPr spcFirstLastPara="1" wrap="square" lIns="91425" tIns="91425" rIns="91425" bIns="91425" anchor="t" anchorCtr="0"/>
          <a:lstStyle>
            <a:lvl1pPr marL="228600" marR="0" lvl="0" indent="-228600" algn="r" rtl="1">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685800" marR="0" lvl="1" indent="-228600" algn="r" rtl="1">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143000" marR="0" lvl="2" indent="-228600" algn="r" rtl="1">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600200" marR="0" lvl="3"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057400" marR="0" lvl="4"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514600" marR="0" lvl="5"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6" name="Shape 16"/>
          <p:cNvSpPr>
            <a:spLocks noGrp="1"/>
          </p:cNvSpPr>
          <p:nvPr>
            <p:ph type="pic" idx="4"/>
          </p:nvPr>
        </p:nvSpPr>
        <p:spPr>
          <a:xfrm>
            <a:off x="489366" y="4991100"/>
            <a:ext cx="1844675" cy="1725613"/>
          </a:xfrm>
          <a:prstGeom prst="rect">
            <a:avLst/>
          </a:prstGeom>
          <a:noFill/>
          <a:ln>
            <a:noFill/>
          </a:ln>
        </p:spPr>
        <p:txBody>
          <a:bodyPr spcFirstLastPara="1" wrap="square" lIns="91425" tIns="91425" rIns="91425" bIns="91425" anchor="t" anchorCtr="0"/>
          <a:lstStyle>
            <a:lvl1pPr marL="228600" marR="0" lvl="0" indent="-228600" algn="r" rtl="1">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685800" marR="0" lvl="1" indent="-228600" algn="r" rtl="1">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143000" marR="0" lvl="2" indent="-228600" algn="r" rtl="1">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600200" marR="0" lvl="3"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057400" marR="0" lvl="4"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514600" marR="0" lvl="5"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1_ריק">
  <p:cSld name="1_ריק">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2162175" y="605097"/>
            <a:ext cx="7382700" cy="256500"/>
          </a:xfrm>
          <a:prstGeom prst="rect">
            <a:avLst/>
          </a:prstGeom>
          <a:noFill/>
          <a:ln>
            <a:noFill/>
          </a:ln>
        </p:spPr>
        <p:txBody>
          <a:bodyPr spcFirstLastPara="1" wrap="square" lIns="91425" tIns="91425" rIns="91425" bIns="91425" anchor="t" anchorCtr="0"/>
          <a:lstStyle>
            <a:lvl1pPr marL="0" marR="0" lvl="0" indent="0" algn="r" rtl="1">
              <a:lnSpc>
                <a:spcPct val="90000"/>
              </a:lnSpc>
              <a:spcBef>
                <a:spcPts val="0"/>
              </a:spcBef>
              <a:spcAft>
                <a:spcPts val="0"/>
              </a:spcAft>
              <a:buSzPts val="1400"/>
              <a:buNone/>
              <a:defRPr sz="1400" b="1" i="0" u="none" strike="noStrike" cap="none">
                <a:solidFill>
                  <a:srgbClr val="5E4D36"/>
                </a:solidFill>
                <a:latin typeface="Arial"/>
                <a:ea typeface="Arial"/>
                <a:cs typeface="Arial"/>
                <a:sym typeface="Arial"/>
              </a:defRPr>
            </a:lvl1pPr>
            <a:lvl2pPr marL="0" marR="0" lvl="1" indent="0" algn="l" rtl="1">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L="0" marR="0" lvl="2" indent="0" algn="l" rtl="1">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L="0" marR="0" lvl="3" indent="0" algn="l" rtl="1">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L="0" marR="0" lvl="4" indent="0" algn="l" rtl="1">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L="457200" marR="0" lvl="5" indent="0" algn="l" rtl="1">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L="914400" marR="0" lvl="6" indent="0" algn="l" rtl="1">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L="1371600" marR="0" lvl="7" indent="0" algn="l" rtl="1">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L="1828800" marR="0" lvl="8" indent="0" algn="l" rtl="1">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cxnSp>
        <p:nvCxnSpPr>
          <p:cNvPr id="6" name="Shape 6"/>
          <p:cNvCxnSpPr/>
          <p:nvPr/>
        </p:nvCxnSpPr>
        <p:spPr>
          <a:xfrm rot="10800000">
            <a:off x="433387" y="876300"/>
            <a:ext cx="6113462" cy="0"/>
          </a:xfrm>
          <a:prstGeom prst="straightConnector1">
            <a:avLst/>
          </a:prstGeom>
          <a:noFill/>
          <a:ln w="9525" cap="flat" cmpd="sng">
            <a:solidFill>
              <a:srgbClr val="5E4D36"/>
            </a:solidFill>
            <a:prstDash val="solid"/>
            <a:miter lim="800000"/>
            <a:headEnd type="none" w="sm" len="sm"/>
            <a:tailEnd type="none" w="sm" len="sm"/>
          </a:ln>
        </p:spPr>
      </p:cxnSp>
      <p:cxnSp>
        <p:nvCxnSpPr>
          <p:cNvPr id="7" name="Shape 7"/>
          <p:cNvCxnSpPr/>
          <p:nvPr/>
        </p:nvCxnSpPr>
        <p:spPr>
          <a:xfrm>
            <a:off x="6527800" y="990600"/>
            <a:ext cx="0" cy="5726112"/>
          </a:xfrm>
          <a:prstGeom prst="straightConnector1">
            <a:avLst/>
          </a:prstGeom>
          <a:noFill/>
          <a:ln w="9525" cap="flat" cmpd="sng">
            <a:solidFill>
              <a:srgbClr val="5E4D36"/>
            </a:solidFill>
            <a:prstDash val="solid"/>
            <a:miter lim="800000"/>
            <a:headEnd type="none" w="sm" len="sm"/>
            <a:tailEnd type="none" w="sm" len="sm"/>
          </a:ln>
        </p:spPr>
      </p:cxnSp>
      <p:cxnSp>
        <p:nvCxnSpPr>
          <p:cNvPr id="8" name="Shape 8"/>
          <p:cNvCxnSpPr/>
          <p:nvPr/>
        </p:nvCxnSpPr>
        <p:spPr>
          <a:xfrm>
            <a:off x="4481512" y="990600"/>
            <a:ext cx="0" cy="5726112"/>
          </a:xfrm>
          <a:prstGeom prst="straightConnector1">
            <a:avLst/>
          </a:prstGeom>
          <a:noFill/>
          <a:ln w="9525" cap="flat" cmpd="sng">
            <a:solidFill>
              <a:srgbClr val="5E4D36"/>
            </a:solidFill>
            <a:prstDash val="solid"/>
            <a:miter lim="800000"/>
            <a:headEnd type="none" w="sm" len="sm"/>
            <a:tailEnd type="none" w="sm" len="sm"/>
          </a:ln>
        </p:spPr>
      </p:cxnSp>
      <p:cxnSp>
        <p:nvCxnSpPr>
          <p:cNvPr id="9" name="Shape 9"/>
          <p:cNvCxnSpPr/>
          <p:nvPr/>
        </p:nvCxnSpPr>
        <p:spPr>
          <a:xfrm>
            <a:off x="2435225" y="990600"/>
            <a:ext cx="0" cy="5726112"/>
          </a:xfrm>
          <a:prstGeom prst="straightConnector1">
            <a:avLst/>
          </a:prstGeom>
          <a:noFill/>
          <a:ln w="9525" cap="flat" cmpd="sng">
            <a:solidFill>
              <a:srgbClr val="5E4D36"/>
            </a:solidFill>
            <a:prstDash val="solid"/>
            <a:miter lim="800000"/>
            <a:headEnd type="none" w="sm" len="sm"/>
            <a:tailEnd type="none" w="sm" len="sm"/>
          </a:ln>
        </p:spPr>
      </p:cxnSp>
      <p:pic>
        <p:nvPicPr>
          <p:cNvPr id="10" name="Shape 10"/>
          <p:cNvPicPr preferRelativeResize="0"/>
          <p:nvPr/>
        </p:nvPicPr>
        <p:blipFill rotWithShape="1">
          <a:blip r:embed="rId3">
            <a:alphaModFix/>
          </a:blip>
          <a:srcRect/>
          <a:stretch/>
        </p:blipFill>
        <p:spPr>
          <a:xfrm>
            <a:off x="7723187" y="5988050"/>
            <a:ext cx="1806504" cy="781757"/>
          </a:xfrm>
          <a:prstGeom prst="rect">
            <a:avLst/>
          </a:prstGeom>
          <a:noFill/>
          <a:ln>
            <a:noFill/>
          </a:ln>
        </p:spPr>
      </p:pic>
      <p:pic>
        <p:nvPicPr>
          <p:cNvPr id="11" name="Shape 11"/>
          <p:cNvPicPr preferRelativeResize="0"/>
          <p:nvPr/>
        </p:nvPicPr>
        <p:blipFill rotWithShape="1">
          <a:blip r:embed="rId4">
            <a:alphaModFix/>
          </a:blip>
          <a:srcRect/>
          <a:stretch/>
        </p:blipFill>
        <p:spPr>
          <a:xfrm>
            <a:off x="438150" y="193675"/>
            <a:ext cx="1516145" cy="696749"/>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7"/>
        <p:cNvGrpSpPr/>
        <p:nvPr/>
      </p:nvGrpSpPr>
      <p:grpSpPr>
        <a:xfrm>
          <a:off x="0" y="0"/>
          <a:ext cx="0" cy="0"/>
          <a:chOff x="0" y="0"/>
          <a:chExt cx="0" cy="0"/>
        </a:xfrm>
      </p:grpSpPr>
      <p:cxnSp>
        <p:nvCxnSpPr>
          <p:cNvPr id="18" name="Shape 18"/>
          <p:cNvCxnSpPr/>
          <p:nvPr/>
        </p:nvCxnSpPr>
        <p:spPr>
          <a:xfrm rot="10800000">
            <a:off x="433349" y="876300"/>
            <a:ext cx="9034500" cy="0"/>
          </a:xfrm>
          <a:prstGeom prst="straightConnector1">
            <a:avLst/>
          </a:prstGeom>
          <a:noFill/>
          <a:ln w="9525" cap="flat" cmpd="sng">
            <a:solidFill>
              <a:srgbClr val="5E4D36"/>
            </a:solidFill>
            <a:prstDash val="solid"/>
            <a:miter lim="800000"/>
            <a:headEnd type="none" w="sm" len="sm"/>
            <a:tailEnd type="none" w="sm" len="sm"/>
          </a:ln>
        </p:spPr>
      </p:cxnSp>
      <p:pic>
        <p:nvPicPr>
          <p:cNvPr id="19" name="Shape 19"/>
          <p:cNvPicPr preferRelativeResize="0"/>
          <p:nvPr/>
        </p:nvPicPr>
        <p:blipFill rotWithShape="1">
          <a:blip r:embed="rId3">
            <a:alphaModFix/>
          </a:blip>
          <a:srcRect/>
          <a:stretch/>
        </p:blipFill>
        <p:spPr>
          <a:xfrm>
            <a:off x="438150" y="193675"/>
            <a:ext cx="1516145" cy="696749"/>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he.wikipedia.org/wiki/%D7%9E%D7%99%D7%AA%D7%95%D7%A1" TargetMode="External"/><Relationship Id="rId3" Type="http://schemas.openxmlformats.org/officeDocument/2006/relationships/hyperlink" Target="https://he.wikipedia.org/wiki/%D7%94'_%D7%91%D7%A9%D7%91%D7%98" TargetMode="External"/><Relationship Id="rId7" Type="http://schemas.openxmlformats.org/officeDocument/2006/relationships/hyperlink" Target="https://he.wikipedia.org/wiki/1948"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he.wikipedia.org/wiki/16_%D7%91%D7%99%D7%A0%D7%95%D7%90%D7%A8" TargetMode="External"/><Relationship Id="rId5" Type="http://schemas.openxmlformats.org/officeDocument/2006/relationships/hyperlink" Target="https://he.wikipedia.org/wiki/15_%D7%91%D7%99%D7%A0%D7%95%D7%90%D7%A8" TargetMode="External"/><Relationship Id="rId4" Type="http://schemas.openxmlformats.org/officeDocument/2006/relationships/hyperlink" Target="https://he.wikipedia.org/wiki/%D7%AA%D7%A9%22%D7%97" TargetMode="External"/><Relationship Id="rId9"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2038350" y="604837"/>
            <a:ext cx="7507200" cy="257100"/>
          </a:xfrm>
          <a:prstGeom prst="rect">
            <a:avLst/>
          </a:prstGeom>
          <a:noFill/>
          <a:ln>
            <a:noFill/>
          </a:ln>
        </p:spPr>
        <p:txBody>
          <a:bodyPr spcFirstLastPara="1" wrap="square" lIns="91425" tIns="45700" rIns="91425" bIns="45700" anchor="t" anchorCtr="0">
            <a:noAutofit/>
          </a:bodyPr>
          <a:lstStyle/>
          <a:p>
            <a:pPr marL="0" marR="0" lvl="0" indent="0" algn="r" rtl="1">
              <a:lnSpc>
                <a:spcPct val="90000"/>
              </a:lnSpc>
              <a:spcBef>
                <a:spcPts val="0"/>
              </a:spcBef>
              <a:spcAft>
                <a:spcPts val="0"/>
              </a:spcAft>
              <a:buClr>
                <a:srgbClr val="5E4D36"/>
              </a:buClr>
              <a:buSzPts val="1400"/>
              <a:buFont typeface="Arial"/>
              <a:buNone/>
            </a:pPr>
            <a:r>
              <a:rPr lang="en-US" u="sng">
                <a:solidFill>
                  <a:srgbClr val="FF0000"/>
                </a:solidFill>
              </a:rPr>
              <a:t>חוות שמשון- שיעור תש"ח: נתיב הל"ה, נתיב החיים. </a:t>
            </a:r>
            <a:endParaRPr u="sng">
              <a:solidFill>
                <a:srgbClr val="FF0000"/>
              </a:solidFill>
            </a:endParaRPr>
          </a:p>
        </p:txBody>
      </p:sp>
      <p:sp>
        <p:nvSpPr>
          <p:cNvPr id="27" name="Shape 27"/>
          <p:cNvSpPr txBox="1"/>
          <p:nvPr/>
        </p:nvSpPr>
        <p:spPr>
          <a:xfrm>
            <a:off x="6780212" y="1003300"/>
            <a:ext cx="2698750" cy="2409825"/>
          </a:xfrm>
          <a:prstGeom prst="rect">
            <a:avLst/>
          </a:prstGeom>
          <a:solidFill>
            <a:srgbClr val="5E4D36"/>
          </a:solidFill>
          <a:ln>
            <a:noFill/>
          </a:ln>
        </p:spPr>
        <p:txBody>
          <a:bodyPr spcFirstLastPara="1" wrap="square" lIns="45700" tIns="91425" rIns="91425" bIns="91425" anchor="t" anchorCtr="0">
            <a:noAutofit/>
          </a:bodyPr>
          <a:lstStyle/>
          <a:p>
            <a:pPr marL="0" marR="0" lvl="0" indent="0" algn="r" rtl="1">
              <a:lnSpc>
                <a:spcPct val="100000"/>
              </a:lnSpc>
              <a:spcBef>
                <a:spcPts val="0"/>
              </a:spcBef>
              <a:spcAft>
                <a:spcPts val="0"/>
              </a:spcAft>
              <a:buClr>
                <a:schemeClr val="lt1"/>
              </a:buClr>
              <a:buSzPts val="900"/>
              <a:buFont typeface="Arial"/>
              <a:buNone/>
            </a:pPr>
            <a:r>
              <a:rPr lang="en-US" sz="900" b="1" i="0" strike="noStrike" cap="none">
                <a:solidFill>
                  <a:srgbClr val="FFFFFF"/>
                </a:solidFill>
                <a:latin typeface="Arial"/>
                <a:ea typeface="Arial"/>
                <a:cs typeface="Arial"/>
                <a:sym typeface="Arial"/>
              </a:rPr>
              <a:t>רקע:</a:t>
            </a:r>
            <a:endParaRPr b="1">
              <a:solidFill>
                <a:srgbClr val="FFFFFF"/>
              </a:solidFill>
            </a:endParaRPr>
          </a:p>
          <a:p>
            <a:pPr marL="0" marR="0" lvl="0" indent="0" algn="r" rtl="1">
              <a:lnSpc>
                <a:spcPct val="111111"/>
              </a:lnSpc>
              <a:spcBef>
                <a:spcPts val="0"/>
              </a:spcBef>
              <a:spcAft>
                <a:spcPts val="0"/>
              </a:spcAft>
              <a:buClr>
                <a:schemeClr val="lt1"/>
              </a:buClr>
              <a:buSzPts val="900"/>
              <a:buFont typeface="Arial"/>
              <a:buNone/>
            </a:pPr>
            <a:endParaRPr sz="900">
              <a:solidFill>
                <a:srgbClr val="FFFFFF"/>
              </a:solidFill>
            </a:endParaRPr>
          </a:p>
          <a:p>
            <a:pPr marL="0" marR="0" lvl="0" indent="0" algn="r" rtl="1">
              <a:lnSpc>
                <a:spcPct val="111111"/>
              </a:lnSpc>
              <a:spcBef>
                <a:spcPts val="0"/>
              </a:spcBef>
              <a:spcAft>
                <a:spcPts val="0"/>
              </a:spcAft>
              <a:buClr>
                <a:schemeClr val="lt1"/>
              </a:buClr>
              <a:buSzPts val="900"/>
              <a:buFont typeface="Arial"/>
              <a:buNone/>
            </a:pPr>
            <a:r>
              <a:rPr lang="en-US" sz="1100">
                <a:solidFill>
                  <a:srgbClr val="FFFFFF"/>
                </a:solidFill>
              </a:rPr>
              <a:t>נתיב הל"ה הינו  קיבוץ השוכן  לא רחוק מהמקום בו את נמצאים, הקרוי על שם מחלקת הל"ה.</a:t>
            </a:r>
            <a:endParaRPr sz="1100">
              <a:solidFill>
                <a:srgbClr val="FFFFFF"/>
              </a:solidFill>
            </a:endParaRPr>
          </a:p>
          <a:p>
            <a:pPr marL="0" marR="0" lvl="0" indent="0" algn="r" rtl="1">
              <a:lnSpc>
                <a:spcPct val="111111"/>
              </a:lnSpc>
              <a:spcBef>
                <a:spcPts val="0"/>
              </a:spcBef>
              <a:spcAft>
                <a:spcPts val="0"/>
              </a:spcAft>
              <a:buClr>
                <a:schemeClr val="lt1"/>
              </a:buClr>
              <a:buSzPts val="900"/>
              <a:buFont typeface="Arial"/>
              <a:buNone/>
            </a:pPr>
            <a:r>
              <a:rPr lang="en-US" sz="1100">
                <a:solidFill>
                  <a:srgbClr val="FFFFFF"/>
                </a:solidFill>
              </a:rPr>
              <a:t> </a:t>
            </a:r>
            <a:endParaRPr sz="1100">
              <a:solidFill>
                <a:srgbClr val="FFFFFF"/>
              </a:solidFill>
            </a:endParaRPr>
          </a:p>
          <a:p>
            <a:pPr marL="0" marR="0" lvl="0" indent="0" algn="r" rtl="1">
              <a:lnSpc>
                <a:spcPct val="111111"/>
              </a:lnSpc>
              <a:spcBef>
                <a:spcPts val="0"/>
              </a:spcBef>
              <a:spcAft>
                <a:spcPts val="0"/>
              </a:spcAft>
              <a:buClr>
                <a:schemeClr val="lt1"/>
              </a:buClr>
              <a:buSzPts val="900"/>
              <a:buFont typeface="Arial"/>
              <a:buNone/>
            </a:pPr>
            <a:r>
              <a:rPr lang="en-US" sz="1100">
                <a:solidFill>
                  <a:srgbClr val="FFFFFF"/>
                </a:solidFill>
              </a:rPr>
              <a:t>הל"ה-  אחד הסיפורים המיתולוגים בתרבות הארצישראלית. </a:t>
            </a:r>
            <a:endParaRPr sz="1100">
              <a:solidFill>
                <a:srgbClr val="FFFFFF"/>
              </a:solidFill>
            </a:endParaRPr>
          </a:p>
          <a:p>
            <a:pPr marL="0" marR="0" lvl="0" indent="0" algn="r" rtl="1">
              <a:lnSpc>
                <a:spcPct val="111111"/>
              </a:lnSpc>
              <a:spcBef>
                <a:spcPts val="0"/>
              </a:spcBef>
              <a:spcAft>
                <a:spcPts val="0"/>
              </a:spcAft>
              <a:buClr>
                <a:schemeClr val="lt1"/>
              </a:buClr>
              <a:buSzPts val="900"/>
              <a:buFont typeface="Arial"/>
              <a:buNone/>
            </a:pPr>
            <a:r>
              <a:rPr lang="en-US" sz="1100">
                <a:solidFill>
                  <a:srgbClr val="FFFFFF"/>
                </a:solidFill>
              </a:rPr>
              <a:t>סיפור של גבורה ואמץ לב בלתי נתפס. </a:t>
            </a:r>
            <a:endParaRPr sz="1100">
              <a:solidFill>
                <a:srgbClr val="FFFFFF"/>
              </a:solidFill>
            </a:endParaRPr>
          </a:p>
          <a:p>
            <a:pPr marL="0" marR="0" lvl="0" indent="0" algn="r" rtl="1">
              <a:lnSpc>
                <a:spcPct val="111111"/>
              </a:lnSpc>
              <a:spcBef>
                <a:spcPts val="0"/>
              </a:spcBef>
              <a:spcAft>
                <a:spcPts val="0"/>
              </a:spcAft>
              <a:buClr>
                <a:schemeClr val="lt1"/>
              </a:buClr>
              <a:buSzPts val="900"/>
              <a:buFont typeface="Arial"/>
              <a:buNone/>
            </a:pPr>
            <a:r>
              <a:rPr lang="en-US" sz="1100">
                <a:solidFill>
                  <a:srgbClr val="FFFFFF"/>
                </a:solidFill>
              </a:rPr>
              <a:t>בשיעור זה ננסה ללמוד מי הם אותם לוחמים אמיצים? מה היו אופיים ותכונתם? </a:t>
            </a:r>
            <a:endParaRPr sz="1100">
              <a:solidFill>
                <a:srgbClr val="FFFFFF"/>
              </a:solidFill>
            </a:endParaRPr>
          </a:p>
          <a:p>
            <a:pPr marL="0" marR="0" lvl="0" indent="0" algn="r" rtl="1">
              <a:lnSpc>
                <a:spcPct val="111111"/>
              </a:lnSpc>
              <a:spcBef>
                <a:spcPts val="0"/>
              </a:spcBef>
              <a:spcAft>
                <a:spcPts val="0"/>
              </a:spcAft>
              <a:buClr>
                <a:schemeClr val="lt1"/>
              </a:buClr>
              <a:buSzPts val="900"/>
              <a:buFont typeface="Arial"/>
              <a:buNone/>
            </a:pPr>
            <a:r>
              <a:rPr lang="en-US" sz="900">
                <a:solidFill>
                  <a:srgbClr val="FFFFFF"/>
                </a:solidFill>
              </a:rPr>
              <a:t> </a:t>
            </a:r>
            <a:endParaRPr>
              <a:solidFill>
                <a:srgbClr val="FFFFFF"/>
              </a:solidFill>
            </a:endParaRPr>
          </a:p>
        </p:txBody>
      </p:sp>
      <p:sp>
        <p:nvSpPr>
          <p:cNvPr id="28" name="Shape 28"/>
          <p:cNvSpPr txBox="1"/>
          <p:nvPr/>
        </p:nvSpPr>
        <p:spPr>
          <a:xfrm>
            <a:off x="6780212" y="3632200"/>
            <a:ext cx="2698750" cy="2035175"/>
          </a:xfrm>
          <a:prstGeom prst="rect">
            <a:avLst/>
          </a:prstGeom>
          <a:solidFill>
            <a:srgbClr val="C9C0B6"/>
          </a:solidFill>
          <a:ln>
            <a:noFill/>
          </a:ln>
        </p:spPr>
        <p:txBody>
          <a:bodyPr spcFirstLastPara="1" wrap="square" lIns="45700" tIns="91425" rIns="91425" bIns="91425" anchor="t" anchorCtr="0">
            <a:noAutofit/>
          </a:bodyPr>
          <a:lstStyle/>
          <a:p>
            <a:pPr marL="0" marR="0" lvl="0" indent="0" algn="r" rtl="1">
              <a:lnSpc>
                <a:spcPct val="100000"/>
              </a:lnSpc>
              <a:spcBef>
                <a:spcPts val="0"/>
              </a:spcBef>
              <a:spcAft>
                <a:spcPts val="0"/>
              </a:spcAft>
              <a:buClr>
                <a:srgbClr val="5E4D36"/>
              </a:buClr>
              <a:buSzPts val="900"/>
              <a:buFont typeface="Arial"/>
              <a:buNone/>
            </a:pPr>
            <a:r>
              <a:rPr lang="en-US" sz="900" b="1" i="0" strike="noStrike" cap="none"/>
              <a:t>שאלות לעיון והעמקה:</a:t>
            </a:r>
            <a:endParaRPr b="1"/>
          </a:p>
          <a:p>
            <a:pPr marL="0" marR="0" lvl="0" indent="0" algn="r" rtl="1">
              <a:lnSpc>
                <a:spcPct val="100000"/>
              </a:lnSpc>
              <a:spcBef>
                <a:spcPts val="600"/>
              </a:spcBef>
              <a:spcAft>
                <a:spcPts val="0"/>
              </a:spcAft>
              <a:buNone/>
            </a:pPr>
            <a:endParaRPr sz="900"/>
          </a:p>
          <a:p>
            <a:pPr marL="457200" marR="0" lvl="0" indent="-285750" algn="r" rtl="1">
              <a:lnSpc>
                <a:spcPct val="100000"/>
              </a:lnSpc>
              <a:spcBef>
                <a:spcPts val="600"/>
              </a:spcBef>
              <a:spcAft>
                <a:spcPts val="0"/>
              </a:spcAft>
              <a:buSzPts val="900"/>
              <a:buChar char="●"/>
            </a:pPr>
            <a:r>
              <a:rPr lang="en-US" sz="900"/>
              <a:t>דור החלוציות, דור עבר או דור מתמשך? </a:t>
            </a:r>
            <a:endParaRPr sz="900"/>
          </a:p>
          <a:p>
            <a:pPr marL="0" marR="0" lvl="0" indent="0" algn="r" rtl="1">
              <a:lnSpc>
                <a:spcPct val="100000"/>
              </a:lnSpc>
              <a:spcBef>
                <a:spcPts val="600"/>
              </a:spcBef>
              <a:spcAft>
                <a:spcPts val="0"/>
              </a:spcAft>
              <a:buNone/>
            </a:pPr>
            <a:endParaRPr sz="900"/>
          </a:p>
          <a:p>
            <a:pPr marL="457200" marR="0" lvl="0" indent="-285750" algn="r" rtl="1">
              <a:lnSpc>
                <a:spcPct val="100000"/>
              </a:lnSpc>
              <a:spcBef>
                <a:spcPts val="600"/>
              </a:spcBef>
              <a:spcAft>
                <a:spcPts val="0"/>
              </a:spcAft>
              <a:buSzPts val="900"/>
              <a:buChar char="●"/>
            </a:pPr>
            <a:r>
              <a:rPr lang="en-US" sz="900"/>
              <a:t>חלוץ הינו תפקיד או דרך חיים? הסבר. </a:t>
            </a:r>
            <a:endParaRPr sz="900"/>
          </a:p>
          <a:p>
            <a:pPr marL="0" marR="0" lvl="0" indent="0" algn="r" rtl="1">
              <a:lnSpc>
                <a:spcPct val="100000"/>
              </a:lnSpc>
              <a:spcBef>
                <a:spcPts val="600"/>
              </a:spcBef>
              <a:spcAft>
                <a:spcPts val="0"/>
              </a:spcAft>
              <a:buNone/>
            </a:pPr>
            <a:endParaRPr sz="900"/>
          </a:p>
          <a:p>
            <a:pPr marL="0" marR="0" lvl="0" indent="0" algn="r" rtl="1">
              <a:lnSpc>
                <a:spcPct val="100000"/>
              </a:lnSpc>
              <a:spcBef>
                <a:spcPts val="600"/>
              </a:spcBef>
              <a:spcAft>
                <a:spcPts val="0"/>
              </a:spcAft>
              <a:buNone/>
            </a:pPr>
            <a:endParaRPr sz="900" b="1" i="0">
              <a:latin typeface="Arial"/>
              <a:ea typeface="Arial"/>
              <a:cs typeface="Arial"/>
              <a:sym typeface="Arial"/>
            </a:endParaRPr>
          </a:p>
        </p:txBody>
      </p:sp>
      <p:sp>
        <p:nvSpPr>
          <p:cNvPr id="29" name="Shape 29"/>
          <p:cNvSpPr txBox="1"/>
          <p:nvPr/>
        </p:nvSpPr>
        <p:spPr>
          <a:xfrm>
            <a:off x="4481362" y="926050"/>
            <a:ext cx="2025600" cy="5726100"/>
          </a:xfrm>
          <a:prstGeom prst="rect">
            <a:avLst/>
          </a:prstGeom>
          <a:noFill/>
          <a:ln>
            <a:noFill/>
          </a:ln>
        </p:spPr>
        <p:txBody>
          <a:bodyPr spcFirstLastPara="1" wrap="square" lIns="45700" tIns="0" rIns="45700" bIns="0" anchor="t" anchorCtr="0">
            <a:noAutofit/>
          </a:bodyPr>
          <a:lstStyle/>
          <a:p>
            <a:pPr marL="0" marR="0" lvl="0" indent="0" algn="r" rtl="1">
              <a:lnSpc>
                <a:spcPct val="150000"/>
              </a:lnSpc>
              <a:spcBef>
                <a:spcPts val="0"/>
              </a:spcBef>
              <a:spcAft>
                <a:spcPts val="0"/>
              </a:spcAft>
              <a:buClr>
                <a:srgbClr val="5E4D36"/>
              </a:buClr>
              <a:buSzPts val="1000"/>
              <a:buFont typeface="Arial"/>
              <a:buNone/>
            </a:pPr>
            <a:r>
              <a:rPr lang="en-US" sz="1000" b="1">
                <a:solidFill>
                  <a:srgbClr val="FF0000"/>
                </a:solidFill>
              </a:rPr>
              <a:t>תחילת הדרך או הדרך עצמה?!</a:t>
            </a:r>
            <a:r>
              <a:rPr lang="en-US" sz="1000" b="1">
                <a:solidFill>
                  <a:srgbClr val="5E4D36"/>
                </a:solidFill>
              </a:rPr>
              <a:t> </a:t>
            </a:r>
            <a:endParaRPr sz="1000" b="1">
              <a:solidFill>
                <a:srgbClr val="5E4D36"/>
              </a:solidFill>
            </a:endParaRPr>
          </a:p>
          <a:p>
            <a:pPr marL="0" marR="0" lvl="0" indent="0" algn="r" rtl="1">
              <a:lnSpc>
                <a:spcPct val="150000"/>
              </a:lnSpc>
              <a:spcBef>
                <a:spcPts val="0"/>
              </a:spcBef>
              <a:spcAft>
                <a:spcPts val="0"/>
              </a:spcAft>
              <a:buClr>
                <a:srgbClr val="5E4D36"/>
              </a:buClr>
              <a:buSzPts val="1000"/>
              <a:buFont typeface="Arial"/>
              <a:buNone/>
            </a:pPr>
            <a:r>
              <a:rPr lang="en-US" sz="1000" b="1">
                <a:solidFill>
                  <a:srgbClr val="5E4D36"/>
                </a:solidFill>
              </a:rPr>
              <a:t>יוסף טרומפלדור</a:t>
            </a:r>
            <a:endParaRPr sz="1000" b="1">
              <a:solidFill>
                <a:srgbClr val="5E4D36"/>
              </a:solidFill>
            </a:endParaRPr>
          </a:p>
          <a:p>
            <a:pPr marL="0" marR="0" lvl="0" indent="0" algn="r" rtl="1">
              <a:lnSpc>
                <a:spcPct val="150000"/>
              </a:lnSpc>
              <a:spcBef>
                <a:spcPts val="0"/>
              </a:spcBef>
              <a:spcAft>
                <a:spcPts val="0"/>
              </a:spcAft>
              <a:buClr>
                <a:schemeClr val="dk1"/>
              </a:buClr>
              <a:buSzPts val="1100"/>
              <a:buFont typeface="Arial"/>
              <a:buNone/>
            </a:pPr>
            <a:endParaRPr sz="1000">
              <a:solidFill>
                <a:srgbClr val="5E4D36"/>
              </a:solidFill>
            </a:endParaRPr>
          </a:p>
          <a:p>
            <a:pPr marL="0" marR="0" lvl="0" indent="0" algn="r" rtl="1">
              <a:lnSpc>
                <a:spcPct val="150000"/>
              </a:lnSpc>
              <a:spcBef>
                <a:spcPts val="0"/>
              </a:spcBef>
              <a:spcAft>
                <a:spcPts val="0"/>
              </a:spcAft>
              <a:buClr>
                <a:schemeClr val="dk1"/>
              </a:buClr>
              <a:buSzPts val="1100"/>
              <a:buFont typeface="Arial"/>
              <a:buNone/>
            </a:pPr>
            <a:r>
              <a:rPr lang="en-US" sz="1000">
                <a:solidFill>
                  <a:schemeClr val="dk1"/>
                </a:solidFill>
              </a:rPr>
              <a:t>אנו צריכים להקים דור שלא יהיו לו לא אינטרסים ולא הרגלים. מטיל-ברזל סתם. גמיש-אבל ברזל. מתכת, שאפשר לחשל ממנה כל מה שיש צורך בו בשביל המכונה הלאומית. חסר גלגל?-אני הגלגל. חסרים מסמר,בורג, גלגל תנופה?-קחו אותי. צריך לחפור אדמה?-אני חופר. צריך לירות, להיות חייל? אני חייל. משטרה? רופא? עורכי דין? מורים? שואבי-מים? בבקשה, אני עושה את הכל. אין לי פרצוף, אין פסיכולוגיה, אין רגשות, אין לי אפילו שם: אני האידיאה הטהורה של שירות, מוכן לכל, איני קשור בשום דבר; אני יודע רק ציווי אחד: לבנות.		</a:t>
            </a:r>
            <a:endParaRPr sz="1000">
              <a:solidFill>
                <a:schemeClr val="dk1"/>
              </a:solidFill>
            </a:endParaRPr>
          </a:p>
          <a:p>
            <a:pPr marL="0" marR="0" lvl="0" indent="0" algn="r" rtl="1">
              <a:lnSpc>
                <a:spcPct val="150000"/>
              </a:lnSpc>
              <a:spcBef>
                <a:spcPts val="0"/>
              </a:spcBef>
              <a:spcAft>
                <a:spcPts val="0"/>
              </a:spcAft>
              <a:buClr>
                <a:schemeClr val="dk1"/>
              </a:buClr>
              <a:buSzPts val="1100"/>
              <a:buFont typeface="Arial"/>
              <a:buNone/>
            </a:pPr>
            <a:r>
              <a:rPr lang="en-US" sz="1000">
                <a:solidFill>
                  <a:schemeClr val="dk1"/>
                </a:solidFill>
              </a:rPr>
              <a:t>		 			</a:t>
            </a:r>
            <a:endParaRPr sz="1000">
              <a:solidFill>
                <a:schemeClr val="dk1"/>
              </a:solidFill>
            </a:endParaRPr>
          </a:p>
          <a:p>
            <a:pPr marL="0" marR="0" lvl="0" indent="0" algn="r" rtl="1">
              <a:lnSpc>
                <a:spcPct val="150000"/>
              </a:lnSpc>
              <a:spcBef>
                <a:spcPts val="0"/>
              </a:spcBef>
              <a:spcAft>
                <a:spcPts val="0"/>
              </a:spcAft>
              <a:buClr>
                <a:srgbClr val="5E4D36"/>
              </a:buClr>
              <a:buSzPts val="1000"/>
              <a:buFont typeface="Arial"/>
              <a:buNone/>
            </a:pPr>
            <a:endParaRPr sz="1000" u="sng">
              <a:solidFill>
                <a:srgbClr val="FF0000"/>
              </a:solidFill>
            </a:endParaRPr>
          </a:p>
        </p:txBody>
      </p:sp>
      <p:sp>
        <p:nvSpPr>
          <p:cNvPr id="30" name="Shape 30"/>
          <p:cNvSpPr txBox="1"/>
          <p:nvPr/>
        </p:nvSpPr>
        <p:spPr>
          <a:xfrm>
            <a:off x="422275" y="914400"/>
            <a:ext cx="2025600" cy="5726100"/>
          </a:xfrm>
          <a:prstGeom prst="rect">
            <a:avLst/>
          </a:prstGeom>
          <a:noFill/>
          <a:ln>
            <a:noFill/>
          </a:ln>
        </p:spPr>
        <p:txBody>
          <a:bodyPr spcFirstLastPara="1" wrap="square" lIns="45700" tIns="0" rIns="45700" bIns="0" anchor="t" anchorCtr="0">
            <a:noAutofit/>
          </a:bodyPr>
          <a:lstStyle/>
          <a:p>
            <a:pPr marL="0" lvl="0" indent="0" rtl="1">
              <a:lnSpc>
                <a:spcPct val="115000"/>
              </a:lnSpc>
              <a:spcBef>
                <a:spcPts val="0"/>
              </a:spcBef>
              <a:spcAft>
                <a:spcPts val="0"/>
              </a:spcAft>
              <a:buNone/>
            </a:pPr>
            <a:endParaRPr sz="1100">
              <a:solidFill>
                <a:schemeClr val="dk1"/>
              </a:solidFill>
            </a:endParaRPr>
          </a:p>
          <a:p>
            <a:pPr marL="0" lvl="0" indent="0" rtl="1">
              <a:lnSpc>
                <a:spcPct val="115000"/>
              </a:lnSpc>
              <a:spcBef>
                <a:spcPts val="0"/>
              </a:spcBef>
              <a:spcAft>
                <a:spcPts val="0"/>
              </a:spcAft>
              <a:buNone/>
            </a:pPr>
            <a:endParaRPr sz="1100">
              <a:solidFill>
                <a:schemeClr val="dk1"/>
              </a:solidFill>
            </a:endParaRPr>
          </a:p>
          <a:p>
            <a:pPr marL="0" lvl="0" indent="0" rtl="1">
              <a:lnSpc>
                <a:spcPct val="115000"/>
              </a:lnSpc>
              <a:spcBef>
                <a:spcPts val="0"/>
              </a:spcBef>
              <a:spcAft>
                <a:spcPts val="0"/>
              </a:spcAft>
              <a:buNone/>
            </a:pPr>
            <a:endParaRPr sz="1100">
              <a:solidFill>
                <a:schemeClr val="dk1"/>
              </a:solidFill>
            </a:endParaRPr>
          </a:p>
          <a:p>
            <a:pPr marL="0" lvl="0" indent="0" rtl="1">
              <a:lnSpc>
                <a:spcPct val="115000"/>
              </a:lnSpc>
              <a:spcBef>
                <a:spcPts val="0"/>
              </a:spcBef>
              <a:spcAft>
                <a:spcPts val="0"/>
              </a:spcAft>
              <a:buNone/>
            </a:pPr>
            <a:endParaRPr sz="1100">
              <a:solidFill>
                <a:schemeClr val="dk1"/>
              </a:solidFill>
            </a:endParaRPr>
          </a:p>
          <a:p>
            <a:pPr marL="0" lvl="0" indent="0" rtl="1">
              <a:lnSpc>
                <a:spcPct val="115000"/>
              </a:lnSpc>
              <a:spcBef>
                <a:spcPts val="0"/>
              </a:spcBef>
              <a:spcAft>
                <a:spcPts val="0"/>
              </a:spcAft>
              <a:buNone/>
            </a:pPr>
            <a:endParaRPr sz="1100">
              <a:solidFill>
                <a:schemeClr val="dk1"/>
              </a:solidFill>
            </a:endParaRPr>
          </a:p>
          <a:p>
            <a:pPr marL="0" lvl="0" indent="0" rtl="1">
              <a:lnSpc>
                <a:spcPct val="115000"/>
              </a:lnSpc>
              <a:spcBef>
                <a:spcPts val="0"/>
              </a:spcBef>
              <a:spcAft>
                <a:spcPts val="0"/>
              </a:spcAft>
              <a:buNone/>
            </a:pPr>
            <a:endParaRPr sz="1100">
              <a:solidFill>
                <a:schemeClr val="dk1"/>
              </a:solidFill>
            </a:endParaRPr>
          </a:p>
          <a:p>
            <a:pPr marL="0" lvl="0" indent="0" rtl="1">
              <a:lnSpc>
                <a:spcPct val="115000"/>
              </a:lnSpc>
              <a:spcBef>
                <a:spcPts val="0"/>
              </a:spcBef>
              <a:spcAft>
                <a:spcPts val="0"/>
              </a:spcAft>
              <a:buNone/>
            </a:pPr>
            <a:endParaRPr sz="1100">
              <a:solidFill>
                <a:schemeClr val="dk1"/>
              </a:solidFill>
            </a:endParaRPr>
          </a:p>
          <a:p>
            <a:pPr marL="0" lvl="0" indent="0" rtl="1">
              <a:lnSpc>
                <a:spcPct val="115000"/>
              </a:lnSpc>
              <a:spcBef>
                <a:spcPts val="0"/>
              </a:spcBef>
              <a:spcAft>
                <a:spcPts val="0"/>
              </a:spcAft>
              <a:buNone/>
            </a:pPr>
            <a:endParaRPr sz="1100">
              <a:solidFill>
                <a:schemeClr val="dk1"/>
              </a:solidFill>
            </a:endParaRPr>
          </a:p>
          <a:p>
            <a:pPr marL="0" lvl="0" indent="0" rtl="1">
              <a:lnSpc>
                <a:spcPct val="115000"/>
              </a:lnSpc>
              <a:spcBef>
                <a:spcPts val="0"/>
              </a:spcBef>
              <a:spcAft>
                <a:spcPts val="0"/>
              </a:spcAft>
              <a:buNone/>
            </a:pPr>
            <a:r>
              <a:rPr lang="en-US" sz="1100">
                <a:solidFill>
                  <a:schemeClr val="dk1"/>
                </a:solidFill>
              </a:rPr>
              <a:t>הכרתי את מפקד המחלקה וכמה מחבריה, כפירי ישראל אלה מזגו בתוכם משובת נעורים, הוד עלומים, חכמה עליונה, ערגון עקידה וגבורה עזה ממות. "למות - אין דבר. אם אך יודעים בשביל מה ומדוע" –רשם אחד מהם ביומנו זמן קצר לפני נפלו. ובתוך גיבורי רוח וגוף אלה היו צעירים שנועדו להיות מאור חכמה ומדע לישראל ולגויים ואשר אבידתם אין לה שילומים לא רק להוריהם, לחבריהם ולמעריציהם, אלא גם לא לרוח ישראל סבא. במה נוקיר זכרם המבורך? </a:t>
            </a:r>
            <a:endParaRPr sz="1100">
              <a:solidFill>
                <a:schemeClr val="dk1"/>
              </a:solidFill>
            </a:endParaRPr>
          </a:p>
          <a:p>
            <a:pPr marL="0" lvl="0" indent="0" algn="just" rtl="1">
              <a:lnSpc>
                <a:spcPct val="115000"/>
              </a:lnSpc>
              <a:spcBef>
                <a:spcPts val="0"/>
              </a:spcBef>
              <a:spcAft>
                <a:spcPts val="0"/>
              </a:spcAft>
              <a:buNone/>
            </a:pPr>
            <a:r>
              <a:rPr lang="en-US" sz="1100">
                <a:solidFill>
                  <a:schemeClr val="dk1"/>
                </a:solidFill>
              </a:rPr>
              <a:t>לא במצבות-אבן וגם לא בספרי-זכרונות, אלא ברצון נאמן ומתמיד להידמות אליהם ככל האפשר. היצליח דורנו בזאת?</a:t>
            </a:r>
            <a:endParaRPr sz="1100">
              <a:solidFill>
                <a:schemeClr val="dk1"/>
              </a:solidFill>
            </a:endParaRPr>
          </a:p>
          <a:p>
            <a:pPr marL="0" lvl="0" indent="0" algn="just" rtl="1">
              <a:lnSpc>
                <a:spcPct val="115000"/>
              </a:lnSpc>
              <a:spcBef>
                <a:spcPts val="0"/>
              </a:spcBef>
              <a:spcAft>
                <a:spcPts val="0"/>
              </a:spcAft>
              <a:buNone/>
            </a:pPr>
            <a:endParaRPr sz="1100">
              <a:solidFill>
                <a:schemeClr val="dk1"/>
              </a:solidFill>
            </a:endParaRPr>
          </a:p>
          <a:p>
            <a:pPr marL="0" lvl="0" indent="0" algn="just" rtl="1">
              <a:lnSpc>
                <a:spcPct val="115000"/>
              </a:lnSpc>
              <a:spcBef>
                <a:spcPts val="0"/>
              </a:spcBef>
              <a:spcAft>
                <a:spcPts val="0"/>
              </a:spcAft>
              <a:buNone/>
            </a:pPr>
            <a:r>
              <a:rPr lang="en-US" sz="1100">
                <a:solidFill>
                  <a:schemeClr val="dk1"/>
                </a:solidFill>
              </a:rPr>
              <a:t>שלום, בהוקרה ובאהבה</a:t>
            </a:r>
            <a:endParaRPr sz="1100">
              <a:solidFill>
                <a:schemeClr val="dk1"/>
              </a:solidFill>
            </a:endParaRPr>
          </a:p>
          <a:p>
            <a:pPr marL="0" lvl="0" indent="0" algn="just" rtl="1">
              <a:lnSpc>
                <a:spcPct val="115000"/>
              </a:lnSpc>
              <a:spcBef>
                <a:spcPts val="0"/>
              </a:spcBef>
              <a:spcAft>
                <a:spcPts val="0"/>
              </a:spcAft>
              <a:buNone/>
            </a:pPr>
            <a:r>
              <a:rPr lang="en-US" sz="1100">
                <a:solidFill>
                  <a:schemeClr val="dk1"/>
                </a:solidFill>
              </a:rPr>
              <a:t>דויד בן- גוריון</a:t>
            </a:r>
            <a:endParaRPr sz="1100">
              <a:solidFill>
                <a:schemeClr val="dk1"/>
              </a:solidFill>
            </a:endParaRPr>
          </a:p>
        </p:txBody>
      </p:sp>
      <p:sp>
        <p:nvSpPr>
          <p:cNvPr id="31" name="Shape 31"/>
          <p:cNvSpPr txBox="1"/>
          <p:nvPr/>
        </p:nvSpPr>
        <p:spPr>
          <a:xfrm>
            <a:off x="2466975" y="914400"/>
            <a:ext cx="2027100" cy="5726100"/>
          </a:xfrm>
          <a:prstGeom prst="rect">
            <a:avLst/>
          </a:prstGeom>
          <a:noFill/>
          <a:ln>
            <a:noFill/>
          </a:ln>
        </p:spPr>
        <p:txBody>
          <a:bodyPr spcFirstLastPara="1" wrap="square" lIns="45700" tIns="0" rIns="45700" bIns="0" anchor="t" anchorCtr="0">
            <a:noAutofit/>
          </a:bodyPr>
          <a:lstStyle/>
          <a:p>
            <a:pPr marL="0" marR="0" lvl="0" indent="0" algn="r" rtl="1">
              <a:lnSpc>
                <a:spcPct val="100000"/>
              </a:lnSpc>
              <a:spcBef>
                <a:spcPts val="0"/>
              </a:spcBef>
              <a:spcAft>
                <a:spcPts val="0"/>
              </a:spcAft>
              <a:buClr>
                <a:schemeClr val="dk1"/>
              </a:buClr>
              <a:buSzPts val="1100"/>
              <a:buFont typeface="Arial"/>
              <a:buNone/>
            </a:pPr>
            <a:r>
              <a:rPr lang="en-US" sz="1100" b="1">
                <a:solidFill>
                  <a:srgbClr val="FF0000"/>
                </a:solidFill>
              </a:rPr>
              <a:t>מכתבו של ראש הממשלה דוד בן-גוריון אל הורי אנשי ה-ל"ה ביום האזכרה השלישי, עם ייסוד היישוב נתיב ה-ל"ה:</a:t>
            </a:r>
            <a:endParaRPr sz="1100" b="1">
              <a:solidFill>
                <a:srgbClr val="FF0000"/>
              </a:solidFill>
            </a:endParaRPr>
          </a:p>
          <a:p>
            <a:pPr marL="0" marR="0" lvl="0" indent="0" algn="r" rtl="1">
              <a:lnSpc>
                <a:spcPct val="100000"/>
              </a:lnSpc>
              <a:spcBef>
                <a:spcPts val="0"/>
              </a:spcBef>
              <a:spcAft>
                <a:spcPts val="0"/>
              </a:spcAft>
              <a:buSzPts val="1100"/>
              <a:buNone/>
            </a:pPr>
            <a:endParaRPr sz="900">
              <a:solidFill>
                <a:schemeClr val="dk1"/>
              </a:solidFill>
            </a:endParaRPr>
          </a:p>
          <a:p>
            <a:pPr marL="0" marR="0" lvl="0" indent="0" algn="r" rtl="1">
              <a:lnSpc>
                <a:spcPct val="115000"/>
              </a:lnSpc>
              <a:spcBef>
                <a:spcPts val="0"/>
              </a:spcBef>
              <a:spcAft>
                <a:spcPts val="0"/>
              </a:spcAft>
              <a:buClr>
                <a:schemeClr val="dk1"/>
              </a:buClr>
              <a:buSzPts val="1100"/>
              <a:buFont typeface="Arial"/>
              <a:buNone/>
            </a:pPr>
            <a:endParaRPr sz="1100">
              <a:solidFill>
                <a:schemeClr val="dk1"/>
              </a:solidFill>
            </a:endParaRPr>
          </a:p>
          <a:p>
            <a:pPr marL="0" marR="0" lvl="0" indent="0" algn="r" rtl="1">
              <a:lnSpc>
                <a:spcPct val="115000"/>
              </a:lnSpc>
              <a:spcBef>
                <a:spcPts val="0"/>
              </a:spcBef>
              <a:spcAft>
                <a:spcPts val="0"/>
              </a:spcAft>
              <a:buClr>
                <a:schemeClr val="dk1"/>
              </a:buClr>
              <a:buSzPts val="1100"/>
              <a:buFont typeface="Arial"/>
              <a:buNone/>
            </a:pPr>
            <a:endParaRPr sz="1100">
              <a:solidFill>
                <a:schemeClr val="dk1"/>
              </a:solidFill>
            </a:endParaRPr>
          </a:p>
          <a:p>
            <a:pPr marL="0" marR="0" lvl="0" indent="0" algn="r" rtl="1">
              <a:lnSpc>
                <a:spcPct val="115000"/>
              </a:lnSpc>
              <a:spcBef>
                <a:spcPts val="0"/>
              </a:spcBef>
              <a:spcAft>
                <a:spcPts val="0"/>
              </a:spcAft>
              <a:buClr>
                <a:schemeClr val="dk1"/>
              </a:buClr>
              <a:buSzPts val="1100"/>
              <a:buFont typeface="Arial"/>
              <a:buNone/>
            </a:pPr>
            <a:r>
              <a:rPr lang="en-US" sz="1100">
                <a:solidFill>
                  <a:schemeClr val="dk1"/>
                </a:solidFill>
              </a:rPr>
              <a:t>אל הורי הל"ה!</a:t>
            </a:r>
            <a:endParaRPr sz="1100">
              <a:solidFill>
                <a:schemeClr val="dk1"/>
              </a:solidFill>
            </a:endParaRPr>
          </a:p>
          <a:p>
            <a:pPr marL="0" marR="0" lvl="0" indent="0" algn="r" rtl="1">
              <a:lnSpc>
                <a:spcPct val="115000"/>
              </a:lnSpc>
              <a:spcBef>
                <a:spcPts val="0"/>
              </a:spcBef>
              <a:spcAft>
                <a:spcPts val="0"/>
              </a:spcAft>
              <a:buNone/>
            </a:pPr>
            <a:r>
              <a:rPr lang="en-US" sz="1100">
                <a:solidFill>
                  <a:schemeClr val="dk1"/>
                </a:solidFill>
              </a:rPr>
              <a:t>צר לי מאוד על שאין ביכולתי להשתתף באזכרת ה-ל"ה, בטקס העלייה של קיבוץ "לפיד" לנקודה שתיקרא על שמם. המאבק על ירושלים שימש נקודת מוקד למלחמת הקוממיות של עם-ישראל בימינו והגנת גוש-עציון הייתה אחד השיאים במאבק זה. השלושים-וחמישה נחלצו להגנה נואשת זו ולא הגיעו למחוז חפצם, כי נפלו עד אחד בעמדם מול אלפים אויבים שנתקבצו מכל כפרי הסביבה. איני יודע אם הייתה בצבא-הגנה-לישראל או באיזה צבא שהוא בעולם מחלקה שרכזה בתוכה יותר תפארת-אדם וגבורת תום ועושר נפשי ממחלקה זו, שתעמוד לעד בתולדות בשם ל"ה. </a:t>
            </a:r>
            <a:endParaRPr sz="1100">
              <a:solidFill>
                <a:schemeClr val="dk1"/>
              </a:solidFill>
            </a:endParaRPr>
          </a:p>
          <a:p>
            <a:pPr marL="0" marR="0" lvl="0" indent="0" algn="r" rtl="1">
              <a:lnSpc>
                <a:spcPct val="100000"/>
              </a:lnSpc>
              <a:spcBef>
                <a:spcPts val="0"/>
              </a:spcBef>
              <a:spcAft>
                <a:spcPts val="0"/>
              </a:spcAft>
              <a:buNone/>
            </a:pPr>
            <a:endParaRPr sz="900">
              <a:solidFill>
                <a:schemeClr val="dk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2162175" y="604837"/>
            <a:ext cx="7383600" cy="257100"/>
          </a:xfrm>
          <a:prstGeom prst="rect">
            <a:avLst/>
          </a:prstGeom>
          <a:noFill/>
          <a:ln>
            <a:noFill/>
          </a:ln>
        </p:spPr>
        <p:txBody>
          <a:bodyPr spcFirstLastPara="1" wrap="square" lIns="91425" tIns="45700" rIns="91425" bIns="45700" anchor="t" anchorCtr="0">
            <a:noAutofit/>
          </a:bodyPr>
          <a:lstStyle/>
          <a:p>
            <a:pPr marL="0" marR="0" lvl="0" indent="0" algn="r" rtl="1">
              <a:lnSpc>
                <a:spcPct val="90000"/>
              </a:lnSpc>
              <a:spcBef>
                <a:spcPts val="0"/>
              </a:spcBef>
              <a:spcAft>
                <a:spcPts val="0"/>
              </a:spcAft>
              <a:buClr>
                <a:srgbClr val="5E4D36"/>
              </a:buClr>
              <a:buSzPts val="1400"/>
              <a:buFont typeface="Arial"/>
              <a:buNone/>
            </a:pPr>
            <a:r>
              <a:rPr lang="en-US" sz="1400" b="1" i="0" u="none" strike="noStrike" cap="none">
                <a:solidFill>
                  <a:srgbClr val="5E4D36"/>
                </a:solidFill>
                <a:latin typeface="Arial"/>
                <a:ea typeface="Arial"/>
                <a:cs typeface="Arial"/>
                <a:sym typeface="Arial"/>
              </a:rPr>
              <a:t>רקע והוראות למדריך/ה</a:t>
            </a:r>
            <a:endParaRPr/>
          </a:p>
        </p:txBody>
      </p:sp>
      <p:sp>
        <p:nvSpPr>
          <p:cNvPr id="37" name="Shape 37"/>
          <p:cNvSpPr txBox="1"/>
          <p:nvPr/>
        </p:nvSpPr>
        <p:spPr>
          <a:xfrm>
            <a:off x="614350" y="1141401"/>
            <a:ext cx="8931300" cy="4912800"/>
          </a:xfrm>
          <a:prstGeom prst="rect">
            <a:avLst/>
          </a:prstGeom>
          <a:noFill/>
          <a:ln>
            <a:noFill/>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rgbClr val="843C0C"/>
              </a:buClr>
              <a:buSzPts val="1200"/>
              <a:buFont typeface="Arial"/>
              <a:buNone/>
            </a:pPr>
            <a:r>
              <a:rPr lang="en-US" sz="1200" b="1" i="0" u="none">
                <a:solidFill>
                  <a:srgbClr val="843C0C"/>
                </a:solidFill>
                <a:latin typeface="Arial"/>
                <a:ea typeface="Arial"/>
                <a:cs typeface="Arial"/>
                <a:sym typeface="Arial"/>
              </a:rPr>
              <a:t>שיעור – </a:t>
            </a:r>
            <a:endParaRPr/>
          </a:p>
          <a:p>
            <a:pPr marL="0" marR="0" lvl="0" indent="0" algn="r" rtl="1">
              <a:lnSpc>
                <a:spcPct val="100000"/>
              </a:lnSpc>
              <a:spcBef>
                <a:spcPts val="0"/>
              </a:spcBef>
              <a:spcAft>
                <a:spcPts val="0"/>
              </a:spcAft>
              <a:buClr>
                <a:schemeClr val="dk1"/>
              </a:buClr>
              <a:buSzPts val="1000"/>
              <a:buFont typeface="Arial"/>
              <a:buNone/>
            </a:pPr>
            <a:endParaRPr sz="1000" b="0" i="0" u="none">
              <a:solidFill>
                <a:srgbClr val="843C0C"/>
              </a:solidFill>
              <a:latin typeface="Arial"/>
              <a:ea typeface="Arial"/>
              <a:cs typeface="Arial"/>
              <a:sym typeface="Arial"/>
            </a:endParaRPr>
          </a:p>
          <a:p>
            <a:pPr marL="0" marR="0" lvl="0" indent="0" algn="r" rtl="1">
              <a:lnSpc>
                <a:spcPct val="100000"/>
              </a:lnSpc>
              <a:spcBef>
                <a:spcPts val="0"/>
              </a:spcBef>
              <a:spcAft>
                <a:spcPts val="0"/>
              </a:spcAft>
              <a:buClr>
                <a:srgbClr val="843C0C"/>
              </a:buClr>
              <a:buSzPts val="1000"/>
              <a:buFont typeface="Arial"/>
              <a:buNone/>
            </a:pPr>
            <a:r>
              <a:rPr lang="en-US" sz="1000" b="0" i="0" u="none">
                <a:solidFill>
                  <a:srgbClr val="843C0C"/>
                </a:solidFill>
                <a:latin typeface="Arial"/>
                <a:ea typeface="Arial"/>
                <a:cs typeface="Arial"/>
                <a:sym typeface="Arial"/>
              </a:rPr>
              <a:t>מטרת שיעור זה </a:t>
            </a:r>
            <a:r>
              <a:rPr lang="en-US" sz="1000">
                <a:solidFill>
                  <a:srgbClr val="843C0C"/>
                </a:solidFill>
              </a:rPr>
              <a:t>: </a:t>
            </a:r>
            <a:endParaRPr sz="1000">
              <a:solidFill>
                <a:srgbClr val="843C0C"/>
              </a:solidFill>
            </a:endParaRPr>
          </a:p>
          <a:p>
            <a:pPr marL="0" lvl="0" indent="0" rtl="1">
              <a:spcBef>
                <a:spcPts val="0"/>
              </a:spcBef>
              <a:spcAft>
                <a:spcPts val="0"/>
              </a:spcAft>
              <a:buClr>
                <a:srgbClr val="843C0C"/>
              </a:buClr>
              <a:buSzPts val="1000"/>
              <a:buFont typeface="Arial"/>
              <a:buNone/>
            </a:pPr>
            <a:r>
              <a:rPr lang="en-US" sz="1000">
                <a:solidFill>
                  <a:schemeClr val="dk1"/>
                </a:solidFill>
              </a:rPr>
              <a:t>שימת דגש על הקשר בין המקום הגאוגרפי של חווה </a:t>
            </a:r>
            <a:endParaRPr sz="1000">
              <a:solidFill>
                <a:schemeClr val="dk1"/>
              </a:solidFill>
            </a:endParaRPr>
          </a:p>
          <a:p>
            <a:pPr marL="0" lvl="0" indent="0" rtl="1">
              <a:spcBef>
                <a:spcPts val="0"/>
              </a:spcBef>
              <a:spcAft>
                <a:spcPts val="0"/>
              </a:spcAft>
              <a:buClr>
                <a:srgbClr val="843C0C"/>
              </a:buClr>
              <a:buSzPts val="1000"/>
              <a:buFont typeface="Arial"/>
              <a:buNone/>
            </a:pPr>
            <a:r>
              <a:rPr lang="en-US" sz="1000">
                <a:solidFill>
                  <a:schemeClr val="dk1"/>
                </a:solidFill>
              </a:rPr>
              <a:t>לבין המקום בו מתרחש הקרב המדובר. </a:t>
            </a:r>
            <a:endParaRPr sz="1000">
              <a:solidFill>
                <a:srgbClr val="843C0C"/>
              </a:solidFill>
            </a:endParaRPr>
          </a:p>
          <a:p>
            <a:pPr marL="0" marR="0" lvl="0" indent="0" algn="r" rtl="1">
              <a:lnSpc>
                <a:spcPct val="100000"/>
              </a:lnSpc>
              <a:spcBef>
                <a:spcPts val="0"/>
              </a:spcBef>
              <a:spcAft>
                <a:spcPts val="0"/>
              </a:spcAft>
              <a:buClr>
                <a:schemeClr val="dk1"/>
              </a:buClr>
              <a:buSzPts val="1000"/>
              <a:buFont typeface="Arial"/>
              <a:buNone/>
            </a:pPr>
            <a:endParaRPr sz="1000" b="0" i="0" u="none">
              <a:solidFill>
                <a:srgbClr val="843C0C"/>
              </a:solidFill>
              <a:latin typeface="Arial"/>
              <a:ea typeface="Arial"/>
              <a:cs typeface="Arial"/>
              <a:sym typeface="Arial"/>
            </a:endParaRPr>
          </a:p>
          <a:p>
            <a:pPr marL="0" marR="0" lvl="0" indent="0" algn="r" rtl="1">
              <a:lnSpc>
                <a:spcPct val="100000"/>
              </a:lnSpc>
              <a:spcBef>
                <a:spcPts val="0"/>
              </a:spcBef>
              <a:spcAft>
                <a:spcPts val="0"/>
              </a:spcAft>
              <a:buClr>
                <a:srgbClr val="843C0C"/>
              </a:buClr>
              <a:buSzPts val="1000"/>
              <a:buFont typeface="Arial"/>
              <a:buNone/>
            </a:pPr>
            <a:r>
              <a:rPr lang="en-US" sz="1000" b="1" i="0" u="none">
                <a:solidFill>
                  <a:srgbClr val="843C0C"/>
                </a:solidFill>
                <a:latin typeface="Arial"/>
                <a:ea typeface="Arial"/>
                <a:cs typeface="Arial"/>
                <a:sym typeface="Arial"/>
              </a:rPr>
              <a:t>דגשים למנחה:</a:t>
            </a:r>
            <a:endParaRPr/>
          </a:p>
          <a:p>
            <a:pPr marL="0" marR="0" lvl="0" indent="0" algn="r" rtl="1">
              <a:lnSpc>
                <a:spcPct val="150000"/>
              </a:lnSpc>
              <a:spcBef>
                <a:spcPts val="0"/>
              </a:spcBef>
              <a:spcAft>
                <a:spcPts val="0"/>
              </a:spcAft>
              <a:buNone/>
            </a:pPr>
            <a:r>
              <a:rPr lang="en-US" sz="1000">
                <a:solidFill>
                  <a:srgbClr val="843C0C"/>
                </a:solidFill>
              </a:rPr>
              <a:t>רקע: הל"ה.</a:t>
            </a:r>
            <a:r>
              <a:rPr lang="en-US" sz="1000"/>
              <a:t> מחלקה של 40 לוחמים 35 מתוכה נפלו בקרב במלחמת העצמאות בדרכם לתגבר את גוש עציון הנצור. </a:t>
            </a:r>
            <a:endParaRPr sz="1000"/>
          </a:p>
          <a:p>
            <a:pPr marL="0" lvl="0" indent="0" rtl="1">
              <a:lnSpc>
                <a:spcPct val="111111"/>
              </a:lnSpc>
              <a:spcBef>
                <a:spcPts val="0"/>
              </a:spcBef>
              <a:spcAft>
                <a:spcPts val="0"/>
              </a:spcAft>
              <a:buClr>
                <a:schemeClr val="lt1"/>
              </a:buClr>
              <a:buSzPts val="900"/>
              <a:buFont typeface="Arial"/>
              <a:buNone/>
            </a:pPr>
            <a:r>
              <a:rPr lang="en-US" sz="1000"/>
              <a:t>הל"ה יצאו לדרכם אור ליום שישי,</a:t>
            </a:r>
            <a:r>
              <a:rPr lang="en-US" sz="1000">
                <a:uFill>
                  <a:noFill/>
                </a:uFill>
                <a:hlinkClick r:id="rId3"/>
              </a:rPr>
              <a:t> ה' בשבט</a:t>
            </a:r>
            <a:r>
              <a:rPr lang="en-US" sz="1000">
                <a:uFill>
                  <a:noFill/>
                </a:uFill>
                <a:hlinkClick r:id="rId4"/>
              </a:rPr>
              <a:t> תש"ח</a:t>
            </a:r>
            <a:r>
              <a:rPr lang="en-US" sz="1000"/>
              <a:t>, הלילה שבין</a:t>
            </a:r>
            <a:r>
              <a:rPr lang="en-US" sz="1000">
                <a:uFill>
                  <a:noFill/>
                </a:uFill>
                <a:hlinkClick r:id="rId5"/>
              </a:rPr>
              <a:t> 15</a:t>
            </a:r>
            <a:r>
              <a:rPr lang="en-US" sz="1000"/>
              <a:t> ל-</a:t>
            </a:r>
            <a:r>
              <a:rPr lang="en-US" sz="1000">
                <a:uFill>
                  <a:noFill/>
                </a:uFill>
                <a:hlinkClick r:id="rId6"/>
              </a:rPr>
              <a:t>16 בינואר</a:t>
            </a:r>
            <a:r>
              <a:rPr lang="en-US" sz="1000">
                <a:uFill>
                  <a:noFill/>
                </a:uFill>
                <a:hlinkClick r:id="rId7"/>
              </a:rPr>
              <a:t> 1948</a:t>
            </a:r>
            <a:r>
              <a:rPr lang="en-US" sz="1000"/>
              <a:t>. לפנות בוקר התגלתה המחלקה, כותרה על ידי המוני ערבים מהסביבה וכל לוחמיה נהרגו בקרב שנמשך כל היום. פרשת הל"ה הפכה לאחד ה</a:t>
            </a:r>
            <a:r>
              <a:rPr lang="en-US" sz="1000">
                <a:uFill>
                  <a:noFill/>
                </a:uFill>
                <a:hlinkClick r:id="rId8"/>
              </a:rPr>
              <a:t>מיתוסים</a:t>
            </a:r>
            <a:r>
              <a:rPr lang="en-US" sz="1000"/>
              <a:t> החשובים ביותר של מלחמת השחרור ולסמל של הערכים והאמונות שעליהם התחנכו הדורות הבאים.</a:t>
            </a:r>
            <a:endParaRPr sz="1000"/>
          </a:p>
          <a:p>
            <a:pPr marL="0" lvl="0" indent="0" rtl="1">
              <a:lnSpc>
                <a:spcPct val="111111"/>
              </a:lnSpc>
              <a:spcBef>
                <a:spcPts val="0"/>
              </a:spcBef>
              <a:spcAft>
                <a:spcPts val="0"/>
              </a:spcAft>
              <a:buClr>
                <a:schemeClr val="lt1"/>
              </a:buClr>
              <a:buSzPts val="900"/>
              <a:buFont typeface="Arial"/>
              <a:buNone/>
            </a:pPr>
            <a:r>
              <a:rPr lang="en-US" sz="900">
                <a:solidFill>
                  <a:schemeClr val="lt1"/>
                </a:solidFill>
              </a:rPr>
              <a:t> </a:t>
            </a:r>
            <a:endParaRPr sz="1000">
              <a:solidFill>
                <a:srgbClr val="843C0C"/>
              </a:solidFill>
            </a:endParaRPr>
          </a:p>
          <a:p>
            <a:pPr marL="0" marR="0" lvl="0" indent="0" algn="r" rtl="1">
              <a:lnSpc>
                <a:spcPct val="100000"/>
              </a:lnSpc>
              <a:spcBef>
                <a:spcPts val="0"/>
              </a:spcBef>
              <a:spcAft>
                <a:spcPts val="0"/>
              </a:spcAft>
              <a:buClr>
                <a:srgbClr val="843C0C"/>
              </a:buClr>
              <a:buSzPts val="1000"/>
              <a:buFont typeface="Arial"/>
              <a:buNone/>
            </a:pPr>
            <a:r>
              <a:rPr lang="en-US" sz="1000" b="1" i="0">
                <a:solidFill>
                  <a:srgbClr val="843C0C"/>
                </a:solidFill>
                <a:latin typeface="Arial"/>
                <a:ea typeface="Arial"/>
                <a:cs typeface="Arial"/>
                <a:sym typeface="Arial"/>
              </a:rPr>
              <a:t>חומרי קריאה מומלצים:</a:t>
            </a:r>
            <a:r>
              <a:rPr lang="en-US" sz="1000" b="1">
                <a:solidFill>
                  <a:srgbClr val="843C0C"/>
                </a:solidFill>
              </a:rPr>
              <a:t> </a:t>
            </a:r>
            <a:endParaRPr sz="1000" b="1"/>
          </a:p>
          <a:p>
            <a:pPr marL="0" marR="0" lvl="0" indent="0" algn="r" rtl="1">
              <a:lnSpc>
                <a:spcPct val="100000"/>
              </a:lnSpc>
              <a:spcBef>
                <a:spcPts val="0"/>
              </a:spcBef>
              <a:spcAft>
                <a:spcPts val="0"/>
              </a:spcAft>
              <a:buClr>
                <a:srgbClr val="843C0C"/>
              </a:buClr>
              <a:buSzPts val="1000"/>
              <a:buFont typeface="Arial"/>
              <a:buNone/>
            </a:pPr>
            <a:endParaRPr sz="1000"/>
          </a:p>
          <a:p>
            <a:pPr marL="0" marR="0" lvl="0" indent="0" algn="r" rtl="1">
              <a:lnSpc>
                <a:spcPct val="100000"/>
              </a:lnSpc>
              <a:spcBef>
                <a:spcPts val="0"/>
              </a:spcBef>
              <a:spcAft>
                <a:spcPts val="0"/>
              </a:spcAft>
              <a:buClr>
                <a:schemeClr val="dk1"/>
              </a:buClr>
              <a:buSzPts val="1000"/>
              <a:buFont typeface="Arial"/>
              <a:buNone/>
            </a:pPr>
            <a:endParaRPr sz="1000" b="0" i="0" u="none">
              <a:solidFill>
                <a:schemeClr val="dk1"/>
              </a:solidFill>
              <a:latin typeface="Arial"/>
              <a:ea typeface="Arial"/>
              <a:cs typeface="Arial"/>
              <a:sym typeface="Arial"/>
            </a:endParaRPr>
          </a:p>
          <a:p>
            <a:pPr marL="0" marR="0" lvl="0" indent="0" algn="r" rtl="1">
              <a:lnSpc>
                <a:spcPct val="100000"/>
              </a:lnSpc>
              <a:spcBef>
                <a:spcPts val="0"/>
              </a:spcBef>
              <a:spcAft>
                <a:spcPts val="0"/>
              </a:spcAft>
              <a:buNone/>
            </a:pPr>
            <a:endParaRPr sz="1000" b="0" i="0" u="none">
              <a:solidFill>
                <a:schemeClr val="dk1"/>
              </a:solidFill>
              <a:latin typeface="Arial"/>
              <a:ea typeface="Arial"/>
              <a:cs typeface="Arial"/>
              <a:sym typeface="Arial"/>
            </a:endParaRPr>
          </a:p>
        </p:txBody>
      </p:sp>
      <p:pic>
        <p:nvPicPr>
          <p:cNvPr id="38" name="Shape 38"/>
          <p:cNvPicPr preferRelativeResize="0"/>
          <p:nvPr/>
        </p:nvPicPr>
        <p:blipFill rotWithShape="1">
          <a:blip r:embed="rId9">
            <a:alphaModFix/>
          </a:blip>
          <a:srcRect l="3996" t="16874" r="21018" b="13599"/>
          <a:stretch/>
        </p:blipFill>
        <p:spPr>
          <a:xfrm>
            <a:off x="0" y="3072625"/>
            <a:ext cx="6287824" cy="3642801"/>
          </a:xfrm>
          <a:prstGeom prst="rect">
            <a:avLst/>
          </a:prstGeom>
          <a:noFill/>
          <a:ln>
            <a:noFill/>
          </a:ln>
        </p:spPr>
      </p:pic>
    </p:spTree>
  </p:cSld>
  <p:clrMapOvr>
    <a:masterClrMapping/>
  </p:clrMapOvr>
</p:sld>
</file>

<file path=ppt/theme/theme1.xml><?xml version="1.0" encoding="utf-8"?>
<a:theme xmlns:a="http://schemas.openxmlformats.org/drawingml/2006/main" name="2_ערכת נושא Office">
  <a:themeElements>
    <a:clrScheme name="ערכת נושא 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ערכת נושא Office">
  <a:themeElements>
    <a:clrScheme name="ערכת נושא 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552</Words>
  <Application>Microsoft Office PowerPoint</Application>
  <PresentationFormat>A4 Paper (210x297 mm)‎</PresentationFormat>
  <Paragraphs>51</Paragraphs>
  <Slides>2</Slides>
  <Notes>2</Notes>
  <HiddenSlides>0</HiddenSlides>
  <MMClips>0</MMClips>
  <ScaleCrop>false</ScaleCrop>
  <HeadingPairs>
    <vt:vector size="4" baseType="variant">
      <vt:variant>
        <vt:lpstr>ערכת נושא</vt:lpstr>
      </vt:variant>
      <vt:variant>
        <vt:i4>2</vt:i4>
      </vt:variant>
      <vt:variant>
        <vt:lpstr>כותרות שקופיות</vt:lpstr>
      </vt:variant>
      <vt:variant>
        <vt:i4>2</vt:i4>
      </vt:variant>
    </vt:vector>
  </HeadingPairs>
  <TitlesOfParts>
    <vt:vector size="4" baseType="lpstr">
      <vt:lpstr>2_ערכת נושא Office</vt:lpstr>
      <vt:lpstr>3_ערכת נושא Office</vt:lpstr>
      <vt:lpstr>חוות שמשון- שיעור תש"ח: נתיב הל"ה, נתיב החיים. </vt:lpstr>
      <vt:lpstr>רקע והוראות למדריך/ה</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חוות שמשון- שיעור תש"ח: נתיב הל"ה, נתיב החיים. </dc:title>
  <cp:lastModifiedBy>home</cp:lastModifiedBy>
  <cp:revision>1</cp:revision>
  <dcterms:modified xsi:type="dcterms:W3CDTF">2018-07-10T07:03:59Z</dcterms:modified>
</cp:coreProperties>
</file>