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
  </p:notesMasterIdLst>
  <p:sldIdLst>
    <p:sldId id="257" r:id="rId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1" d="100"/>
          <a:sy n="71" d="100"/>
        </p:scale>
        <p:origin x="-126" y="-14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6ABAA4DD-13F8-4058-8CED-9FAFC20C18B3}" type="datetimeFigureOut">
              <a:rPr lang="he-IL" smtClean="0"/>
              <a:pPr/>
              <a:t>כ"ט/תמוז/תשע"ח</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04F13231-32C3-453E-B899-4C4596987825}" type="slidenum">
              <a:rPr lang="he-IL" smtClean="0"/>
              <a:pPr/>
              <a:t>‹#›</a:t>
            </a:fld>
            <a:endParaRPr lang="he-IL"/>
          </a:p>
        </p:txBody>
      </p:sp>
    </p:spTree>
    <p:extLst>
      <p:ext uri="{BB962C8B-B14F-4D97-AF65-F5344CB8AC3E}">
        <p14:creationId xmlns:p14="http://schemas.microsoft.com/office/powerpoint/2010/main" xmlns="" val="44346309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3A8FAE-78EE-4FA4-951A-CC18EB3A4DD4}" type="slidenum">
              <a:rPr lang="he-IL" altLang="he-IL">
                <a:solidFill>
                  <a:srgbClr val="000000"/>
                </a:solidFill>
              </a:rPr>
              <a:pPr/>
              <a:t>1</a:t>
            </a:fld>
            <a:endParaRPr lang="en-US" altLang="he-IL">
              <a:solidFill>
                <a:srgbClr val="000000"/>
              </a:solidFill>
            </a:endParaRPr>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ltLang="he-IL"/>
          </a:p>
        </p:txBody>
      </p:sp>
    </p:spTree>
    <p:extLst>
      <p:ext uri="{BB962C8B-B14F-4D97-AF65-F5344CB8AC3E}">
        <p14:creationId xmlns:p14="http://schemas.microsoft.com/office/powerpoint/2010/main" xmlns="" val="3958903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C6FD637E-A1D9-49D3-986C-9832E2C7B78E}"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610392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7AAA4D0A-4E58-4251-ADEE-41B8DA3B9C98}"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4122624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274639"/>
            <a:ext cx="27432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09600" y="274639"/>
            <a:ext cx="80264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7301B2CA-4258-474C-A874-0BBA4877A75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631171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C9961FF5-4FF0-435E-9088-08F72526B948}"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959704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1" y="1709739"/>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1256E9ED-ECEB-4192-A6B6-E3BC69C3924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608807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97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62464209-29B5-499D-B7A5-9A91813F911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605613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40317" y="365126"/>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40318" y="2505075"/>
            <a:ext cx="5158316"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71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lvl1pPr>
              <a:defRPr/>
            </a:lvl1pPr>
          </a:lstStyle>
          <a:p>
            <a:endParaRPr lang="en-US" altLang="he-IL">
              <a:solidFill>
                <a:srgbClr val="000000"/>
              </a:solidFill>
            </a:endParaRPr>
          </a:p>
        </p:txBody>
      </p:sp>
      <p:sp>
        <p:nvSpPr>
          <p:cNvPr id="8" name="מציין מיקום של כותרת תחתונה 7"/>
          <p:cNvSpPr>
            <a:spLocks noGrp="1"/>
          </p:cNvSpPr>
          <p:nvPr>
            <p:ph type="ftr" sz="quarter" idx="11"/>
          </p:nvPr>
        </p:nvSpPr>
        <p:spPr/>
        <p:txBody>
          <a:bodyPr/>
          <a:lstStyle>
            <a:lvl1pPr>
              <a:defRPr/>
            </a:lvl1pPr>
          </a:lstStyle>
          <a:p>
            <a:endParaRPr lang="en-US" altLang="he-IL">
              <a:solidFill>
                <a:srgbClr val="000000"/>
              </a:solidFill>
            </a:endParaRPr>
          </a:p>
        </p:txBody>
      </p:sp>
      <p:sp>
        <p:nvSpPr>
          <p:cNvPr id="9" name="מציין מיקום של מספר שקופית 8"/>
          <p:cNvSpPr>
            <a:spLocks noGrp="1"/>
          </p:cNvSpPr>
          <p:nvPr>
            <p:ph type="sldNum" sz="quarter" idx="12"/>
          </p:nvPr>
        </p:nvSpPr>
        <p:spPr/>
        <p:txBody>
          <a:bodyPr/>
          <a:lstStyle>
            <a:lvl1pPr>
              <a:defRPr/>
            </a:lvl1pPr>
          </a:lstStyle>
          <a:p>
            <a:fld id="{2098FF9A-AB5D-4298-89AE-365D17834919}"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908111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lvl1pPr>
              <a:defRPr/>
            </a:lvl1pPr>
          </a:lstStyle>
          <a:p>
            <a:endParaRPr lang="en-US" altLang="he-IL">
              <a:solidFill>
                <a:srgbClr val="000000"/>
              </a:solidFill>
            </a:endParaRPr>
          </a:p>
        </p:txBody>
      </p:sp>
      <p:sp>
        <p:nvSpPr>
          <p:cNvPr id="4" name="מציין מיקום של כותרת תחתונה 3"/>
          <p:cNvSpPr>
            <a:spLocks noGrp="1"/>
          </p:cNvSpPr>
          <p:nvPr>
            <p:ph type="ftr" sz="quarter" idx="11"/>
          </p:nvPr>
        </p:nvSpPr>
        <p:spPr/>
        <p:txBody>
          <a:bodyPr/>
          <a:lstStyle>
            <a:lvl1pPr>
              <a:defRPr/>
            </a:lvl1pPr>
          </a:lstStyle>
          <a:p>
            <a:endParaRPr lang="en-US" altLang="he-IL">
              <a:solidFill>
                <a:srgbClr val="000000"/>
              </a:solidFill>
            </a:endParaRPr>
          </a:p>
        </p:txBody>
      </p:sp>
      <p:sp>
        <p:nvSpPr>
          <p:cNvPr id="5" name="מציין מיקום של מספר שקופית 4"/>
          <p:cNvSpPr>
            <a:spLocks noGrp="1"/>
          </p:cNvSpPr>
          <p:nvPr>
            <p:ph type="sldNum" sz="quarter" idx="12"/>
          </p:nvPr>
        </p:nvSpPr>
        <p:spPr/>
        <p:txBody>
          <a:bodyPr/>
          <a:lstStyle>
            <a:lvl1pPr>
              <a:defRPr/>
            </a:lvl1pPr>
          </a:lstStyle>
          <a:p>
            <a:fld id="{4768317B-6F1D-432F-B55A-32A50EBE1B4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269483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lstStyle>
          <a:p>
            <a:endParaRPr lang="en-US" altLang="he-IL">
              <a:solidFill>
                <a:srgbClr val="000000"/>
              </a:solidFill>
            </a:endParaRPr>
          </a:p>
        </p:txBody>
      </p:sp>
      <p:sp>
        <p:nvSpPr>
          <p:cNvPr id="3" name="מציין מיקום של כותרת תחתונה 2"/>
          <p:cNvSpPr>
            <a:spLocks noGrp="1"/>
          </p:cNvSpPr>
          <p:nvPr>
            <p:ph type="ftr" sz="quarter" idx="11"/>
          </p:nvPr>
        </p:nvSpPr>
        <p:spPr/>
        <p:txBody>
          <a:bodyPr/>
          <a:lstStyle>
            <a:lvl1pPr>
              <a:defRPr/>
            </a:lvl1pPr>
          </a:lstStyle>
          <a:p>
            <a:endParaRPr lang="en-US" altLang="he-IL">
              <a:solidFill>
                <a:srgbClr val="000000"/>
              </a:solidFill>
            </a:endParaRPr>
          </a:p>
        </p:txBody>
      </p:sp>
      <p:sp>
        <p:nvSpPr>
          <p:cNvPr id="4" name="מציין מיקום של מספר שקופית 3"/>
          <p:cNvSpPr>
            <a:spLocks noGrp="1"/>
          </p:cNvSpPr>
          <p:nvPr>
            <p:ph type="sldNum" sz="quarter" idx="12"/>
          </p:nvPr>
        </p:nvSpPr>
        <p:spPr/>
        <p:txBody>
          <a:bodyPr/>
          <a:lstStyle>
            <a:lvl1pPr>
              <a:defRPr/>
            </a:lvl1pPr>
          </a:lstStyle>
          <a:p>
            <a:fld id="{9F3D3AB4-AA7B-426C-900B-9BD5284E627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4266103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3705BD83-041D-401F-A5A1-54E66434788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899283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D326469A-2C67-4A70-8B16-3898EE7D3B92}"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533605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1028" name="Rectangle 4"/>
          <p:cNvSpPr>
            <a:spLocks noGrp="1" noChangeArrowheads="1"/>
          </p:cNvSpPr>
          <p:nvPr>
            <p:ph type="dt" sz="half" idx="2"/>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he-IL">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he-IL">
              <a:solidFill>
                <a:srgbClr val="000000"/>
              </a:solidFill>
            </a:endParaRPr>
          </a:p>
        </p:txBody>
      </p:sp>
      <p:sp>
        <p:nvSpPr>
          <p:cNvPr id="1030" name="Rectangle 6"/>
          <p:cNvSpPr>
            <a:spLocks noGrp="1" noChangeArrowheads="1"/>
          </p:cNvSpPr>
          <p:nvPr>
            <p:ph type="sldNum" sz="quarter" idx="4"/>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pPr>
            <a:fld id="{1CB489EE-0922-4910-833C-1EB9DB022A72}" type="slidenum">
              <a:rPr lang="he-IL" altLang="he-IL">
                <a:solidFill>
                  <a:srgbClr val="000000"/>
                </a:solidFill>
              </a:rPr>
              <a:pPr fontAlgn="base">
                <a:spcBef>
                  <a:spcPct val="0"/>
                </a:spcBef>
                <a:spcAft>
                  <a:spcPct val="0"/>
                </a:spcAft>
              </a:pPr>
              <a:t>‹#›</a:t>
            </a:fld>
            <a:endParaRPr lang="en-US" altLang="he-IL">
              <a:solidFill>
                <a:srgbClr val="000000"/>
              </a:solidFill>
            </a:endParaRPr>
          </a:p>
        </p:txBody>
      </p:sp>
    </p:spTree>
    <p:extLst>
      <p:ext uri="{BB962C8B-B14F-4D97-AF65-F5344CB8AC3E}">
        <p14:creationId xmlns:p14="http://schemas.microsoft.com/office/powerpoint/2010/main" xmlns="" val="22684133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fontAlgn="base">
        <a:spcBef>
          <a:spcPct val="0"/>
        </a:spcBef>
        <a:spcAft>
          <a:spcPct val="0"/>
        </a:spcAft>
        <a:defRPr sz="4400" kern="12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har char="•"/>
        <a:defRPr sz="3200" kern="1200">
          <a:solidFill>
            <a:schemeClr val="tx1"/>
          </a:solidFill>
          <a:latin typeface="+mn-lt"/>
          <a:ea typeface="+mn-ea"/>
          <a:cs typeface="+mn-cs"/>
        </a:defRPr>
      </a:lvl1pPr>
      <a:lvl2pPr marL="742950" indent="-285750" algn="r" rtl="1" fontAlgn="base">
        <a:spcBef>
          <a:spcPct val="20000"/>
        </a:spcBef>
        <a:spcAft>
          <a:spcPct val="0"/>
        </a:spcAft>
        <a:buChar char="–"/>
        <a:defRPr sz="2800" kern="1200">
          <a:solidFill>
            <a:schemeClr val="tx1"/>
          </a:solidFill>
          <a:latin typeface="+mn-lt"/>
          <a:ea typeface="+mn-ea"/>
          <a:cs typeface="+mn-cs"/>
        </a:defRPr>
      </a:lvl2pPr>
      <a:lvl3pPr marL="1143000" indent="-228600" algn="r" rtl="1" fontAlgn="base">
        <a:spcBef>
          <a:spcPct val="20000"/>
        </a:spcBef>
        <a:spcAft>
          <a:spcPct val="0"/>
        </a:spcAft>
        <a:buChar char="•"/>
        <a:defRPr sz="2400" kern="1200">
          <a:solidFill>
            <a:schemeClr val="tx1"/>
          </a:solidFill>
          <a:latin typeface="+mn-lt"/>
          <a:ea typeface="+mn-ea"/>
          <a:cs typeface="+mn-cs"/>
        </a:defRPr>
      </a:lvl3pPr>
      <a:lvl4pPr marL="1600200" indent="-228600" algn="r" rtl="1" fontAlgn="base">
        <a:spcBef>
          <a:spcPct val="20000"/>
        </a:spcBef>
        <a:spcAft>
          <a:spcPct val="0"/>
        </a:spcAft>
        <a:buChar char="–"/>
        <a:defRPr sz="2000" kern="1200">
          <a:solidFill>
            <a:schemeClr val="tx1"/>
          </a:solidFill>
          <a:latin typeface="+mn-lt"/>
          <a:ea typeface="+mn-ea"/>
          <a:cs typeface="+mn-cs"/>
        </a:defRPr>
      </a:lvl4pPr>
      <a:lvl5pPr marL="2057400" indent="-228600" algn="r" rtl="1" fontAlgn="base">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4525" name="Group 13"/>
          <p:cNvGrpSpPr>
            <a:grpSpLocks/>
          </p:cNvGrpSpPr>
          <p:nvPr/>
        </p:nvGrpSpPr>
        <p:grpSpPr bwMode="auto">
          <a:xfrm>
            <a:off x="1703389" y="188913"/>
            <a:ext cx="8713787" cy="6553200"/>
            <a:chOff x="113" y="119"/>
            <a:chExt cx="5489" cy="4128"/>
          </a:xfrm>
        </p:grpSpPr>
        <p:sp>
          <p:nvSpPr>
            <p:cNvPr id="64522" name="Text Box 10"/>
            <p:cNvSpPr txBox="1">
              <a:spLocks noChangeArrowheads="1"/>
            </p:cNvSpPr>
            <p:nvPr/>
          </p:nvSpPr>
          <p:spPr bwMode="auto">
            <a:xfrm>
              <a:off x="113" y="119"/>
              <a:ext cx="1043" cy="15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900" b="1">
                  <a:solidFill>
                    <a:srgbClr val="000000"/>
                  </a:solidFill>
                </a:rPr>
                <a:t>חוברת מקורות– השומר החדש</a:t>
              </a:r>
              <a:endParaRPr lang="en-US" altLang="he-IL" sz="900" b="1">
                <a:solidFill>
                  <a:srgbClr val="000000"/>
                </a:solidFill>
              </a:endParaRPr>
            </a:p>
          </p:txBody>
        </p:sp>
        <p:pic>
          <p:nvPicPr>
            <p:cNvPr id="64523" name="Picture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835" y="3712"/>
              <a:ext cx="2767" cy="5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64514" name="Rectangle 2"/>
          <p:cNvSpPr>
            <a:spLocks noGrp="1" noChangeArrowheads="1"/>
          </p:cNvSpPr>
          <p:nvPr>
            <p:ph type="title"/>
          </p:nvPr>
        </p:nvSpPr>
        <p:spPr>
          <a:xfrm>
            <a:off x="4295776" y="331788"/>
            <a:ext cx="3527425" cy="360362"/>
          </a:xfrm>
        </p:spPr>
        <p:txBody>
          <a:bodyPr/>
          <a:lstStyle/>
          <a:p>
            <a:r>
              <a:rPr lang="he-IL" altLang="he-IL" sz="2400" b="1" dirty="0"/>
              <a:t>על הלאומיות שלנו</a:t>
            </a:r>
            <a:endParaRPr lang="en-US" altLang="he-IL" sz="2400" b="1" dirty="0"/>
          </a:p>
        </p:txBody>
      </p:sp>
      <p:sp>
        <p:nvSpPr>
          <p:cNvPr id="64517" name="Text Box 5"/>
          <p:cNvSpPr txBox="1">
            <a:spLocks noChangeArrowheads="1"/>
          </p:cNvSpPr>
          <p:nvPr/>
        </p:nvSpPr>
        <p:spPr bwMode="auto">
          <a:xfrm>
            <a:off x="1919288" y="2039938"/>
            <a:ext cx="8424862" cy="409342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just" fontAlgn="base">
              <a:spcBef>
                <a:spcPct val="50000"/>
              </a:spcBef>
              <a:spcAft>
                <a:spcPct val="0"/>
              </a:spcAft>
            </a:pPr>
            <a:r>
              <a:rPr lang="he-IL" altLang="he-IL" sz="1400">
                <a:solidFill>
                  <a:srgbClr val="000000"/>
                </a:solidFill>
              </a:rPr>
              <a:t>מדינת ישראל היא פרי חזון גאולתו של עם ישראל במשך דורות. </a:t>
            </a:r>
            <a:r>
              <a:rPr lang="he-IL" altLang="he-IL" sz="1400" b="1">
                <a:solidFill>
                  <a:srgbClr val="000000"/>
                </a:solidFill>
              </a:rPr>
              <a:t>אין זאת המדינה היחידה שקמה בעקבות חזון לאומי</a:t>
            </a:r>
            <a:r>
              <a:rPr lang="he-IL" altLang="he-IL" sz="1400">
                <a:solidFill>
                  <a:srgbClr val="000000"/>
                </a:solidFill>
              </a:rPr>
              <a:t>, בעקבות מאמציה של תנועת שחרור לאומית. במאה ה-19 ובמאה ה-20 קמו לתחייה הרבה מדינות באירופה ובאסיה כתוצאה של חזון תקומה אשר החיה ושחרר עמים משועבדים. </a:t>
            </a:r>
            <a:r>
              <a:rPr lang="he-IL" altLang="he-IL" sz="1400" b="1">
                <a:solidFill>
                  <a:srgbClr val="000000"/>
                </a:solidFill>
              </a:rPr>
              <a:t>ואף על פי כן תקומת ישראל היא יחידה במינה בהיסטוריה.</a:t>
            </a:r>
          </a:p>
          <a:p>
            <a:pPr algn="just" fontAlgn="base">
              <a:spcBef>
                <a:spcPct val="50000"/>
              </a:spcBef>
              <a:spcAft>
                <a:spcPct val="0"/>
              </a:spcAft>
            </a:pPr>
            <a:r>
              <a:rPr lang="he-IL" altLang="he-IL" sz="1400">
                <a:solidFill>
                  <a:srgbClr val="000000"/>
                </a:solidFill>
              </a:rPr>
              <a:t>מאחורי כל חזון תקומה לאומית עמדה מציאות של עם יושב בארצו, אם כי משועבד לשלטון זר. ותנועת השחרור ינקה ממציאות זאת, ולהגשמת שאיפתה לא חסר אלא פריקת עול השלטון הזר. בהשתחררה מהעול הזר, קמה השאיפה הלאומית בשלמותה. לא כן חזון תקומת עם ישראל. החזון הזה התפרנס רק מתוכו ומעצמו, מנפשו של העם, וכל המציאות הממשית עמדה נגדו. העם היה מפוזר ומפורד בכל קצווי תבל. הארץ הייתה תחת שלטון זר – שלטון רומאי, ביזאנטי, פרסי, ערבי, סלג'וקי, ממלוכי, תורכי, בריטי. ולא עוד אלא שגם הארץ הייתה מיושבת על-ידי זרים, והאדמה הייתה הרוסה ועזובה.         </a:t>
            </a:r>
            <a:r>
              <a:rPr lang="he-IL" altLang="he-IL" sz="1400" b="1">
                <a:solidFill>
                  <a:srgbClr val="000000"/>
                </a:solidFill>
              </a:rPr>
              <a:t>חזון הגאולה היהודית ינק רק מתוך כוחות נפשו של העם</a:t>
            </a:r>
            <a:r>
              <a:rPr lang="he-IL" altLang="he-IL" sz="1400">
                <a:solidFill>
                  <a:srgbClr val="000000"/>
                </a:solidFill>
              </a:rPr>
              <a:t>.</a:t>
            </a:r>
          </a:p>
          <a:p>
            <a:pPr fontAlgn="base">
              <a:spcBef>
                <a:spcPct val="50000"/>
              </a:spcBef>
              <a:spcAft>
                <a:spcPct val="0"/>
              </a:spcAft>
            </a:pPr>
            <a:r>
              <a:rPr lang="he-IL" altLang="he-IL" sz="1400">
                <a:solidFill>
                  <a:srgbClr val="000000"/>
                </a:solidFill>
              </a:rPr>
              <a:t>עם תקומת המדינה לא הוגשם עדיים חזון הגאולה, כי העם היהודי ברובו המכריע                                                                       עודנו מפוזר בגויים, והמדינה היהודית עדיין איננה ביצוע הגאולה היהודית. היא רק                                                               המכשיר והאמצעי העיקרי לגאולתו.</a:t>
            </a:r>
          </a:p>
          <a:p>
            <a:pPr fontAlgn="base">
              <a:spcBef>
                <a:spcPct val="50000"/>
              </a:spcBef>
              <a:spcAft>
                <a:spcPct val="0"/>
              </a:spcAft>
            </a:pPr>
            <a:r>
              <a:rPr lang="he-IL" altLang="he-IL" sz="1400">
                <a:solidFill>
                  <a:srgbClr val="000000"/>
                </a:solidFill>
              </a:rPr>
              <a:t>עם הקמת המדינה ניתן לחזון הגאולה היהודית המצע והבסיס המעשי, המציאותי                                                                    להתגשמותו, ומשום כך הייתה המדינה לכוח המלכד והמאחד של העם היהודי                                                                               בתפוצות, כאשר לא ליכד ואיחד אותם שום דבר אחר."</a:t>
            </a:r>
          </a:p>
          <a:p>
            <a:pPr algn="just" fontAlgn="base">
              <a:spcBef>
                <a:spcPct val="50000"/>
              </a:spcBef>
              <a:spcAft>
                <a:spcPct val="0"/>
              </a:spcAft>
            </a:pPr>
            <a:r>
              <a:rPr lang="he-IL" altLang="he-IL" sz="1000" b="1">
                <a:solidFill>
                  <a:srgbClr val="000000"/>
                </a:solidFill>
              </a:rPr>
              <a:t>(בן גוריון, מתוך מאמר:</a:t>
            </a:r>
            <a:r>
              <a:rPr lang="en-US" altLang="he-IL" sz="1000" b="1">
                <a:solidFill>
                  <a:srgbClr val="000000"/>
                </a:solidFill>
              </a:rPr>
              <a:t> </a:t>
            </a:r>
            <a:r>
              <a:rPr lang="he-IL" altLang="he-IL" sz="1000" b="1">
                <a:solidFill>
                  <a:srgbClr val="000000"/>
                </a:solidFill>
              </a:rPr>
              <a:t>"ישראל בעמים")</a:t>
            </a:r>
            <a:endParaRPr lang="en-US" altLang="he-IL" sz="1000" b="1">
              <a:solidFill>
                <a:srgbClr val="000000"/>
              </a:solidFill>
            </a:endParaRPr>
          </a:p>
        </p:txBody>
      </p:sp>
      <p:sp>
        <p:nvSpPr>
          <p:cNvPr id="64524" name="Rectangle 12"/>
          <p:cNvSpPr>
            <a:spLocks noChangeArrowheads="1"/>
          </p:cNvSpPr>
          <p:nvPr/>
        </p:nvSpPr>
        <p:spPr bwMode="auto">
          <a:xfrm>
            <a:off x="1847851" y="683866"/>
            <a:ext cx="8569325" cy="13849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fontAlgn="base">
              <a:spcBef>
                <a:spcPct val="0"/>
              </a:spcBef>
              <a:spcAft>
                <a:spcPct val="0"/>
              </a:spcAft>
            </a:pPr>
            <a:r>
              <a:rPr lang="he-IL" altLang="he-IL" sz="1400" b="1" dirty="0">
                <a:solidFill>
                  <a:srgbClr val="000000"/>
                </a:solidFill>
                <a:latin typeface="Times New Roman" panose="02020603050405020304" pitchFamily="18" charset="0"/>
                <a:cs typeface="Times New Roman" panose="02020603050405020304" pitchFamily="18" charset="0"/>
              </a:rPr>
              <a:t>דוד בן-</a:t>
            </a:r>
            <a:r>
              <a:rPr lang="he-IL" altLang="he-IL" sz="1400" b="1" dirty="0" err="1">
                <a:solidFill>
                  <a:srgbClr val="000000"/>
                </a:solidFill>
                <a:latin typeface="Times New Roman" panose="02020603050405020304" pitchFamily="18" charset="0"/>
                <a:cs typeface="Times New Roman" panose="02020603050405020304" pitchFamily="18" charset="0"/>
              </a:rPr>
              <a:t>גוריון</a:t>
            </a:r>
            <a:r>
              <a:rPr lang="he-IL" altLang="he-IL" sz="1400" b="1" dirty="0">
                <a:solidFill>
                  <a:srgbClr val="000000"/>
                </a:solidFill>
                <a:latin typeface="Times New Roman" panose="02020603050405020304" pitchFamily="18" charset="0"/>
                <a:cs typeface="Times New Roman" panose="02020603050405020304" pitchFamily="18" charset="0"/>
              </a:rPr>
              <a:t> (</a:t>
            </a:r>
            <a:r>
              <a:rPr lang="he-IL" altLang="he-IL" sz="1400" b="1" dirty="0" err="1">
                <a:solidFill>
                  <a:srgbClr val="000000"/>
                </a:solidFill>
                <a:latin typeface="Times New Roman" panose="02020603050405020304" pitchFamily="18" charset="0"/>
                <a:cs typeface="Times New Roman" panose="02020603050405020304" pitchFamily="18" charset="0"/>
              </a:rPr>
              <a:t>גרין</a:t>
            </a:r>
            <a:r>
              <a:rPr lang="he-IL" altLang="he-IL" sz="1400" b="1" dirty="0">
                <a:solidFill>
                  <a:srgbClr val="000000"/>
                </a:solidFill>
                <a:latin typeface="Times New Roman" panose="02020603050405020304" pitchFamily="18" charset="0"/>
                <a:cs typeface="Times New Roman" panose="02020603050405020304" pitchFamily="18" charset="0"/>
              </a:rPr>
              <a:t>)</a:t>
            </a:r>
            <a:r>
              <a:rPr lang="he-IL" altLang="he-IL" sz="1400" dirty="0">
                <a:solidFill>
                  <a:srgbClr val="000000"/>
                </a:solidFill>
                <a:latin typeface="Times New Roman" panose="02020603050405020304" pitchFamily="18" charset="0"/>
                <a:cs typeface="Times New Roman" panose="02020603050405020304" pitchFamily="18" charset="0"/>
              </a:rPr>
              <a:t> (1886-1973) היה איש העלייה השנייה, ראש ההנהגה של "המדינה שבדרך", המוביל והדוחף להקמת מדינת ישראל, הכריז על הקמתה, ולאחר שקמה הנהיגהּ עשור ומחצה (עד 1963); כיהן כראש ממשלה, וכשר הביטחון הראשון של מדינת ישראל והיה מראשי המנהיגים של תנועת העבודה הציונית. </a:t>
            </a:r>
          </a:p>
          <a:p>
            <a:pPr algn="just" fontAlgn="base">
              <a:spcBef>
                <a:spcPct val="0"/>
              </a:spcBef>
              <a:spcAft>
                <a:spcPct val="0"/>
              </a:spcAft>
            </a:pPr>
            <a:r>
              <a:rPr lang="he-IL" altLang="he-IL" sz="1400" b="1" dirty="0">
                <a:solidFill>
                  <a:srgbClr val="000000"/>
                </a:solidFill>
                <a:latin typeface="Times New Roman" panose="02020603050405020304" pitchFamily="18" charset="0"/>
                <a:cs typeface="Times New Roman" panose="02020603050405020304" pitchFamily="18" charset="0"/>
              </a:rPr>
              <a:t>לאומיות </a:t>
            </a:r>
            <a:r>
              <a:rPr lang="he-IL" altLang="he-IL" sz="1400" dirty="0">
                <a:solidFill>
                  <a:srgbClr val="000000"/>
                </a:solidFill>
                <a:latin typeface="Times New Roman" panose="02020603050405020304" pitchFamily="18" charset="0"/>
                <a:cs typeface="Times New Roman" panose="02020603050405020304" pitchFamily="18" charset="0"/>
              </a:rPr>
              <a:t>היא תופעה שהתפתחה לאורך הדורות והתחזקה באירופה במאה ה-19. הלאומיות  כוללת את הרצון של קבוצת אנשים לקיים שלטון עצמאי של הלאום שלהם בארץ שלהם.</a:t>
            </a:r>
            <a:r>
              <a:rPr lang="he-IL" altLang="he-IL" sz="1400" dirty="0">
                <a:solidFill>
                  <a:srgbClr val="000000"/>
                </a:solidFill>
                <a:cs typeface="Times New Roman" panose="02020603050405020304" pitchFamily="18" charset="0"/>
              </a:rPr>
              <a:t> לפנינו קטע מתוך מאמר של בן </a:t>
            </a:r>
            <a:r>
              <a:rPr lang="he-IL" altLang="he-IL" sz="1400" dirty="0" err="1">
                <a:solidFill>
                  <a:srgbClr val="000000"/>
                </a:solidFill>
                <a:cs typeface="Times New Roman" panose="02020603050405020304" pitchFamily="18" charset="0"/>
              </a:rPr>
              <a:t>גוריון</a:t>
            </a:r>
            <a:r>
              <a:rPr lang="he-IL" altLang="he-IL" sz="1400" dirty="0">
                <a:solidFill>
                  <a:srgbClr val="000000"/>
                </a:solidFill>
                <a:cs typeface="Times New Roman" panose="02020603050405020304" pitchFamily="18" charset="0"/>
              </a:rPr>
              <a:t>, המסביר מה מייחד את תנועת ה"לאומיות" והשאיפה להקים בית יהודי בארץ ישראל מיתר התנועות הלאומיות שהיו במהלך המאה ה-19.</a:t>
            </a:r>
          </a:p>
        </p:txBody>
      </p:sp>
      <p:sp>
        <p:nvSpPr>
          <p:cNvPr id="64526" name="Text Box 14"/>
          <p:cNvSpPr txBox="1">
            <a:spLocks noChangeArrowheads="1"/>
          </p:cNvSpPr>
          <p:nvPr/>
        </p:nvSpPr>
        <p:spPr bwMode="auto">
          <a:xfrm>
            <a:off x="1703388" y="4170364"/>
            <a:ext cx="2952750" cy="26431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lnSpc>
                <a:spcPct val="90000"/>
              </a:lnSpc>
              <a:spcBef>
                <a:spcPct val="20000"/>
              </a:spcBef>
              <a:spcAft>
                <a:spcPct val="0"/>
              </a:spcAft>
            </a:pPr>
            <a:r>
              <a:rPr lang="he-IL" altLang="he-IL" sz="1200" b="1">
                <a:solidFill>
                  <a:srgbClr val="000000"/>
                </a:solidFill>
              </a:rPr>
              <a:t>שאלות למחשבה:</a:t>
            </a:r>
          </a:p>
          <a:p>
            <a:pPr fontAlgn="base">
              <a:spcBef>
                <a:spcPct val="50000"/>
              </a:spcBef>
              <a:spcAft>
                <a:spcPct val="0"/>
              </a:spcAft>
            </a:pPr>
            <a:r>
              <a:rPr lang="he-IL" altLang="he-IL" sz="1200">
                <a:solidFill>
                  <a:srgbClr val="000000"/>
                </a:solidFill>
              </a:rPr>
              <a:t>על מה מבסס בן גוריון את דבריו "שמדינת ישראל אינה המדינה היחידה שקמה בעקבות חזון לאומי? </a:t>
            </a:r>
          </a:p>
          <a:p>
            <a:pPr fontAlgn="base">
              <a:spcBef>
                <a:spcPct val="50000"/>
              </a:spcBef>
              <a:spcAft>
                <a:spcPct val="0"/>
              </a:spcAft>
            </a:pPr>
            <a:r>
              <a:rPr lang="he-IL" altLang="he-IL" sz="1200">
                <a:solidFill>
                  <a:srgbClr val="000000"/>
                </a:solidFill>
              </a:rPr>
              <a:t>איך בן גוריון מסביר ש: "אף על פי כן תקומת ישראל היא היחידה במינה בהיסטוריה"?</a:t>
            </a:r>
          </a:p>
          <a:p>
            <a:pPr fontAlgn="base">
              <a:spcBef>
                <a:spcPct val="50000"/>
              </a:spcBef>
              <a:spcAft>
                <a:spcPct val="0"/>
              </a:spcAft>
            </a:pPr>
            <a:r>
              <a:rPr lang="he-IL" altLang="he-IL" sz="1200">
                <a:solidFill>
                  <a:srgbClr val="000000"/>
                </a:solidFill>
              </a:rPr>
              <a:t>למה בן גוריון מתכוון, בסוף הפסקה השנייה ש"חזון הגאולה היהודית ינק רק מתוך כוחות הנפש של העם"?</a:t>
            </a:r>
          </a:p>
          <a:p>
            <a:pPr fontAlgn="base">
              <a:spcBef>
                <a:spcPct val="50000"/>
              </a:spcBef>
              <a:spcAft>
                <a:spcPct val="0"/>
              </a:spcAft>
            </a:pPr>
            <a:r>
              <a:rPr lang="he-IL" altLang="he-IL" sz="1200">
                <a:solidFill>
                  <a:srgbClr val="000000"/>
                </a:solidFill>
              </a:rPr>
              <a:t>"המדינה היהודית עדיין איננה בצוע הגאולה היהודית", איך אתם מבינים את דבריו? במה תתבטא גאולת העם בארצו? </a:t>
            </a:r>
            <a:endParaRPr lang="en-US" altLang="he-IL" sz="1200">
              <a:solidFill>
                <a:srgbClr val="000000"/>
              </a:solidFill>
            </a:endParaRPr>
          </a:p>
        </p:txBody>
      </p:sp>
    </p:spTree>
    <p:extLst>
      <p:ext uri="{BB962C8B-B14F-4D97-AF65-F5344CB8AC3E}">
        <p14:creationId xmlns:p14="http://schemas.microsoft.com/office/powerpoint/2010/main" xmlns="" val="4169301391"/>
      </p:ext>
    </p:extLst>
  </p:cSld>
  <p:clrMapOvr>
    <a:masterClrMapping/>
  </p:clrMapOvr>
</p:sld>
</file>

<file path=ppt/theme/theme1.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419</Words>
  <Application>Microsoft Office PowerPoint</Application>
  <PresentationFormat>מותאם אישית</PresentationFormat>
  <Paragraphs>15</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עיצוב ברירת מחדל</vt:lpstr>
      <vt:lpstr>על הלאומיות שלנו</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על הלאומיות שלנו</dc:title>
  <dc:creator>עמית</dc:creator>
  <cp:lastModifiedBy>home</cp:lastModifiedBy>
  <cp:revision>2</cp:revision>
  <dcterms:created xsi:type="dcterms:W3CDTF">2014-11-04T13:39:09Z</dcterms:created>
  <dcterms:modified xsi:type="dcterms:W3CDTF">2018-07-12T10:35:30Z</dcterms:modified>
</cp:coreProperties>
</file>