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76" y="-24"/>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בקעת הירדן לאחר מלחמת ששת הימים</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1002683"/>
            <a:ext cx="2699385" cy="2463532"/>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i="0" u="none" strike="noStrike" cap="none">
                <a:solidFill>
                  <a:schemeClr val="lt1"/>
                </a:solidFill>
                <a:latin typeface="Arial"/>
                <a:ea typeface="Arial"/>
                <a:cs typeface="Arial"/>
                <a:sym typeface="Arial"/>
              </a:rPr>
              <a:t>רקע: </a:t>
            </a:r>
            <a:r>
              <a:rPr lang="x-none" sz="900" b="0" i="0" u="none" strike="noStrike" cap="none">
                <a:solidFill>
                  <a:schemeClr val="lt1"/>
                </a:solidFill>
                <a:latin typeface="Calibri"/>
                <a:ea typeface="Calibri"/>
                <a:cs typeface="Calibri"/>
                <a:sym typeface="Calibri"/>
              </a:rPr>
              <a:t>בספטמבר  1967 התקיימה בחרטום, בירת סודאן, ועידה בהשתתפות מנהיגי העולם הערבי. ההחלטות שהתקבלו בוועידה זו קיבעו את עמדותיהם של המנהיגים בנושא הסכסוך עם ישראל, שלפיהן יש להחריף את הסכסוך, ובד בבד לכפות על כל מדינות ערב להמשיך את מצב הלוחמה עם ישראל. בוועידה נקבע כי הדרך למימוש המטרות תיעשה בשלבים; בתחילה שחרור השטחים שאבדו במלחמת ששת הימים ולאחר מכן הקמת המדינה הפלשתינית. </a:t>
            </a:r>
            <a:endParaRPr dirty="0"/>
          </a:p>
          <a:p>
            <a:pPr marL="0" marR="0" lvl="0" indent="0" algn="r" rtl="1">
              <a:spcBef>
                <a:spcPts val="0"/>
              </a:spcBef>
              <a:spcAft>
                <a:spcPts val="0"/>
              </a:spcAft>
              <a:buNone/>
            </a:pPr>
            <a:r>
              <a:rPr lang="x-none" sz="900">
                <a:solidFill>
                  <a:schemeClr val="lt1"/>
                </a:solidFill>
                <a:latin typeface="Calibri"/>
                <a:ea typeface="Calibri"/>
                <a:cs typeface="Calibri"/>
                <a:sym typeface="Calibri"/>
              </a:rPr>
              <a:t>לאורך נהר הירדן התקיימה לאחר ועידה זו לחימה מול חוליות מחבלים. יישובי עמק הירדן, בקעת בית שאן וכוחות צה"ל בגזרת בקעת הירדן, ולצדם היאחזויות הנח"ל שהוקמו, ידעו הפגזות, ירי ארטילרי וחדירות של חוליות מחבלים אשר חצו את נהר הירדן במטרה לבצע פיגועים בריכוזי אוכלוסייה בישראל</a:t>
            </a:r>
            <a:r>
              <a:rPr lang="x-none" sz="1000">
                <a:solidFill>
                  <a:schemeClr val="lt1"/>
                </a:solidFill>
                <a:latin typeface="Calibri"/>
                <a:ea typeface="Calibri"/>
                <a:cs typeface="Calibri"/>
                <a:sym typeface="Calibri"/>
              </a:rPr>
              <a:t>.</a:t>
            </a:r>
            <a:endParaRPr dirty="0"/>
          </a:p>
          <a:p>
            <a:pPr marL="0" marR="0" lvl="0" indent="0" algn="r" rtl="1">
              <a:spcBef>
                <a:spcPts val="0"/>
              </a:spcBef>
              <a:spcAft>
                <a:spcPts val="0"/>
              </a:spcAft>
              <a:buNone/>
            </a:pPr>
            <a:endParaRPr sz="900" dirty="0">
              <a:solidFill>
                <a:schemeClr val="lt1"/>
              </a:solidFill>
              <a:latin typeface="Calibri"/>
              <a:ea typeface="Calibri"/>
              <a:cs typeface="Calibri"/>
              <a:sym typeface="Calibri"/>
            </a:endParaRPr>
          </a:p>
          <a:p>
            <a:pPr marL="0" marR="0" lvl="0" indent="0" algn="r" rtl="1">
              <a:spcBef>
                <a:spcPts val="0"/>
              </a:spcBef>
              <a:spcAft>
                <a:spcPts val="0"/>
              </a:spcAft>
              <a:buNone/>
            </a:pPr>
            <a:r>
              <a:rPr lang="x-none" sz="900">
                <a:solidFill>
                  <a:schemeClr val="lt1"/>
                </a:solidFill>
                <a:latin typeface="Calibri"/>
                <a:ea typeface="Calibri"/>
                <a:cs typeface="Calibri"/>
                <a:sym typeface="Calibri"/>
              </a:rPr>
              <a:t>בדף לימוד זה נלמד על תקופת </a:t>
            </a:r>
            <a:r>
              <a:rPr lang="x-none" sz="900" b="1">
                <a:solidFill>
                  <a:schemeClr val="lt1"/>
                </a:solidFill>
                <a:latin typeface="Calibri"/>
                <a:ea typeface="Calibri"/>
                <a:cs typeface="Calibri"/>
                <a:sym typeface="Calibri"/>
              </a:rPr>
              <a:t>ארץ המרדפים</a:t>
            </a:r>
            <a:r>
              <a:rPr lang="x-none" sz="900">
                <a:solidFill>
                  <a:schemeClr val="lt1"/>
                </a:solidFill>
                <a:latin typeface="Calibri"/>
                <a:ea typeface="Calibri"/>
                <a:cs typeface="Calibri"/>
                <a:sym typeface="Calibri"/>
              </a:rPr>
              <a:t> ועל הקשר שלה לימינו. </a:t>
            </a:r>
            <a:endParaRPr sz="900" dirty="0">
              <a:solidFill>
                <a:schemeClr val="lt1"/>
              </a:solidFill>
              <a:latin typeface="Calibri"/>
              <a:ea typeface="Calibri"/>
              <a:cs typeface="Calibri"/>
              <a:sym typeface="Calibri"/>
            </a:endParaRPr>
          </a:p>
        </p:txBody>
      </p:sp>
      <p:sp>
        <p:nvSpPr>
          <p:cNvPr id="28" name="Shape 28"/>
          <p:cNvSpPr/>
          <p:nvPr/>
        </p:nvSpPr>
        <p:spPr>
          <a:xfrm>
            <a:off x="6779895" y="3561906"/>
            <a:ext cx="2699386" cy="2258629"/>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0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Arial"/>
                <a:ea typeface="Arial"/>
                <a:cs typeface="Arial"/>
                <a:sym typeface="Arial"/>
              </a:rPr>
              <a:t>אילו דילמות מעלה לדעתכם/ן המפגש עם האם המניקה בכניסה למערה?</a:t>
            </a:r>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Arial"/>
                <a:ea typeface="Arial"/>
                <a:cs typeface="Arial"/>
                <a:sym typeface="Arial"/>
              </a:rPr>
              <a:t> </a:t>
            </a:r>
            <a:r>
              <a:rPr lang="x-none" sz="1000">
                <a:solidFill>
                  <a:srgbClr val="5E4D36"/>
                </a:solidFill>
                <a:latin typeface="Calibri"/>
                <a:ea typeface="Calibri"/>
                <a:cs typeface="Calibri"/>
                <a:sym typeface="Calibri"/>
              </a:rPr>
              <a:t>באיזה אופן פעילותכם כאן הלילה ובלילות אחרים קשורה לפעילות בארץ המרדפים לאחר מלחמת ששת הימים? </a:t>
            </a:r>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Calibri"/>
                <a:ea typeface="Calibri"/>
                <a:cs typeface="Calibri"/>
                <a:sym typeface="Calibri"/>
              </a:rPr>
              <a:t>פעולות הנגד של צה"ל בארץ המרדפים איפשרו את שגשוג ההתיישבות היהודית באזור זה. מה לדעתכם/ן מאפשרת ההתנדבות שלכם/ן כאן הלילה?</a:t>
            </a:r>
            <a:endParaRPr sz="100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000"/>
              <a:buFont typeface="Arial"/>
              <a:buChar char="•"/>
            </a:pPr>
            <a:r>
              <a:rPr lang="x-none" sz="1000">
                <a:solidFill>
                  <a:srgbClr val="5E4D36"/>
                </a:solidFill>
                <a:latin typeface="Calibri"/>
                <a:ea typeface="Calibri"/>
                <a:cs typeface="Calibri"/>
                <a:sym typeface="Calibri"/>
              </a:rPr>
              <a:t>מה החשיבות של לימוד וזיכרון סיפור זה?</a:t>
            </a:r>
            <a:endParaRPr sz="1000">
              <a:solidFill>
                <a:srgbClr val="5E4D36"/>
              </a:solidFill>
              <a:latin typeface="Calibri"/>
              <a:ea typeface="Calibri"/>
              <a:cs typeface="Calibri"/>
              <a:sym typeface="Calibri"/>
            </a:endParaRPr>
          </a:p>
        </p:txBody>
      </p:sp>
      <p:sp>
        <p:nvSpPr>
          <p:cNvPr id="29" name="Shape 29"/>
          <p:cNvSpPr/>
          <p:nvPr/>
        </p:nvSpPr>
        <p:spPr>
          <a:xfrm>
            <a:off x="3343275" y="800657"/>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000">
                <a:solidFill>
                  <a:srgbClr val="833C0B"/>
                </a:solidFill>
                <a:latin typeface="Calibri"/>
                <a:ea typeface="Calibri"/>
                <a:cs typeface="Calibri"/>
                <a:sym typeface="Calibri"/>
              </a:rPr>
              <a:t> </a:t>
            </a:r>
            <a:r>
              <a:rPr lang="x-none" sz="1100">
                <a:solidFill>
                  <a:srgbClr val="833C0B"/>
                </a:solidFill>
                <a:latin typeface="Calibri"/>
                <a:ea typeface="Calibri"/>
                <a:cs typeface="Calibri"/>
                <a:sym typeface="Calibri"/>
              </a:rPr>
              <a:t> </a:t>
            </a: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200" b="1">
                <a:solidFill>
                  <a:srgbClr val="833C0B"/>
                </a:solidFill>
                <a:latin typeface="Calibri"/>
                <a:ea typeface="Calibri"/>
                <a:cs typeface="Calibri"/>
                <a:sym typeface="Calibri"/>
              </a:rPr>
              <a:t>לקריאה נוספת על תקופה זו סירקו את הקוד:</a:t>
            </a:r>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spcBef>
                <a:spcPts val="0"/>
              </a:spcBef>
              <a:spcAft>
                <a:spcPts val="0"/>
              </a:spcAft>
              <a:buNone/>
            </a:pPr>
            <a:endParaRPr sz="1200" b="1">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r>
              <a:rPr lang="x-none" sz="1200" b="1">
                <a:solidFill>
                  <a:srgbClr val="833C0B"/>
                </a:solidFill>
                <a:latin typeface="Calibri"/>
                <a:ea typeface="Calibri"/>
                <a:cs typeface="Calibri"/>
                <a:sym typeface="Calibri"/>
              </a:rPr>
              <a:t>מרדף המערה</a:t>
            </a:r>
            <a:r>
              <a:rPr lang="x-none" sz="1200">
                <a:solidFill>
                  <a:srgbClr val="833C0B"/>
                </a:solidFill>
                <a:latin typeface="Calibri"/>
                <a:ea typeface="Calibri"/>
                <a:cs typeface="Calibri"/>
                <a:sym typeface="Calibri"/>
              </a:rPr>
              <a:t/>
            </a:r>
            <a:br>
              <a:rPr lang="x-none" sz="1200">
                <a:solidFill>
                  <a:srgbClr val="833C0B"/>
                </a:solidFill>
                <a:latin typeface="Calibri"/>
                <a:ea typeface="Calibri"/>
                <a:cs typeface="Calibri"/>
                <a:sym typeface="Calibri"/>
              </a:rPr>
            </a:br>
            <a:r>
              <a:rPr lang="x-none" sz="1200">
                <a:solidFill>
                  <a:srgbClr val="833C0B"/>
                </a:solidFill>
                <a:latin typeface="Calibri"/>
                <a:ea typeface="Calibri"/>
                <a:cs typeface="Calibri"/>
                <a:sym typeface="Calibri"/>
              </a:rPr>
              <a:t>באזור גשר אדם אותרה אור ליום 11 במרס 1969 חוליית מחבלים אשר חצתה את הירדן והצליחה לחדור לשטח בקעת הירדן. הכוחות התארגנו למרדף בעקבות המחבלים. הכיוון הכללי, תנועה ממזרח למערב, לכיוון העיר שכם. עקבות החוליה הובילו עד לגבעה המרוחקת כשני קילומטרים מהכפר מג'דל בני-פאדל. מכפר זה המרחק לשכם הוא חמישה-עשר קילומטר בלבד. מפקד המרדף הורה לחיילים לסרוק את הגבעה ובה מספר מערות אשר שימשו את תושבי האזור למגורים. בפתח אחת מהמערות ישבה אישה</a:t>
            </a:r>
            <a:endParaRPr sz="120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33441" y="5820535"/>
            <a:ext cx="1992292" cy="928687"/>
          </a:xfrm>
          <a:prstGeom prst="rect">
            <a:avLst/>
          </a:prstGeom>
          <a:noFill/>
          <a:ln>
            <a:noFill/>
          </a:ln>
        </p:spPr>
      </p:pic>
      <p:sp>
        <p:nvSpPr>
          <p:cNvPr id="33" name="Shape 33"/>
          <p:cNvSpPr/>
          <p:nvPr/>
        </p:nvSpPr>
        <p:spPr>
          <a:xfrm>
            <a:off x="127591" y="852752"/>
            <a:ext cx="3215684" cy="8448467"/>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x-none" sz="1200">
                <a:solidFill>
                  <a:srgbClr val="833C0B"/>
                </a:solidFill>
                <a:latin typeface="Calibri"/>
                <a:ea typeface="Calibri"/>
                <a:cs typeface="Calibri"/>
                <a:sym typeface="Calibri"/>
              </a:rPr>
              <a:t>והיניקה תינוק ולידה שכב על דרגש ילד נוסף. לשאלת החיילים אם ראתה אנשים זרים בסביבה, השיבה בשלילה. החיילים נכנסו לסרוק את המערה, וכך העיד אחד מן החיילים על מה שקרה: "</a:t>
            </a:r>
            <a:r>
              <a:rPr lang="x-none" sz="1200" i="1">
                <a:solidFill>
                  <a:srgbClr val="833C0B"/>
                </a:solidFill>
                <a:latin typeface="Calibri"/>
                <a:ea typeface="Calibri"/>
                <a:cs typeface="Calibri"/>
                <a:sym typeface="Calibri"/>
              </a:rPr>
              <a:t>לפתע  נשמעה התפוצצות רימונים מלווה בירי קלצ'ניקוב. נשכבתי והתגלגלתי לאחור. ראיתי בפתח אחת המערות שמאחורינו כמה גברים בבגדי חאקי שירו לעברנו. השבנו מיד באש אל עבר היורים וכעבור כמה דקות הסתיים הקרב". </a:t>
            </a:r>
            <a:r>
              <a:rPr lang="x-none" sz="1200">
                <a:solidFill>
                  <a:srgbClr val="833C0B"/>
                </a:solidFill>
                <a:latin typeface="Calibri"/>
                <a:ea typeface="Calibri"/>
                <a:cs typeface="Calibri"/>
                <a:sym typeface="Calibri"/>
              </a:rPr>
              <a:t>כשפסקה האש גילו החיילים גופות של שבעה מחבלים, השמיני הרים את ידיו ונלקח בשבי. במרדף זה נפלו שלושה: רס"ן חנן סמסון, רס"ן יוסי קפלן וסמל בועז ששון.</a:t>
            </a:r>
            <a:br>
              <a:rPr lang="x-none" sz="1200">
                <a:solidFill>
                  <a:srgbClr val="833C0B"/>
                </a:solidFill>
                <a:latin typeface="Calibri"/>
                <a:ea typeface="Calibri"/>
                <a:cs typeface="Calibri"/>
                <a:sym typeface="Calibri"/>
              </a:rPr>
            </a:br>
            <a:r>
              <a:rPr lang="x-none" sz="1200">
                <a:solidFill>
                  <a:srgbClr val="833C0B"/>
                </a:solidFill>
                <a:latin typeface="Calibri"/>
                <a:ea typeface="Calibri"/>
                <a:cs typeface="Calibri"/>
                <a:sym typeface="Calibri"/>
              </a:rPr>
              <a:t>ספטמבר 1970 ייזכר כנקודת המפנה במלחמה זו, שעה שממלכת ירדן יצאה בעימות גלוי כנגד המחבלים וארגוניהם במטרה לא לאפשר פעילות נוספת כנגד ישראל. אז הגיע תורם של "הימים האחרים". זו שעתה היפה של ההתיישבות בבקעת הירדן. מדי כמה חודשים, אוזרחה היאחזות נח"ל או עלתה על הקרקע נקודת יישוב חדשה. כל יישוב היה לנקודת אור בשרשרת המשואות המתחדשת המשלבת בין עבר והווה וצופה אל העתיד...    </a:t>
            </a:r>
            <a:endParaRPr sz="1200" b="1">
              <a:solidFill>
                <a:srgbClr val="833C0B"/>
              </a:solidFill>
              <a:latin typeface="Arial"/>
              <a:ea typeface="Arial"/>
              <a:cs typeface="Arial"/>
              <a:sym typeface="Arial"/>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pic>
        <p:nvPicPr>
          <p:cNvPr id="34" name="Shape 34"/>
          <p:cNvPicPr preferRelativeResize="0"/>
          <p:nvPr/>
        </p:nvPicPr>
        <p:blipFill rotWithShape="1">
          <a:blip r:embed="rId4">
            <a:alphaModFix/>
          </a:blip>
          <a:srcRect/>
          <a:stretch/>
        </p:blipFill>
        <p:spPr>
          <a:xfrm>
            <a:off x="4043910" y="1300556"/>
            <a:ext cx="2037906" cy="2037906"/>
          </a:xfrm>
          <a:prstGeom prst="rect">
            <a:avLst/>
          </a:prstGeom>
          <a:noFill/>
          <a:ln>
            <a:noFill/>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241</Words>
  <Application>Microsoft Office PowerPoint</Application>
  <PresentationFormat>A4 Paper (210x297 mm)‎</PresentationFormat>
  <Paragraphs>35</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בקעת הירדן לאחר מלחמת ששת הימים</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בקעת הירדן לאחר מלחמת ששת הימים</dc:title>
  <dc:creator>home</dc:creator>
  <cp:lastModifiedBy>home</cp:lastModifiedBy>
  <cp:revision>1</cp:revision>
  <dcterms:modified xsi:type="dcterms:W3CDTF">2018-07-09T10:32:17Z</dcterms:modified>
</cp:coreProperties>
</file>