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80993" autoAdjust="0"/>
    <p:restoredTop sz="94660"/>
  </p:normalViewPr>
  <p:slideViewPr>
    <p:cSldViewPr snapToGrid="0">
      <p:cViewPr>
        <p:scale>
          <a:sx n="110" d="100"/>
          <a:sy n="110" d="100"/>
        </p:scale>
        <p:origin x="-330" y="-18"/>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בין היחידי ללאומי</a:t>
            </a:r>
            <a:endParaRPr lang="he-IL" dirty="0"/>
          </a:p>
        </p:txBody>
      </p:sp>
      <p:pic>
        <p:nvPicPr>
          <p:cNvPr id="2" name="מציין מיקום של תמונה 1"/>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292" r="292"/>
          <a:stretch>
            <a:fillRect/>
          </a:stretch>
        </p:blipFill>
        <p:spPr>
          <a:xfrm>
            <a:off x="6883400" y="4530725"/>
            <a:ext cx="1844675" cy="1725613"/>
          </a:xfrm>
        </p:spPr>
      </p:pic>
      <p:sp>
        <p:nvSpPr>
          <p:cNvPr id="12" name="מלבן 11"/>
          <p:cNvSpPr/>
          <p:nvPr/>
        </p:nvSpPr>
        <p:spPr>
          <a:xfrm>
            <a:off x="6610350" y="876300"/>
            <a:ext cx="3181350" cy="2190750"/>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chemeClr val="bg1"/>
                </a:solidFill>
                <a:latin typeface="Levenim MT" panose="02010502060101010101" pitchFamily="2" charset="-79"/>
                <a:cs typeface="Levenim MT" panose="02010502060101010101" pitchFamily="2" charset="-79"/>
              </a:rPr>
              <a:t>רקע:</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הגעתם לשמירה בשומר החדש. התנדבתם להיות חלק ממשהו גדול. נכון, לפעמים זה גם חלק מתכנית מלגות. אבל בכל זאת בחרתם בשומר החדש.</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היום התפיסה התרבותית הדומיננטית מדברת על אינדיבידואליסט שהוא גם אוניברסלי.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כלומר, קודם כל האדם היחיד הוא החשוב. - כל אחד לעצמו ובשביל עצמו.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בנוסף, כל בני האדם שווים ואין משמעות ללאום.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אדרבא, לאומיות היא מזיקה ומפרידה בין בני האדם.</a:t>
            </a:r>
          </a:p>
          <a:p>
            <a:pPr>
              <a:lnSpc>
                <a:spcPts val="1000"/>
              </a:lnSpc>
            </a:pPr>
            <a:endParaRPr lang="he-IL" sz="700" dirty="0" smtClean="0">
              <a:solidFill>
                <a:schemeClr val="bg1"/>
              </a:solidFill>
              <a:latin typeface="Levenim MT" panose="02010502060101010101" pitchFamily="2" charset="-79"/>
              <a:cs typeface="Levenim MT" panose="02010502060101010101" pitchFamily="2" charset="-79"/>
            </a:endParaRP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גורדון שהיה קרוב מאוד לצעירי השומר ההיסטורי סבר שלאומיות היא הכרחית לחיים מלאים. אבל לאומיות איננה שוללת את היחיד ואיננה שוללת את האוניברסליות.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אלו מעגלי זהות ושייכות. הלאומיות היא שלב הכרחי בין היחיד המשפחה, ומשם גם לאוניברסליות.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מה משמעותי במעגל השייכות הלאומי? מה זה יכול לתרום ליחיד?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על כך ננסה לענות תשובה בדף זה. </a:t>
            </a:r>
            <a:endParaRPr lang="he-IL" sz="700" dirty="0">
              <a:solidFill>
                <a:schemeClr val="bg1"/>
              </a:solidFill>
              <a:latin typeface="Levenim MT" panose="02010502060101010101" pitchFamily="2" charset="-79"/>
              <a:cs typeface="Levenim MT" panose="02010502060101010101" pitchFamily="2" charset="-79"/>
            </a:endParaRPr>
          </a:p>
        </p:txBody>
      </p:sp>
      <p:sp>
        <p:nvSpPr>
          <p:cNvPr id="13" name="מלבן 12"/>
          <p:cNvSpPr/>
          <p:nvPr/>
        </p:nvSpPr>
        <p:spPr>
          <a:xfrm>
            <a:off x="6616281" y="3221133"/>
            <a:ext cx="3181350" cy="1500217"/>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שאלות לעיון והעמקה: </a:t>
            </a:r>
            <a:endParaRPr lang="he-IL" sz="950" b="1" dirty="0" smtClean="0">
              <a:solidFill>
                <a:srgbClr val="5E4D36"/>
              </a:solidFill>
              <a:latin typeface="Levenim MT" panose="02010502060101010101" pitchFamily="2" charset="-79"/>
              <a:cs typeface="Levenim MT" panose="02010502060101010101" pitchFamily="2" charset="-79"/>
            </a:endParaRPr>
          </a:p>
          <a:p>
            <a:pPr>
              <a:lnSpc>
                <a:spcPct val="150000"/>
              </a:lnSpc>
            </a:pPr>
            <a:r>
              <a:rPr lang="he-IL" sz="700" b="1" dirty="0" smtClean="0">
                <a:solidFill>
                  <a:srgbClr val="5E4D36"/>
                </a:solidFill>
                <a:latin typeface="Levenim MT" panose="02010502060101010101" pitchFamily="2" charset="-79"/>
                <a:cs typeface="Levenim MT" panose="02010502060101010101" pitchFamily="2" charset="-79"/>
              </a:rPr>
              <a:t>א</a:t>
            </a:r>
            <a:r>
              <a:rPr lang="he-IL" sz="700" b="1" dirty="0">
                <a:solidFill>
                  <a:srgbClr val="5E4D36"/>
                </a:solidFill>
                <a:latin typeface="Levenim MT" panose="02010502060101010101" pitchFamily="2" charset="-79"/>
                <a:cs typeface="Levenim MT" panose="02010502060101010101" pitchFamily="2" charset="-79"/>
              </a:rPr>
              <a:t>. </a:t>
            </a:r>
            <a:r>
              <a:rPr lang="he-IL" sz="700" b="1" dirty="0">
                <a:solidFill>
                  <a:srgbClr val="5E4D36"/>
                </a:solidFill>
                <a:latin typeface="Levenim MT" panose="02010502060101010101" pitchFamily="2" charset="-79"/>
                <a:cs typeface="Levenim MT" panose="02010502060101010101" pitchFamily="2" charset="-79"/>
              </a:rPr>
              <a:t>שלמות היחיד  דרך מעגל הזהות הלאומית</a:t>
            </a:r>
          </a:p>
          <a:p>
            <a:pPr marL="171450" indent="-171450">
              <a:lnSpc>
                <a:spcPct val="150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מה הקשר בין עומק ועושר באישיות, לבין קיום יסוד לאומי באדם?</a:t>
            </a:r>
          </a:p>
          <a:p>
            <a:pPr>
              <a:lnSpc>
                <a:spcPct val="150000"/>
              </a:lnSpc>
            </a:pPr>
            <a:r>
              <a:rPr lang="he-IL" sz="700" b="1" dirty="0" smtClean="0">
                <a:solidFill>
                  <a:srgbClr val="5E4D36"/>
                </a:solidFill>
                <a:latin typeface="Levenim MT" panose="02010502060101010101" pitchFamily="2" charset="-79"/>
                <a:cs typeface="Levenim MT" panose="02010502060101010101" pitchFamily="2" charset="-79"/>
              </a:rPr>
              <a:t>ב</a:t>
            </a:r>
            <a:r>
              <a:rPr lang="he-IL" sz="700" b="1" dirty="0">
                <a:solidFill>
                  <a:srgbClr val="5E4D36"/>
                </a:solidFill>
                <a:latin typeface="Levenim MT" panose="02010502060101010101" pitchFamily="2" charset="-79"/>
                <a:cs typeface="Levenim MT" panose="02010502060101010101" pitchFamily="2" charset="-79"/>
              </a:rPr>
              <a:t>. </a:t>
            </a:r>
            <a:r>
              <a:rPr lang="he-IL" sz="700" b="1" dirty="0">
                <a:solidFill>
                  <a:srgbClr val="5E4D36"/>
                </a:solidFill>
                <a:latin typeface="Levenim MT" panose="02010502060101010101" pitchFamily="2" charset="-79"/>
                <a:cs typeface="Levenim MT" panose="02010502060101010101" pitchFamily="2" charset="-79"/>
              </a:rPr>
              <a:t>האני הרחב – אפשרות לקיום </a:t>
            </a:r>
            <a:r>
              <a:rPr lang="he-IL" sz="700" b="1" dirty="0" smtClean="0">
                <a:solidFill>
                  <a:srgbClr val="5E4D36"/>
                </a:solidFill>
                <a:latin typeface="Levenim MT" panose="02010502060101010101" pitchFamily="2" charset="-79"/>
                <a:cs typeface="Levenim MT" panose="02010502060101010101" pitchFamily="2" charset="-79"/>
              </a:rPr>
              <a:t>עומק</a:t>
            </a:r>
          </a:p>
          <a:p>
            <a:pPr marL="171450" indent="-171450">
              <a:lnSpc>
                <a:spcPct val="150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מה </a:t>
            </a:r>
            <a:r>
              <a:rPr lang="he-IL" sz="700" dirty="0">
                <a:solidFill>
                  <a:srgbClr val="5E4D36"/>
                </a:solidFill>
                <a:latin typeface="Levenim MT" panose="02010502060101010101" pitchFamily="2" charset="-79"/>
                <a:cs typeface="Levenim MT" panose="02010502060101010101" pitchFamily="2" charset="-79"/>
              </a:rPr>
              <a:t>הקשר בין ה"אני" לבין הזיכרון?</a:t>
            </a:r>
          </a:p>
          <a:p>
            <a:pPr marL="171450" indent="-171450">
              <a:lnSpc>
                <a:spcPct val="150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האם הזיכרון "עוצר" בזיכרון האישי מהילדות והלאה, או שיש זיכרון ארוך יותר?. מהו הזיכרון הישן ביותר שרלוונטי לחייכם?</a:t>
            </a:r>
          </a:p>
          <a:p>
            <a:pPr marL="171450" indent="-171450">
              <a:lnSpc>
                <a:spcPct val="150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מה היתרון של זיכרון רחב מחיי הפרט?</a:t>
            </a:r>
          </a:p>
          <a:p>
            <a:pPr>
              <a:lnSpc>
                <a:spcPts val="1000"/>
              </a:lnSpc>
            </a:pPr>
            <a:endParaRPr lang="he-IL" sz="700" b="1" dirty="0">
              <a:solidFill>
                <a:srgbClr val="5E4D36"/>
              </a:solidFill>
              <a:latin typeface="Levenim MT" panose="02010502060101010101" pitchFamily="2" charset="-79"/>
              <a:cs typeface="Levenim MT" panose="02010502060101010101" pitchFamily="2" charset="-79"/>
            </a:endParaRP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א. </a:t>
            </a:r>
            <a:r>
              <a:rPr lang="he-IL" sz="900" b="1" dirty="0">
                <a:solidFill>
                  <a:srgbClr val="5E4D36"/>
                </a:solidFill>
                <a:latin typeface="Levenim MT" panose="02010502060101010101" pitchFamily="2" charset="-79"/>
                <a:cs typeface="Levenim MT" panose="02010502060101010101" pitchFamily="2" charset="-79"/>
              </a:rPr>
              <a:t>שלמות היחיד  דרך מעגל הזהות הלאומית </a:t>
            </a:r>
            <a:endParaRPr lang="he-IL" sz="900" b="1" dirty="0" smtClean="0">
              <a:solidFill>
                <a:srgbClr val="5E4D36"/>
              </a:solidFill>
              <a:latin typeface="Levenim MT" panose="02010502060101010101" pitchFamily="2" charset="-79"/>
              <a:cs typeface="Levenim MT" panose="02010502060101010101" pitchFamily="2" charset="-79"/>
            </a:endParaRPr>
          </a:p>
          <a:p>
            <a:pPr>
              <a:lnSpc>
                <a:spcPct val="150000"/>
              </a:lnSpc>
              <a:spcAft>
                <a:spcPts val="600"/>
              </a:spcAft>
            </a:pPr>
            <a:r>
              <a:rPr lang="he-IL" sz="900" dirty="0" smtClean="0">
                <a:solidFill>
                  <a:srgbClr val="5E4D36"/>
                </a:solidFill>
                <a:latin typeface="Levenim MT" panose="02010502060101010101" pitchFamily="2" charset="-79"/>
                <a:cs typeface="Levenim MT" panose="02010502060101010101" pitchFamily="2" charset="-79"/>
              </a:rPr>
              <a:t>היחיד, </a:t>
            </a:r>
          </a:p>
          <a:p>
            <a:pPr lvl="0" algn="just">
              <a:lnSpc>
                <a:spcPct val="150000"/>
              </a:lnSpc>
            </a:pPr>
            <a:r>
              <a:rPr lang="he-IL" sz="900" dirty="0" smtClean="0">
                <a:solidFill>
                  <a:srgbClr val="5E4D36"/>
                </a:solidFill>
                <a:latin typeface="Levenim MT" panose="02010502060101010101" pitchFamily="2" charset="-79"/>
                <a:cs typeface="Levenim MT" panose="02010502060101010101" pitchFamily="2" charset="-79"/>
              </a:rPr>
              <a:t>במידה שהוא אישיות עמוקה ועשירה, </a:t>
            </a:r>
          </a:p>
          <a:p>
            <a:pPr lvl="0" algn="just">
              <a:lnSpc>
                <a:spcPct val="150000"/>
              </a:lnSpc>
            </a:pPr>
            <a:r>
              <a:rPr lang="he-IL" sz="900" dirty="0" smtClean="0">
                <a:solidFill>
                  <a:srgbClr val="5E4D36"/>
                </a:solidFill>
                <a:latin typeface="Levenim MT" panose="02010502060101010101" pitchFamily="2" charset="-79"/>
                <a:cs typeface="Levenim MT" panose="02010502060101010101" pitchFamily="2" charset="-79"/>
              </a:rPr>
              <a:t>בה במידה עמוק בו ועשיר היסוד הלאומי – כמו גם היסוד האוניברסלי. </a:t>
            </a:r>
          </a:p>
          <a:p>
            <a:pPr lvl="0" algn="just">
              <a:lnSpc>
                <a:spcPct val="150000"/>
              </a:lnSpc>
            </a:pPr>
            <a:r>
              <a:rPr lang="he-IL" sz="900" dirty="0" smtClean="0">
                <a:solidFill>
                  <a:srgbClr val="5E4D36"/>
                </a:solidFill>
                <a:latin typeface="Levenim MT" panose="02010502060101010101" pitchFamily="2" charset="-79"/>
                <a:cs typeface="Levenim MT" panose="02010502060101010101" pitchFamily="2" charset="-79"/>
              </a:rPr>
              <a:t>למשל – הנביאים, שאין לך אינדיבידואליסטים ואין לך לאומיים וגם </a:t>
            </a:r>
            <a:r>
              <a:rPr lang="he-IL" sz="900" dirty="0" err="1" smtClean="0">
                <a:solidFill>
                  <a:srgbClr val="5E4D36"/>
                </a:solidFill>
                <a:latin typeface="Levenim MT" panose="02010502060101010101" pitchFamily="2" charset="-79"/>
                <a:cs typeface="Levenim MT" panose="02010502060101010101" pitchFamily="2" charset="-79"/>
              </a:rPr>
              <a:t>אוניברסטליסים</a:t>
            </a:r>
            <a:r>
              <a:rPr lang="he-IL" sz="900" dirty="0" smtClean="0">
                <a:solidFill>
                  <a:srgbClr val="5E4D36"/>
                </a:solidFill>
                <a:latin typeface="Levenim MT" panose="02010502060101010101" pitchFamily="2" charset="-79"/>
                <a:cs typeface="Levenim MT" panose="02010502060101010101" pitchFamily="2" charset="-79"/>
              </a:rPr>
              <a:t> גדולים מהם.</a:t>
            </a:r>
          </a:p>
          <a:p>
            <a:pPr algn="l"/>
            <a:r>
              <a:rPr lang="he-IL" sz="700" dirty="0" smtClean="0">
                <a:solidFill>
                  <a:srgbClr val="5E4D36"/>
                </a:solidFill>
                <a:latin typeface="Levenim MT" panose="02010502060101010101" pitchFamily="2" charset="-79"/>
                <a:cs typeface="Levenim MT" panose="02010502060101010101" pitchFamily="2" charset="-79"/>
              </a:rPr>
              <a:t>א.ד</a:t>
            </a:r>
            <a:r>
              <a:rPr lang="he-IL" sz="700" dirty="0">
                <a:solidFill>
                  <a:srgbClr val="5E4D36"/>
                </a:solidFill>
                <a:latin typeface="Levenim MT" panose="02010502060101010101" pitchFamily="2" charset="-79"/>
                <a:cs typeface="Levenim MT" panose="02010502060101010101" pitchFamily="2" charset="-79"/>
              </a:rPr>
              <a:t>. גורדון</a:t>
            </a:r>
          </a:p>
          <a:p>
            <a:pPr algn="just"/>
            <a:endParaRPr lang="he-IL" sz="900" dirty="0" smtClean="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ניתנת לך הזדמנות להרחיב את אופקיך רחוק יותר ממה שהעין הבלתי-מזוינת יכולה לראות, רחוק יותר ממה שהשכל הלא-משוחד יכול להבין, רחוק יותר ממה שהלב העקר יכול להרגיש. </a:t>
            </a:r>
          </a:p>
          <a:p>
            <a:pPr lvl="0" algn="just">
              <a:lnSpc>
                <a:spcPts val="1000"/>
              </a:lnSpc>
            </a:pPr>
            <a:r>
              <a:rPr lang="he-IL" sz="850" dirty="0" smtClean="0">
                <a:solidFill>
                  <a:srgbClr val="5E4D36"/>
                </a:solidFill>
                <a:latin typeface="Levenim MT" panose="02010502060101010101" pitchFamily="2" charset="-79"/>
                <a:cs typeface="Levenim MT" panose="02010502060101010101" pitchFamily="2" charset="-79"/>
              </a:rPr>
              <a:t>ביכולתך </a:t>
            </a:r>
            <a:r>
              <a:rPr lang="he-IL" sz="850" dirty="0">
                <a:solidFill>
                  <a:srgbClr val="5E4D36"/>
                </a:solidFill>
                <a:latin typeface="Levenim MT" panose="02010502060101010101" pitchFamily="2" charset="-79"/>
                <a:cs typeface="Levenim MT" panose="02010502060101010101" pitchFamily="2" charset="-79"/>
              </a:rPr>
              <a:t>להושיט את ידך ולפרוץ את המחיצות האינדיבידואליות שלך, המוגבלות בלידה ובמוות, ולגעת בנצח. </a:t>
            </a:r>
          </a:p>
          <a:p>
            <a:pPr lvl="0" algn="just">
              <a:lnSpc>
                <a:spcPts val="1000"/>
              </a:lnSpc>
            </a:pPr>
            <a:r>
              <a:rPr lang="he-IL" sz="850" dirty="0">
                <a:solidFill>
                  <a:srgbClr val="5E4D36"/>
                </a:solidFill>
                <a:latin typeface="Levenim MT" panose="02010502060101010101" pitchFamily="2" charset="-79"/>
                <a:cs typeface="Levenim MT" panose="02010502060101010101" pitchFamily="2" charset="-79"/>
              </a:rPr>
              <a:t>בידך לשאוב, לגמוע ולרוות מן המעיין המתגבר של ניסיון וידע, מאש התמיד של אלפי השנים שקדמו לך. אתה מסוגל לעמוד גבוה יותר מן </a:t>
            </a:r>
            <a:r>
              <a:rPr lang="he-IL" sz="850" dirty="0" err="1">
                <a:solidFill>
                  <a:srgbClr val="5E4D36"/>
                </a:solidFill>
                <a:latin typeface="Levenim MT" panose="02010502060101010101" pitchFamily="2" charset="-79"/>
                <a:cs typeface="Levenim MT" panose="02010502060101010101" pitchFamily="2" charset="-79"/>
              </a:rPr>
              <a:t>האוורסט</a:t>
            </a:r>
            <a:r>
              <a:rPr lang="he-IL" sz="850" dirty="0">
                <a:solidFill>
                  <a:srgbClr val="5E4D36"/>
                </a:solidFill>
                <a:latin typeface="Levenim MT" panose="02010502060101010101" pitchFamily="2" charset="-79"/>
                <a:cs typeface="Levenim MT" panose="02010502060101010101" pitchFamily="2" charset="-79"/>
              </a:rPr>
              <a:t> על כתפיהם של חמש מאות דור, וכך לראות שנות אור רחוק יותר לתוך העתיד מאלה אשר קרקעו את עצמם לרמת פני הים, ואינם מצליחים לראות מעבר לקצה אפם בשום כיוון. </a:t>
            </a:r>
          </a:p>
          <a:p>
            <a:pPr lvl="0" algn="just">
              <a:lnSpc>
                <a:spcPts val="1000"/>
              </a:lnSpc>
            </a:pPr>
            <a:r>
              <a:rPr lang="he-IL" sz="850" dirty="0">
                <a:solidFill>
                  <a:srgbClr val="5E4D36"/>
                </a:solidFill>
                <a:latin typeface="Levenim MT" panose="02010502060101010101" pitchFamily="2" charset="-79"/>
                <a:cs typeface="Levenim MT" panose="02010502060101010101" pitchFamily="2" charset="-79"/>
              </a:rPr>
              <a:t>במילה אחת: אתה יכול להיות עצום.</a:t>
            </a:r>
          </a:p>
          <a:p>
            <a:pPr lvl="0" algn="just">
              <a:lnSpc>
                <a:spcPts val="1000"/>
              </a:lnSpc>
            </a:pPr>
            <a:r>
              <a:rPr lang="he-IL" sz="850" dirty="0">
                <a:solidFill>
                  <a:srgbClr val="5E4D36"/>
                </a:solidFill>
                <a:latin typeface="Levenim MT" panose="02010502060101010101" pitchFamily="2" charset="-79"/>
                <a:cs typeface="Levenim MT" panose="02010502060101010101" pitchFamily="2" charset="-79"/>
              </a:rPr>
              <a:t>הכיצד? התשובה היא פשוטה (ואינה כרוכה בסמינרים של "מודעות עצמית" וכדומה). אתה עצמך נולדת לא מזמן. אתה לא התקיימת, בנית, טיפסת, נפלת, הפסדת, ניצחת, התייפחת, שמחת, יצרת, למדת, התווכחת, אהבת ונאבקת לתקופה של אלפי שנים. </a:t>
            </a:r>
          </a:p>
          <a:p>
            <a:pPr lvl="0" algn="just">
              <a:lnSpc>
                <a:spcPts val="1000"/>
              </a:lnSpc>
            </a:pPr>
            <a:r>
              <a:rPr lang="he-IL" sz="850" dirty="0">
                <a:solidFill>
                  <a:srgbClr val="5E4D36"/>
                </a:solidFill>
                <a:latin typeface="Levenim MT" panose="02010502060101010101" pitchFamily="2" charset="-79"/>
                <a:cs typeface="Levenim MT" panose="02010502060101010101" pitchFamily="2" charset="-79"/>
              </a:rPr>
              <a:t>ואף על פי כן: במקרה התמזל מזלך. אתה חבר, במקום טוב באמצע, בעם אשר כן עשה את כל אותם דברים, ויותר מהם, לאורך כל השנים הללו. ככזה ניחנת בעיניים מיוחדות, עיניים המסוגלות לראות קילומטרים אין-ספור. אם רק תרצה, תוכל לנצל את מינוי הקבע שלך כדי לשלוח את זרועותיך ולגעת במקומות ובמאורעות, בעידנים ובזמנים. אין זו יכולת הנקנית בלימוד או בקריאה בלבד (למרות שזהו מרכיב חיוני, אני ממהר להדגיש), אלא בראש ובראשונה היא תוצאה של קשר, של השתייכות, של אהבה עזה. אם תקשור גורלך בגורל עמך — אזי אתה היית שם. רבת את ריביו, דנת את דיניו, כאבת את כאביו, שמחת את שמחותיו, בכל דורותיו ובכל מושבותיו.</a:t>
            </a:r>
          </a:p>
          <a:p>
            <a:pPr lvl="0" algn="l">
              <a:lnSpc>
                <a:spcPts val="1000"/>
              </a:lnSpc>
            </a:pPr>
            <a:r>
              <a:rPr lang="he-IL" sz="500" dirty="0">
                <a:solidFill>
                  <a:srgbClr val="5E4D36"/>
                </a:solidFill>
                <a:latin typeface="Levenim MT" panose="02010502060101010101" pitchFamily="2" charset="-79"/>
                <a:cs typeface="Levenim MT" panose="02010502060101010101" pitchFamily="2" charset="-79"/>
              </a:rPr>
              <a:t>מתוך: זאב מגן. דמיין: על ג'ון לנון ואהבה. תכלת 8, סתיו </a:t>
            </a:r>
            <a:r>
              <a:rPr lang="he-IL" sz="500" dirty="0" err="1">
                <a:solidFill>
                  <a:srgbClr val="5E4D36"/>
                </a:solidFill>
                <a:latin typeface="Levenim MT" panose="02010502060101010101" pitchFamily="2" charset="-79"/>
                <a:cs typeface="Levenim MT" panose="02010502060101010101" pitchFamily="2" charset="-79"/>
              </a:rPr>
              <a:t>התש"ס</a:t>
            </a:r>
            <a:r>
              <a:rPr lang="he-IL" sz="500" dirty="0">
                <a:solidFill>
                  <a:srgbClr val="5E4D36"/>
                </a:solidFill>
                <a:latin typeface="Levenim MT" panose="02010502060101010101" pitchFamily="2" charset="-79"/>
                <a:cs typeface="Levenim MT" panose="02010502060101010101" pitchFamily="2" charset="-79"/>
              </a:rPr>
              <a:t> / 199</a:t>
            </a:r>
          </a:p>
          <a:p>
            <a:pPr lvl="0">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spcAft>
                <a:spcPts val="600"/>
              </a:spcAft>
            </a:pPr>
            <a:endParaRPr lang="he-IL" sz="850" b="1" dirty="0" smtClean="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pic>
        <p:nvPicPr>
          <p:cNvPr id="4" name="מציין מיקום של תמונה 3"/>
          <p:cNvPicPr>
            <a:picLocks noGrp="1" noChangeAspect="1"/>
          </p:cNvPicPr>
          <p:nvPr>
            <p:ph type="pic" sz="quarter" idx="15"/>
          </p:nvPr>
        </p:nvPicPr>
        <p:blipFill>
          <a:blip r:embed="rId3">
            <a:extLst>
              <a:ext uri="{28A0092B-C50C-407E-A947-70E740481C1C}">
                <a14:useLocalDpi xmlns:a14="http://schemas.microsoft.com/office/drawing/2010/main" val="0"/>
              </a:ext>
            </a:extLst>
          </a:blip>
          <a:srcRect l="656" r="656"/>
          <a:stretch>
            <a:fillRect/>
          </a:stretch>
        </p:blipFill>
        <p:spPr>
          <a:xfrm>
            <a:off x="4604209" y="3067050"/>
            <a:ext cx="1844675" cy="3233738"/>
          </a:xfrm>
        </p:spPr>
      </p:pic>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5" name="מלבן 4"/>
          <p:cNvSpPr/>
          <p:nvPr/>
        </p:nvSpPr>
        <p:spPr>
          <a:xfrm>
            <a:off x="2467708" y="1005046"/>
            <a:ext cx="2026324" cy="5932393"/>
          </a:xfrm>
          <a:prstGeom prst="rect">
            <a:avLst/>
          </a:prstGeom>
        </p:spPr>
        <p:txBody>
          <a:bodyPr wrap="square">
            <a:spAutoFit/>
          </a:bodyPr>
          <a:lstStyle/>
          <a:p>
            <a:pPr lvl="0">
              <a:spcAft>
                <a:spcPts val="600"/>
              </a:spcAft>
            </a:pPr>
            <a:r>
              <a:rPr lang="he-IL" sz="950" b="1" dirty="0">
                <a:solidFill>
                  <a:srgbClr val="5E4D36"/>
                </a:solidFill>
                <a:latin typeface="Levenim MT" panose="02010502060101010101" pitchFamily="2" charset="-79"/>
                <a:cs typeface="Levenim MT" panose="02010502060101010101" pitchFamily="2" charset="-79"/>
              </a:rPr>
              <a:t>ב. </a:t>
            </a:r>
            <a:r>
              <a:rPr lang="he-IL" sz="900" b="1" dirty="0">
                <a:solidFill>
                  <a:srgbClr val="5E4D36"/>
                </a:solidFill>
                <a:latin typeface="Levenim MT" panose="02010502060101010101" pitchFamily="2" charset="-79"/>
                <a:cs typeface="Levenim MT" panose="02010502060101010101" pitchFamily="2" charset="-79"/>
              </a:rPr>
              <a:t>האני הרחב – אפשרות לקיום </a:t>
            </a:r>
            <a:r>
              <a:rPr lang="he-IL" sz="900" b="1" dirty="0" smtClean="0">
                <a:solidFill>
                  <a:srgbClr val="5E4D36"/>
                </a:solidFill>
                <a:latin typeface="Levenim MT" panose="02010502060101010101" pitchFamily="2" charset="-79"/>
                <a:cs typeface="Levenim MT" panose="02010502060101010101" pitchFamily="2" charset="-79"/>
              </a:rPr>
              <a:t>עומק</a:t>
            </a:r>
          </a:p>
          <a:p>
            <a:pPr lvl="0" algn="just"/>
            <a:r>
              <a:rPr lang="he-IL" sz="900" dirty="0">
                <a:solidFill>
                  <a:srgbClr val="5E4D36"/>
                </a:solidFill>
                <a:latin typeface="Levenim MT" panose="02010502060101010101" pitchFamily="2" charset="-79"/>
                <a:cs typeface="Levenim MT" panose="02010502060101010101" pitchFamily="2" charset="-79"/>
              </a:rPr>
              <a:t>למה הדבר דומה? לאותו פרק של "מסע בין כוכבים" (המקורי, כמובן) שבו קושרים את קפטן קירק ברצועות לכיסא גדול, שחור ומרופד, ומכוונים אל קדקודו "קרן מוחקת זיכרון", שביכולתה לרוקן תוך דקות ספורות את מוחו מכל אוצר זיכרונותיו. </a:t>
            </a:r>
          </a:p>
          <a:p>
            <a:pPr lvl="0" algn="just"/>
            <a:r>
              <a:rPr lang="he-IL" sz="900" dirty="0">
                <a:solidFill>
                  <a:srgbClr val="5E4D36"/>
                </a:solidFill>
                <a:latin typeface="Levenim MT" panose="02010502060101010101" pitchFamily="2" charset="-79"/>
                <a:cs typeface="Levenim MT" panose="02010502060101010101" pitchFamily="2" charset="-79"/>
              </a:rPr>
              <a:t>נו, קורא יקר: ואם היינו שמים אותך באותו כיסא, ומפעילים את המכשיר? אם היינו מוחקים את מכלול זיכרונותיך: כל מה שאי פעם עשית, כל מה שאי פעם הרגשת, כל מה שלמדת, אהבת, הוקרת, שנאת, כל מה שאתה מתייחס וחוזר אליו יום-יום? מה, לדעתך, היה נשאר?</a:t>
            </a:r>
          </a:p>
          <a:p>
            <a:pPr lvl="0" algn="just"/>
            <a:r>
              <a:rPr lang="he-IL" sz="900" dirty="0">
                <a:solidFill>
                  <a:srgbClr val="5E4D36"/>
                </a:solidFill>
                <a:latin typeface="Levenim MT" panose="02010502060101010101" pitchFamily="2" charset="-79"/>
                <a:cs typeface="Levenim MT" panose="02010502060101010101" pitchFamily="2" charset="-79"/>
              </a:rPr>
              <a:t>היה נשאר צנון. </a:t>
            </a:r>
          </a:p>
          <a:p>
            <a:pPr lvl="0" algn="just"/>
            <a:r>
              <a:rPr lang="he-IL" sz="900" dirty="0">
                <a:solidFill>
                  <a:srgbClr val="5E4D36"/>
                </a:solidFill>
                <a:latin typeface="Levenim MT" panose="02010502060101010101" pitchFamily="2" charset="-79"/>
                <a:cs typeface="Levenim MT" panose="02010502060101010101" pitchFamily="2" charset="-79"/>
              </a:rPr>
              <a:t>"אתה" הנך הצטברות ניסיונותיך במשך חייך. הגדילה והחיים וההנאה והסיפוק, כולם מבוססים על השילוב ועל ההתנגשות בין החוויות והלקחים מעברך — המהווים את החלק הארי של תודעתך, אם לא את כולה — ובין מה שאתה חושב, מרגיש, עושה ונתקל בו ברגע זה של ההווה, והשלכת אלה על אלה. </a:t>
            </a:r>
          </a:p>
          <a:p>
            <a:pPr lvl="0" algn="just"/>
            <a:r>
              <a:rPr lang="he-IL" sz="900" dirty="0">
                <a:solidFill>
                  <a:srgbClr val="5E4D36"/>
                </a:solidFill>
                <a:latin typeface="Levenim MT" panose="02010502060101010101" pitchFamily="2" charset="-79"/>
                <a:cs typeface="Levenim MT" panose="02010502060101010101" pitchFamily="2" charset="-79"/>
              </a:rPr>
              <a:t>אם כל מה שאתה יודע או מרגיש הוא מה שאתה יודע ומרגיש היום — או השבוע, או השנה — לא תהיה מסמר המסיבה, אני יכול להבטיח לך.</a:t>
            </a:r>
          </a:p>
          <a:p>
            <a:pPr algn="just"/>
            <a:r>
              <a:rPr lang="he-IL" sz="900" dirty="0">
                <a:solidFill>
                  <a:srgbClr val="5E4D36"/>
                </a:solidFill>
                <a:latin typeface="Levenim MT" panose="02010502060101010101" pitchFamily="2" charset="-79"/>
                <a:cs typeface="Levenim MT" panose="02010502060101010101" pitchFamily="2" charset="-79"/>
              </a:rPr>
              <a:t>עברך האישי, אם כן, חשוב לך, יקר בעיניך, הוא משחק תפקיד מרכזי בעיצוב אישיותך ובעצם קיומך, הוא מאריך ומרחיב ומעשיר אותך — לא היית מוותר עליו</a:t>
            </a:r>
            <a:r>
              <a:rPr lang="he-IL" sz="900" dirty="0" smtClean="0">
                <a:solidFill>
                  <a:srgbClr val="5E4D36"/>
                </a:solidFill>
                <a:latin typeface="Levenim MT" panose="02010502060101010101" pitchFamily="2" charset="-79"/>
                <a:cs typeface="Levenim MT" panose="02010502060101010101" pitchFamily="2" charset="-79"/>
              </a:rPr>
              <a:t>.</a:t>
            </a:r>
            <a:r>
              <a:rPr lang="he-IL" sz="900" dirty="0">
                <a:solidFill>
                  <a:srgbClr val="5E4D36"/>
                </a:solidFill>
                <a:latin typeface="Levenim MT" panose="02010502060101010101" pitchFamily="2" charset="-79"/>
                <a:cs typeface="Levenim MT" panose="02010502060101010101" pitchFamily="2" charset="-79"/>
              </a:rPr>
              <a:t> אך למה לעצור שם? למה להתפשר? "אתה" הרי מסוגל להיות הרבה יותר ארוך, רחב ועשיר אפילו מזה. </a:t>
            </a:r>
          </a:p>
          <a:p>
            <a:pPr lvl="0">
              <a:spcAft>
                <a:spcPts val="600"/>
              </a:spcAft>
            </a:pPr>
            <a:endParaRPr lang="he-IL" sz="900" b="1" dirty="0" smtClean="0">
              <a:solidFill>
                <a:srgbClr val="5E4D36"/>
              </a:solidFill>
              <a:latin typeface="Levenim MT" panose="02010502060101010101" pitchFamily="2" charset="-79"/>
              <a:cs typeface="Levenim MT" panose="02010502060101010101" pitchFamily="2" charset="-79"/>
            </a:endParaRPr>
          </a:p>
          <a:p>
            <a:pPr lvl="0">
              <a:spcAft>
                <a:spcPts val="600"/>
              </a:spcAft>
            </a:pPr>
            <a:endParaRPr lang="he-IL" sz="900" b="1" dirty="0">
              <a:solidFill>
                <a:srgbClr val="5E4D36"/>
              </a:solidFill>
              <a:latin typeface="Levenim MT" panose="02010502060101010101" pitchFamily="2" charset="-79"/>
              <a:cs typeface="Levenim MT" panose="02010502060101010101" pitchFamily="2" charset="-79"/>
            </a:endParaRPr>
          </a:p>
        </p:txBody>
      </p:sp>
    </p:spTree>
    <p:extLst>
      <p:ext uri="{BB962C8B-B14F-4D97-AF65-F5344CB8AC3E}">
        <p14:creationId xmlns:p14="http://schemas.microsoft.com/office/powerpoint/2010/main" val="1019746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2714</TotalTime>
  <Words>839</Words>
  <Application>Microsoft Office PowerPoint</Application>
  <PresentationFormat>A4 Paper (210x297 mm)</PresentationFormat>
  <Paragraphs>40</Paragraphs>
  <Slides>1</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1_ערכת נושא Office</vt:lpstr>
      <vt:lpstr>בין היחידי ללאומי</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user</cp:lastModifiedBy>
  <cp:revision>60</cp:revision>
  <cp:lastPrinted>2016-01-02T09:56:53Z</cp:lastPrinted>
  <dcterms:created xsi:type="dcterms:W3CDTF">2016-01-01T12:13:36Z</dcterms:created>
  <dcterms:modified xsi:type="dcterms:W3CDTF">2016-02-10T08:16:51Z</dcterms:modified>
</cp:coreProperties>
</file>