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2"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0993" autoAdjust="0"/>
    <p:restoredTop sz="94660"/>
  </p:normalViewPr>
  <p:slideViewPr>
    <p:cSldViewPr snapToGrid="0">
      <p:cViewPr>
        <p:scale>
          <a:sx n="100" d="100"/>
          <a:sy n="100" d="100"/>
        </p:scale>
        <p:origin x="-1134"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איזה הוא עשיר? הפותח את ליבו לאדמה!</a:t>
            </a:r>
            <a:r>
              <a:rPr lang="he-IL" dirty="0"/>
              <a:t/>
            </a:r>
            <a:br>
              <a:rPr lang="he-IL" dirty="0"/>
            </a:br>
            <a:r>
              <a:rPr lang="he-IL" dirty="0"/>
              <a:t/>
            </a:r>
            <a:br>
              <a:rPr lang="he-IL" dirty="0"/>
            </a:br>
            <a:endParaRPr lang="he-IL" dirty="0"/>
          </a:p>
        </p:txBody>
      </p:sp>
      <p:pic>
        <p:nvPicPr>
          <p:cNvPr id="3" name="מציין מיקום של תמונה 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3179" r="13179"/>
          <a:stretch>
            <a:fillRect/>
          </a:stretch>
        </p:blipFill>
        <p:spPr>
          <a:xfrm>
            <a:off x="6682739" y="4460531"/>
            <a:ext cx="1532080" cy="1433194"/>
          </a:xfrm>
        </p:spPr>
      </p:pic>
      <p:sp>
        <p:nvSpPr>
          <p:cNvPr id="12" name="מלבן 11"/>
          <p:cNvSpPr/>
          <p:nvPr/>
        </p:nvSpPr>
        <p:spPr>
          <a:xfrm>
            <a:off x="6682739" y="876300"/>
            <a:ext cx="3064161" cy="2057819"/>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a:solidFill>
                  <a:schemeClr val="bg1"/>
                </a:solidFill>
                <a:latin typeface="Levenim MT" panose="02010502060101010101" pitchFamily="2" charset="-79"/>
                <a:cs typeface="Levenim MT" panose="02010502060101010101" pitchFamily="2" charset="-79"/>
              </a:rPr>
              <a:t> התנדבת לשמור הלילה בשומר החדש. התנתקת מהעולם המוכר </a:t>
            </a:r>
            <a:r>
              <a:rPr lang="he-IL" sz="700" dirty="0" smtClean="0">
                <a:solidFill>
                  <a:schemeClr val="bg1"/>
                </a:solidFill>
                <a:latin typeface="Levenim MT" panose="02010502060101010101" pitchFamily="2" charset="-79"/>
                <a:cs typeface="Levenim MT" panose="02010502060101010101" pitchFamily="2" charset="-79"/>
              </a:rPr>
              <a:t>- </a:t>
            </a:r>
            <a:r>
              <a:rPr lang="he-IL" sz="700" dirty="0">
                <a:solidFill>
                  <a:schemeClr val="bg1"/>
                </a:solidFill>
                <a:latin typeface="Levenim MT" panose="02010502060101010101" pitchFamily="2" charset="-79"/>
                <a:cs typeface="Levenim MT" panose="02010502060101010101" pitchFamily="2" charset="-79"/>
              </a:rPr>
              <a:t>העטוף ברכוש, מכשור, מחשוב, מסכים וכל מה שמנתק אותנו מהשמיים וארץ. זוהי הזדמנות נפלאה להתחבר ללילה אחד אל </a:t>
            </a:r>
            <a:r>
              <a:rPr lang="he-IL" sz="700" dirty="0" smtClean="0">
                <a:solidFill>
                  <a:schemeClr val="bg1"/>
                </a:solidFill>
                <a:latin typeface="Levenim MT" panose="02010502060101010101" pitchFamily="2" charset="-79"/>
                <a:cs typeface="Levenim MT" panose="02010502060101010101" pitchFamily="2" charset="-79"/>
              </a:rPr>
              <a:t>האוויר </a:t>
            </a:r>
            <a:r>
              <a:rPr lang="he-IL" sz="700" dirty="0">
                <a:solidFill>
                  <a:schemeClr val="bg1"/>
                </a:solidFill>
                <a:latin typeface="Levenim MT" panose="02010502060101010101" pitchFamily="2" charset="-79"/>
                <a:cs typeface="Levenim MT" panose="02010502060101010101" pitchFamily="2" charset="-79"/>
              </a:rPr>
              <a:t>הפתוח, אל השמיים מלאי הכוכבים, אל האדמה המתפוררת תחת הרגלים, אל קולות הלילה, אל תנועת הזמן בטבע. ודרכם להתחבר למשהו </a:t>
            </a:r>
            <a:r>
              <a:rPr lang="he-IL" sz="700" dirty="0" smtClean="0">
                <a:solidFill>
                  <a:schemeClr val="bg1"/>
                </a:solidFill>
                <a:latin typeface="Levenim MT" panose="02010502060101010101" pitchFamily="2" charset="-79"/>
                <a:cs typeface="Levenim MT" panose="02010502060101010101" pitchFamily="2" charset="-79"/>
              </a:rPr>
              <a:t>בתוכנו. </a:t>
            </a:r>
            <a:r>
              <a:rPr lang="he-IL" sz="700" dirty="0">
                <a:solidFill>
                  <a:schemeClr val="bg1"/>
                </a:solidFill>
                <a:latin typeface="Levenim MT" panose="02010502060101010101" pitchFamily="2" charset="-79"/>
                <a:cs typeface="Levenim MT" panose="02010502060101010101" pitchFamily="2" charset="-79"/>
              </a:rPr>
              <a:t>אולי לאיזה אושר קטן או אפילו עושר – מנקודת מבט חדשה. </a:t>
            </a:r>
          </a:p>
          <a:p>
            <a:pPr>
              <a:lnSpc>
                <a:spcPts val="1000"/>
              </a:lnSpc>
            </a:pPr>
            <a:r>
              <a:rPr lang="he-IL" sz="700" dirty="0">
                <a:solidFill>
                  <a:schemeClr val="bg1"/>
                </a:solidFill>
                <a:latin typeface="Levenim MT" panose="02010502060101010101" pitchFamily="2" charset="-79"/>
                <a:cs typeface="Levenim MT" panose="02010502060101010101" pitchFamily="2" charset="-79"/>
              </a:rPr>
              <a:t>לך על זה אחי, לכי על זה אחותי. ואם תצליחו, אנחנו נשמח ששכר ההתנדבות שלכם יפרע מידית בחוויית החיבור שלכם הלילה.  את החוויה הזו קחו אתכם לחיים, נקודת מ</a:t>
            </a:r>
            <a:r>
              <a:rPr lang="he-IL" sz="700" dirty="0" smtClean="0">
                <a:solidFill>
                  <a:schemeClr val="bg1"/>
                </a:solidFill>
                <a:latin typeface="Levenim MT" panose="02010502060101010101" pitchFamily="2" charset="-79"/>
                <a:cs typeface="Levenim MT" panose="02010502060101010101" pitchFamily="2" charset="-79"/>
              </a:rPr>
              <a:t>בט </a:t>
            </a:r>
            <a:r>
              <a:rPr lang="he-IL" sz="700" dirty="0">
                <a:solidFill>
                  <a:schemeClr val="bg1"/>
                </a:solidFill>
                <a:latin typeface="Levenim MT" panose="02010502060101010101" pitchFamily="2" charset="-79"/>
                <a:cs typeface="Levenim MT" panose="02010502060101010101" pitchFamily="2" charset="-79"/>
              </a:rPr>
              <a:t>שיכולה להכניס אותנו לפרופורציות ולתת לנו יציבות ועוגן באוטוסטרדה המהירה של חיי 'השפע' הטכנולוגיים. </a:t>
            </a:r>
          </a:p>
        </p:txBody>
      </p:sp>
      <p:sp>
        <p:nvSpPr>
          <p:cNvPr id="13" name="מלבן 12"/>
          <p:cNvSpPr/>
          <p:nvPr/>
        </p:nvSpPr>
        <p:spPr>
          <a:xfrm>
            <a:off x="6682740" y="2993874"/>
            <a:ext cx="3064160" cy="1316869"/>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אבא, מה זאת אומרת להיות עני?</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מהי נקודת </a:t>
            </a:r>
            <a:r>
              <a:rPr lang="he-IL" sz="700" dirty="0">
                <a:solidFill>
                  <a:srgbClr val="5E4D36"/>
                </a:solidFill>
                <a:latin typeface="Levenim MT" panose="02010502060101010101" pitchFamily="2" charset="-79"/>
                <a:cs typeface="Levenim MT" panose="02010502060101010101" pitchFamily="2" charset="-79"/>
              </a:rPr>
              <a:t>המבט של האב </a:t>
            </a:r>
            <a:r>
              <a:rPr lang="he-IL" sz="700" dirty="0" smtClean="0">
                <a:solidFill>
                  <a:srgbClr val="5E4D36"/>
                </a:solidFill>
                <a:latin typeface="Levenim MT" panose="02010502060101010101" pitchFamily="2" charset="-79"/>
                <a:cs typeface="Levenim MT" panose="02010502060101010101" pitchFamily="2" charset="-79"/>
              </a:rPr>
              <a:t>לגבי עוני </a:t>
            </a:r>
            <a:r>
              <a:rPr lang="he-IL" sz="700" dirty="0">
                <a:solidFill>
                  <a:srgbClr val="5E4D36"/>
                </a:solidFill>
                <a:latin typeface="Levenim MT" panose="02010502060101010101" pitchFamily="2" charset="-79"/>
                <a:cs typeface="Levenim MT" panose="02010502060101010101" pitchFamily="2" charset="-79"/>
              </a:rPr>
              <a:t>ועושר, או לשפע </a:t>
            </a:r>
            <a:r>
              <a:rPr lang="he-IL" sz="700" dirty="0" smtClean="0">
                <a:solidFill>
                  <a:srgbClr val="5E4D36"/>
                </a:solidFill>
                <a:latin typeface="Levenim MT" panose="02010502060101010101" pitchFamily="2" charset="-79"/>
                <a:cs typeface="Levenim MT" panose="02010502060101010101" pitchFamily="2" charset="-79"/>
              </a:rPr>
              <a:t>ומחסור, ומהי </a:t>
            </a:r>
            <a:r>
              <a:rPr lang="he-IL" sz="700" dirty="0">
                <a:solidFill>
                  <a:srgbClr val="5E4D36"/>
                </a:solidFill>
                <a:latin typeface="Levenim MT" panose="02010502060101010101" pitchFamily="2" charset="-79"/>
                <a:cs typeface="Levenim MT" panose="02010502060101010101" pitchFamily="2" charset="-79"/>
              </a:rPr>
              <a:t>נקודת המבט של </a:t>
            </a:r>
            <a:r>
              <a:rPr lang="he-IL" sz="700" dirty="0" smtClean="0">
                <a:solidFill>
                  <a:srgbClr val="5E4D36"/>
                </a:solidFill>
                <a:latin typeface="Levenim MT" panose="02010502060101010101" pitchFamily="2" charset="-79"/>
                <a:cs typeface="Levenim MT" panose="02010502060101010101" pitchFamily="2" charset="-79"/>
              </a:rPr>
              <a:t>הבן? </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סודו של החיבור לאדמה </a:t>
            </a:r>
            <a:endParaRPr lang="he-IL" sz="700" b="1" dirty="0" smtClean="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a:t>
            </a:r>
            <a:r>
              <a:rPr lang="he-IL" sz="700" dirty="0">
                <a:solidFill>
                  <a:srgbClr val="5E4D36"/>
                </a:solidFill>
                <a:latin typeface="Levenim MT" panose="02010502060101010101" pitchFamily="2" charset="-79"/>
                <a:cs typeface="Levenim MT" panose="02010502060101010101" pitchFamily="2" charset="-79"/>
              </a:rPr>
              <a:t>חיבור לאדמה יכול לבוא לידי ביטוי, ומדוע הוא מביא להתמודדות עם הניכור?</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מדוע עושר </a:t>
            </a:r>
            <a:r>
              <a:rPr lang="he-IL" sz="700" dirty="0" err="1">
                <a:solidFill>
                  <a:srgbClr val="5E4D36"/>
                </a:solidFill>
                <a:latin typeface="Levenim MT" panose="02010502060101010101" pitchFamily="2" charset="-79"/>
                <a:cs typeface="Levenim MT" panose="02010502060101010101" pitchFamily="2" charset="-79"/>
              </a:rPr>
              <a:t>אמיתי</a:t>
            </a:r>
            <a:r>
              <a:rPr lang="he-IL" sz="700" dirty="0">
                <a:solidFill>
                  <a:srgbClr val="5E4D36"/>
                </a:solidFill>
                <a:latin typeface="Levenim MT" panose="02010502060101010101" pitchFamily="2" charset="-79"/>
                <a:cs typeface="Levenim MT" panose="02010502060101010101" pitchFamily="2" charset="-79"/>
              </a:rPr>
              <a:t> עובר דרך חיבור לאדמה?</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אבא, מה זאת אומרת להיות עני</a:t>
            </a:r>
            <a:r>
              <a:rPr lang="he-IL" sz="950" b="1" dirty="0" smtClean="0">
                <a:solidFill>
                  <a:srgbClr val="5E4D36"/>
                </a:solidFill>
                <a:latin typeface="Levenim MT" panose="02010502060101010101" pitchFamily="2" charset="-79"/>
                <a:cs typeface="Levenim MT" panose="02010502060101010101" pitchFamily="2" charset="-79"/>
              </a:rPr>
              <a:t>?</a:t>
            </a:r>
            <a:endParaRPr lang="he-IL" sz="700" dirty="0">
              <a:solidFill>
                <a:srgbClr val="5E4D36"/>
              </a:solidFill>
              <a:latin typeface="Levenim MT" panose="02010502060101010101" pitchFamily="2" charset="-79"/>
              <a:cs typeface="Levenim MT" panose="02010502060101010101" pitchFamily="2" charset="-79"/>
            </a:endParaRPr>
          </a:p>
          <a:p>
            <a:pPr>
              <a:spcAft>
                <a:spcPts val="600"/>
              </a:spcAft>
            </a:pPr>
            <a:r>
              <a:rPr lang="he-IL" sz="1000" dirty="0">
                <a:solidFill>
                  <a:srgbClr val="5E4D36"/>
                </a:solidFill>
                <a:latin typeface="Levenim MT" panose="02010502060101010101" pitchFamily="2" charset="-79"/>
                <a:cs typeface="Levenim MT" panose="02010502060101010101" pitchFamily="2" charset="-79"/>
              </a:rPr>
              <a:t>אב אמיד, שרצה ללמד את בנו מה היא משמעות העוני, לקח אותו לבלות מספר ימים בהרים, עם משפחה של איכרים.</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הם בילו בחברת האיכרים שלושה ימים ושני לילות, בביתם שבשדות למרגלות ההר. כשחזרו לביתם, בעיר הגדולה, שאל האב את בנו:</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מה דעתך על </a:t>
            </a:r>
            <a:r>
              <a:rPr lang="he-IL" sz="1000" dirty="0" err="1">
                <a:solidFill>
                  <a:srgbClr val="5E4D36"/>
                </a:solidFill>
                <a:latin typeface="Levenim MT" panose="02010502060101010101" pitchFamily="2" charset="-79"/>
                <a:cs typeface="Levenim MT" panose="02010502060101010101" pitchFamily="2" charset="-79"/>
              </a:rPr>
              <a:t>החווייה</a:t>
            </a:r>
            <a:r>
              <a:rPr lang="he-IL" sz="1000" dirty="0">
                <a:solidFill>
                  <a:srgbClr val="5E4D36"/>
                </a:solidFill>
                <a:latin typeface="Levenim MT" panose="02010502060101010101" pitchFamily="2" charset="-79"/>
                <a:cs typeface="Levenim MT" panose="02010502060101010101" pitchFamily="2" charset="-79"/>
              </a:rPr>
              <a:t>?</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-טובה, ענה לו הבן.</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ומה למדת? התעקש האב...</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והבן ענה:</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1. לנו יש רק כלב אחד, להם יש ארבעה.</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2. לנו יש בריכה עם מים הנובעים ממזרקה במרכז הגינה... להם יש נחל שאין רואים את תחילתו ואין רואים את סופו, המים צלולים וקרירים וטעימים.</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3. אנחנו צריכים לרכוש פנסים כדי להאיר את חצרנו... להם יש כוכבים, ירח ונרות על השולחן</a:t>
            </a:r>
            <a:r>
              <a:rPr lang="he-IL" sz="1000" dirty="0" smtClean="0">
                <a:solidFill>
                  <a:srgbClr val="5E4D36"/>
                </a:solidFill>
                <a:latin typeface="Levenim MT" panose="02010502060101010101" pitchFamily="2" charset="-79"/>
                <a:cs typeface="Levenim MT" panose="02010502060101010101" pitchFamily="2" charset="-79"/>
              </a:rPr>
              <a:t>.</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4. החצר שלנו מתפרשת מן הגדר ועד לגדר שבצד השני. להם יש שטח ללא גבול הנמתח עד קצה אופק.</a:t>
            </a:r>
          </a:p>
          <a:p>
            <a:pPr>
              <a:spcAft>
                <a:spcPts val="600"/>
              </a:spcAft>
            </a:pPr>
            <a:r>
              <a:rPr lang="he-IL" sz="1000" dirty="0">
                <a:solidFill>
                  <a:srgbClr val="5E4D36"/>
                </a:solidFill>
                <a:latin typeface="Levenim MT" panose="02010502060101010101" pitchFamily="2" charset="-79"/>
                <a:cs typeface="Levenim MT" panose="02010502060101010101" pitchFamily="2" charset="-79"/>
              </a:rPr>
              <a:t>5. אנחנו צריכים להרחיק אל החנות כדי לרכוש את מזוננו. הם מגדלים את מזונם לעצמם ואין להם צורך באיש.</a:t>
            </a:r>
          </a:p>
          <a:p>
            <a:pPr>
              <a:spcAft>
                <a:spcPts val="600"/>
              </a:spcAft>
            </a:pPr>
            <a:endParaRPr lang="he-IL" sz="1000" dirty="0">
              <a:solidFill>
                <a:srgbClr val="5E4D36"/>
              </a:solidFill>
              <a:latin typeface="Levenim MT" panose="02010502060101010101" pitchFamily="2" charset="-79"/>
              <a:cs typeface="Levenim MT" panose="02010502060101010101" pitchFamily="2" charset="-79"/>
            </a:endParaRPr>
          </a:p>
        </p:txBody>
      </p:sp>
      <p:pic>
        <p:nvPicPr>
          <p:cNvPr id="4" name="מציין מיקום של תמונה 3"/>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5458" r="5458"/>
          <a:stretch>
            <a:fillRect/>
          </a:stretch>
        </p:blipFill>
        <p:spPr>
          <a:xfrm>
            <a:off x="8305799" y="4455736"/>
            <a:ext cx="1514475" cy="1416725"/>
          </a:xfrm>
        </p:spPr>
      </p:pic>
      <p:sp>
        <p:nvSpPr>
          <p:cNvPr id="18" name="מלבן 17"/>
          <p:cNvSpPr/>
          <p:nvPr/>
        </p:nvSpPr>
        <p:spPr>
          <a:xfrm>
            <a:off x="242836" y="990599"/>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a:t>
            </a:r>
            <a:r>
              <a:rPr lang="he-IL" sz="950" b="1" dirty="0">
                <a:solidFill>
                  <a:srgbClr val="5E4D36"/>
                </a:solidFill>
                <a:latin typeface="Levenim MT" panose="02010502060101010101" pitchFamily="2" charset="-79"/>
                <a:cs typeface="Levenim MT" panose="02010502060101010101" pitchFamily="2" charset="-79"/>
              </a:rPr>
              <a:t>. סודו של החיבור לאדמה </a:t>
            </a:r>
            <a:endParaRPr lang="he-IL" sz="950" b="1" dirty="0" smtClean="0">
              <a:solidFill>
                <a:srgbClr val="5E4D36"/>
              </a:solidFill>
              <a:latin typeface="Levenim MT" panose="02010502060101010101" pitchFamily="2" charset="-79"/>
              <a:cs typeface="Levenim MT" panose="02010502060101010101" pitchFamily="2" charset="-79"/>
            </a:endParaRPr>
          </a:p>
          <a:p>
            <a:pPr algn="just">
              <a:lnSpc>
                <a:spcPct val="150000"/>
              </a:lnSpc>
              <a:spcAft>
                <a:spcPts val="600"/>
              </a:spcAft>
            </a:pPr>
            <a:r>
              <a:rPr lang="he-IL" sz="700" dirty="0">
                <a:solidFill>
                  <a:srgbClr val="5E4D36"/>
                </a:solidFill>
                <a:latin typeface="Levenim MT" panose="02010502060101010101" pitchFamily="2" charset="-79"/>
                <a:cs typeface="Levenim MT" panose="02010502060101010101" pitchFamily="2" charset="-79"/>
              </a:rPr>
              <a:t>ידועה האמרה </a:t>
            </a:r>
            <a:r>
              <a:rPr lang="he-IL" sz="700" dirty="0" smtClean="0">
                <a:solidFill>
                  <a:srgbClr val="5E4D36"/>
                </a:solidFill>
                <a:latin typeface="Levenim MT" panose="02010502060101010101" pitchFamily="2" charset="-79"/>
                <a:cs typeface="Levenim MT" panose="02010502060101010101" pitchFamily="2" charset="-79"/>
              </a:rPr>
              <a:t>העתיקה </a:t>
            </a:r>
            <a:r>
              <a:rPr lang="he-IL" sz="700" smtClean="0">
                <a:solidFill>
                  <a:srgbClr val="5E4D36"/>
                </a:solidFill>
                <a:latin typeface="Levenim MT" panose="02010502060101010101" pitchFamily="2" charset="-79"/>
                <a:cs typeface="Levenim MT" panose="02010502060101010101" pitchFamily="2" charset="-79"/>
              </a:rPr>
              <a:t>[ממסכת אבות] </a:t>
            </a:r>
            <a:r>
              <a:rPr lang="he-IL" sz="700" dirty="0">
                <a:solidFill>
                  <a:srgbClr val="5E4D36"/>
                </a:solidFill>
                <a:latin typeface="Levenim MT" panose="02010502060101010101" pitchFamily="2" charset="-79"/>
                <a:cs typeface="Levenim MT" panose="02010502060101010101" pitchFamily="2" charset="-79"/>
              </a:rPr>
              <a:t>"איזהו עשיר? השמח בחלקו".</a:t>
            </a:r>
          </a:p>
          <a:p>
            <a:pPr algn="just">
              <a:lnSpc>
                <a:spcPct val="150000"/>
              </a:lnSpc>
              <a:spcAft>
                <a:spcPts val="600"/>
              </a:spcAft>
            </a:pPr>
            <a:r>
              <a:rPr lang="he-IL" sz="700" dirty="0">
                <a:solidFill>
                  <a:srgbClr val="5E4D36"/>
                </a:solidFill>
                <a:latin typeface="Levenim MT" panose="02010502060101010101" pitchFamily="2" charset="-79"/>
                <a:cs typeface="Levenim MT" panose="02010502060101010101" pitchFamily="2" charset="-79"/>
              </a:rPr>
              <a:t>אם חושבים קצת על אמירה יפה זו, מתחילים להתבלבל, בגלל שהשאלה העיקרית שאדם יכול לשאול את עצמו היא: "מהו חלקי </a:t>
            </a:r>
            <a:r>
              <a:rPr lang="he-IL" sz="700" dirty="0" err="1">
                <a:solidFill>
                  <a:srgbClr val="5E4D36"/>
                </a:solidFill>
                <a:latin typeface="Levenim MT" panose="02010502060101010101" pitchFamily="2" charset="-79"/>
                <a:cs typeface="Levenim MT" panose="02010502060101010101" pitchFamily="2" charset="-79"/>
              </a:rPr>
              <a:t>האמיתי</a:t>
            </a:r>
            <a:r>
              <a:rPr lang="he-IL" sz="700" dirty="0">
                <a:solidFill>
                  <a:srgbClr val="5E4D36"/>
                </a:solidFill>
                <a:latin typeface="Levenim MT" panose="02010502060101010101" pitchFamily="2" charset="-79"/>
                <a:cs typeface="Levenim MT" panose="02010502060101010101" pitchFamily="2" charset="-79"/>
              </a:rPr>
              <a:t> </a:t>
            </a:r>
            <a:r>
              <a:rPr lang="he-IL" sz="700" dirty="0" err="1">
                <a:solidFill>
                  <a:srgbClr val="5E4D36"/>
                </a:solidFill>
                <a:latin typeface="Levenim MT" panose="02010502060101010101" pitchFamily="2" charset="-79"/>
                <a:cs typeface="Levenim MT" panose="02010502060101010101" pitchFamily="2" charset="-79"/>
              </a:rPr>
              <a:t>והמדוייק</a:t>
            </a:r>
            <a:r>
              <a:rPr lang="he-IL" sz="700" dirty="0">
                <a:solidFill>
                  <a:srgbClr val="5E4D36"/>
                </a:solidFill>
                <a:latin typeface="Levenim MT" panose="02010502060101010101" pitchFamily="2" charset="-79"/>
                <a:cs typeface="Levenim MT" panose="02010502060101010101" pitchFamily="2" charset="-79"/>
              </a:rPr>
              <a:t>?"</a:t>
            </a:r>
          </a:p>
          <a:p>
            <a:pPr algn="just">
              <a:lnSpc>
                <a:spcPct val="150000"/>
              </a:lnSpc>
              <a:spcAft>
                <a:spcPts val="600"/>
              </a:spcAft>
            </a:pPr>
            <a:r>
              <a:rPr lang="he-IL" sz="700" dirty="0">
                <a:solidFill>
                  <a:srgbClr val="5E4D36"/>
                </a:solidFill>
                <a:latin typeface="Levenim MT" panose="02010502060101010101" pitchFamily="2" charset="-79"/>
                <a:cs typeface="Levenim MT" panose="02010502060101010101" pitchFamily="2" charset="-79"/>
              </a:rPr>
              <a:t>איך אדם יכול לדעת אם הוא עובד יותר מדי או פחות מדי, ואם הוא מגזים ברכישותיו או להיפך? איך אדם יודע אם מהו "חלקו" בקשרים עם בני אדם, בתקופה בה חוויית הבדידות כל כך חזקה?</a:t>
            </a:r>
          </a:p>
          <a:p>
            <a:pPr algn="just">
              <a:lnSpc>
                <a:spcPct val="150000"/>
              </a:lnSpc>
              <a:spcAft>
                <a:spcPts val="600"/>
              </a:spcAft>
            </a:pPr>
            <a:r>
              <a:rPr lang="he-IL" sz="700" dirty="0">
                <a:solidFill>
                  <a:srgbClr val="5E4D36"/>
                </a:solidFill>
                <a:latin typeface="Levenim MT" panose="02010502060101010101" pitchFamily="2" charset="-79"/>
                <a:cs typeface="Levenim MT" panose="02010502060101010101" pitchFamily="2" charset="-79"/>
              </a:rPr>
              <a:t> חיבור לאדמה הוא מהלך שיכול לעזור לנו לתפוס באופן מוחשי מהו "חלקנו" האישי.</a:t>
            </a:r>
          </a:p>
          <a:p>
            <a:pPr algn="just"/>
            <a:r>
              <a:rPr lang="he-IL" sz="700" dirty="0" smtClean="0">
                <a:solidFill>
                  <a:srgbClr val="5E4D36"/>
                </a:solidFill>
                <a:latin typeface="Levenim MT" panose="02010502060101010101" pitchFamily="2" charset="-79"/>
                <a:cs typeface="Levenim MT" panose="02010502060101010101" pitchFamily="2" charset="-79"/>
              </a:rPr>
              <a:t>לא </a:t>
            </a:r>
            <a:r>
              <a:rPr lang="he-IL" sz="700" dirty="0">
                <a:solidFill>
                  <a:srgbClr val="5E4D36"/>
                </a:solidFill>
                <a:latin typeface="Levenim MT" panose="02010502060101010101" pitchFamily="2" charset="-79"/>
                <a:cs typeface="Levenim MT" panose="02010502060101010101" pitchFamily="2" charset="-79"/>
              </a:rPr>
              <a:t>מדובר בתרופת קסם או במהלך פרקטי.</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סודו של חיבור </a:t>
            </a:r>
            <a:r>
              <a:rPr lang="he-IL" sz="700" dirty="0" err="1">
                <a:solidFill>
                  <a:srgbClr val="5E4D36"/>
                </a:solidFill>
                <a:latin typeface="Levenim MT" panose="02010502060101010101" pitchFamily="2" charset="-79"/>
                <a:cs typeface="Levenim MT" panose="02010502060101010101" pitchFamily="2" charset="-79"/>
              </a:rPr>
              <a:t>אמיתי</a:t>
            </a:r>
            <a:r>
              <a:rPr lang="he-IL" sz="700" dirty="0">
                <a:solidFill>
                  <a:srgbClr val="5E4D36"/>
                </a:solidFill>
                <a:latin typeface="Levenim MT" panose="02010502060101010101" pitchFamily="2" charset="-79"/>
                <a:cs typeface="Levenim MT" panose="02010502060101010101" pitchFamily="2" charset="-79"/>
              </a:rPr>
              <a:t> לאדמה הוא יצירת קשר אישי חי עם מקורם של החיים.</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החיבור הזה לאדמה יכול לבוא לידי ביטוי דרך מגע </a:t>
            </a:r>
            <a:r>
              <a:rPr lang="he-IL" sz="700" dirty="0" smtClean="0">
                <a:solidFill>
                  <a:srgbClr val="5E4D36"/>
                </a:solidFill>
                <a:latin typeface="Levenim MT" panose="02010502060101010101" pitchFamily="2" charset="-79"/>
                <a:cs typeface="Levenim MT" panose="02010502060101010101" pitchFamily="2" charset="-79"/>
              </a:rPr>
              <a:t>עם </a:t>
            </a:r>
            <a:r>
              <a:rPr lang="he-IL" sz="700" dirty="0">
                <a:solidFill>
                  <a:srgbClr val="5E4D36"/>
                </a:solidFill>
                <a:latin typeface="Levenim MT" panose="02010502060101010101" pitchFamily="2" charset="-79"/>
                <a:cs typeface="Levenim MT" panose="02010502060101010101" pitchFamily="2" charset="-79"/>
              </a:rPr>
              <a:t>רגבי </a:t>
            </a:r>
            <a:r>
              <a:rPr lang="he-IL" sz="700" dirty="0" smtClean="0">
                <a:solidFill>
                  <a:srgbClr val="5E4D36"/>
                </a:solidFill>
                <a:latin typeface="Levenim MT" panose="02010502060101010101" pitchFamily="2" charset="-79"/>
                <a:cs typeface="Levenim MT" panose="02010502060101010101" pitchFamily="2" charset="-79"/>
              </a:rPr>
              <a:t>האדמה, במפגש עם השמים הפתוחים, במגע עם מים מפכים, ביציאה אל האוויר הצח, בצינת הלילה, בשעות התחלפות הלילה ליום, בשיח רעים ללא הסחות הדעת הטכנולוגיות.</a:t>
            </a:r>
            <a:endParaRPr lang="he-IL" sz="7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אדם שמחובר לאדמה הוא אדם שליבו פתוח, יש לו אומץ ומוכנות למפגש אנושי </a:t>
            </a:r>
            <a:r>
              <a:rPr lang="he-IL" sz="700" dirty="0" err="1">
                <a:solidFill>
                  <a:srgbClr val="5E4D36"/>
                </a:solidFill>
                <a:latin typeface="Levenim MT" panose="02010502060101010101" pitchFamily="2" charset="-79"/>
                <a:cs typeface="Levenim MT" panose="02010502060101010101" pitchFamily="2" charset="-79"/>
              </a:rPr>
              <a:t>אמיתי</a:t>
            </a:r>
            <a:r>
              <a:rPr lang="he-IL" sz="700" dirty="0">
                <a:solidFill>
                  <a:srgbClr val="5E4D36"/>
                </a:solidFill>
                <a:latin typeface="Levenim MT" panose="02010502060101010101" pitchFamily="2" charset="-79"/>
                <a:cs typeface="Levenim MT" panose="02010502060101010101" pitchFamily="2" charset="-79"/>
              </a:rPr>
              <a:t>, ויש לו גם את כל הסיבות הטובות לקיים מפגש שכזה.</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אדם שמחובר לאדמה הוא אדם עשיר, כי חיבור כזה הוא דבר שאי אפשר באמת לקנותו בכסף חיצוני, אלא בפתיחת הלב, ובשמחה </a:t>
            </a:r>
            <a:r>
              <a:rPr lang="he-IL" sz="700" dirty="0" err="1">
                <a:solidFill>
                  <a:srgbClr val="5E4D36"/>
                </a:solidFill>
                <a:latin typeface="Levenim MT" panose="02010502060101010101" pitchFamily="2" charset="-79"/>
                <a:cs typeface="Levenim MT" panose="02010502060101010101" pitchFamily="2" charset="-79"/>
              </a:rPr>
              <a:t>אמיתית</a:t>
            </a:r>
            <a:r>
              <a:rPr lang="he-IL" sz="700" dirty="0">
                <a:solidFill>
                  <a:srgbClr val="5E4D36"/>
                </a:solidFill>
                <a:latin typeface="Levenim MT" panose="02010502060101010101" pitchFamily="2" charset="-79"/>
                <a:cs typeface="Levenim MT" panose="02010502060101010101" pitchFamily="2" charset="-79"/>
              </a:rPr>
              <a:t> בחלקך, חלקך שקיבלת מן החיים, שעומדים על </a:t>
            </a:r>
            <a:r>
              <a:rPr lang="he-IL" sz="700" dirty="0" smtClean="0">
                <a:solidFill>
                  <a:srgbClr val="5E4D36"/>
                </a:solidFill>
                <a:latin typeface="Levenim MT" panose="02010502060101010101" pitchFamily="2" charset="-79"/>
                <a:cs typeface="Levenim MT" panose="02010502060101010101" pitchFamily="2" charset="-79"/>
              </a:rPr>
              <a:t>האדמה.</a:t>
            </a: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700" dirty="0" smtClean="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חבורת </a:t>
            </a:r>
            <a:r>
              <a:rPr lang="he-IL" sz="600" dirty="0">
                <a:solidFill>
                  <a:srgbClr val="5E4D36"/>
                </a:solidFill>
                <a:latin typeface="Levenim MT" panose="02010502060101010101" pitchFamily="2" charset="-79"/>
                <a:cs typeface="Levenim MT" panose="02010502060101010101" pitchFamily="2" charset="-79"/>
              </a:rPr>
              <a:t>הכותבים של השומר החדש</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5" name="מלבן 14"/>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lvl="0"/>
            <a:r>
              <a:rPr lang="he-IL" sz="1000" dirty="0" smtClean="0">
                <a:solidFill>
                  <a:srgbClr val="5E4D36"/>
                </a:solidFill>
                <a:latin typeface="Levenim MT" panose="02010502060101010101" pitchFamily="2" charset="-79"/>
                <a:cs typeface="Levenim MT" panose="02010502060101010101" pitchFamily="2" charset="-79"/>
              </a:rPr>
              <a:t>6</a:t>
            </a:r>
            <a:r>
              <a:rPr lang="he-IL" sz="1000" dirty="0">
                <a:solidFill>
                  <a:srgbClr val="5E4D36"/>
                </a:solidFill>
                <a:latin typeface="Levenim MT" panose="02010502060101010101" pitchFamily="2" charset="-79"/>
                <a:cs typeface="Levenim MT" panose="02010502060101010101" pitchFamily="2" charset="-79"/>
              </a:rPr>
              <a:t>. אנחנו שומעים מוזיקה מתקליטורים. להם יש סימפוניה בלתי נגמרת של שירת דרורים, קרקור צפרדעים, צרצור צרצרים ופעיית כבשים. ואל כל אלו מצטרפת שירת הזורעים והקוצרים שמסביב</a:t>
            </a:r>
            <a:r>
              <a:rPr lang="he-IL" sz="1000" dirty="0" smtClean="0">
                <a:solidFill>
                  <a:srgbClr val="5E4D36"/>
                </a:solidFill>
                <a:latin typeface="Levenim MT" panose="02010502060101010101" pitchFamily="2" charset="-79"/>
                <a:cs typeface="Levenim MT" panose="02010502060101010101" pitchFamily="2" charset="-79"/>
              </a:rPr>
              <a:t>.</a:t>
            </a:r>
          </a:p>
          <a:p>
            <a:pPr lvl="0"/>
            <a:endParaRPr lang="he-IL" sz="1000" dirty="0">
              <a:solidFill>
                <a:srgbClr val="5E4D36"/>
              </a:solidFill>
              <a:latin typeface="Levenim MT" panose="02010502060101010101" pitchFamily="2" charset="-79"/>
              <a:cs typeface="Levenim MT" panose="02010502060101010101" pitchFamily="2" charset="-79"/>
            </a:endParaRPr>
          </a:p>
          <a:p>
            <a:pPr lvl="0"/>
            <a:r>
              <a:rPr lang="he-IL" sz="1000" dirty="0">
                <a:solidFill>
                  <a:srgbClr val="5E4D36"/>
                </a:solidFill>
                <a:latin typeface="Levenim MT" panose="02010502060101010101" pitchFamily="2" charset="-79"/>
                <a:cs typeface="Levenim MT" panose="02010502060101010101" pitchFamily="2" charset="-79"/>
              </a:rPr>
              <a:t>7. אנחנו מבשלים על כיריים חשמליות. להם יש אוכל שטעמו כטעם המדורה וריחו כריח העשן</a:t>
            </a:r>
            <a:r>
              <a:rPr lang="he-IL" sz="1000" dirty="0" smtClean="0">
                <a:solidFill>
                  <a:srgbClr val="5E4D36"/>
                </a:solidFill>
                <a:latin typeface="Levenim MT" panose="02010502060101010101" pitchFamily="2" charset="-79"/>
                <a:cs typeface="Levenim MT" panose="02010502060101010101" pitchFamily="2" charset="-79"/>
              </a:rPr>
              <a:t>.</a:t>
            </a:r>
          </a:p>
          <a:p>
            <a:pPr lvl="0"/>
            <a:endParaRPr lang="he-IL" sz="1000" dirty="0">
              <a:solidFill>
                <a:srgbClr val="5E4D36"/>
              </a:solidFill>
              <a:latin typeface="Levenim MT" panose="02010502060101010101" pitchFamily="2" charset="-79"/>
              <a:cs typeface="Levenim MT" panose="02010502060101010101" pitchFamily="2" charset="-79"/>
            </a:endParaRPr>
          </a:p>
          <a:p>
            <a:pPr lvl="0"/>
            <a:r>
              <a:rPr lang="he-IL" sz="1000" dirty="0">
                <a:solidFill>
                  <a:srgbClr val="5E4D36"/>
                </a:solidFill>
                <a:latin typeface="Levenim MT" panose="02010502060101010101" pitchFamily="2" charset="-79"/>
                <a:cs typeface="Levenim MT" panose="02010502060101010101" pitchFamily="2" charset="-79"/>
              </a:rPr>
              <a:t>8. אנו מגודרים מסביבנו בחומות שיגנו עלינו ואזעקות להתריע מפני גנבים. אצלם הדלתות פתוחות לכל רוחות השמים וכולם נכנסים ובאים בשלום ויוצאים והולכים בשלום</a:t>
            </a:r>
            <a:r>
              <a:rPr lang="he-IL" sz="1000" dirty="0" smtClean="0">
                <a:solidFill>
                  <a:srgbClr val="5E4D36"/>
                </a:solidFill>
                <a:latin typeface="Levenim MT" panose="02010502060101010101" pitchFamily="2" charset="-79"/>
                <a:cs typeface="Levenim MT" panose="02010502060101010101" pitchFamily="2" charset="-79"/>
              </a:rPr>
              <a:t>.</a:t>
            </a:r>
          </a:p>
          <a:p>
            <a:pPr lvl="0"/>
            <a:endParaRPr lang="he-IL" sz="1000" dirty="0">
              <a:solidFill>
                <a:srgbClr val="5E4D36"/>
              </a:solidFill>
              <a:latin typeface="Levenim MT" panose="02010502060101010101" pitchFamily="2" charset="-79"/>
              <a:cs typeface="Levenim MT" panose="02010502060101010101" pitchFamily="2" charset="-79"/>
            </a:endParaRPr>
          </a:p>
          <a:p>
            <a:pPr lvl="0"/>
            <a:r>
              <a:rPr lang="he-IL" sz="1000" dirty="0">
                <a:solidFill>
                  <a:srgbClr val="5E4D36"/>
                </a:solidFill>
                <a:latin typeface="Levenim MT" panose="02010502060101010101" pitchFamily="2" charset="-79"/>
                <a:cs typeface="Levenim MT" panose="02010502060101010101" pitchFamily="2" charset="-79"/>
              </a:rPr>
              <a:t>9. אנו מחוברים לטלפונים שלנו, למחשבים, לטלוויזיה...הם, לעומת זאת, מחוברים לחיים, לשמיים, לשמש, למים ולירוק השדה, מגע החי והצומח וחדוות </a:t>
            </a:r>
            <a:r>
              <a:rPr lang="he-IL" sz="1000" dirty="0" err="1">
                <a:solidFill>
                  <a:srgbClr val="5E4D36"/>
                </a:solidFill>
                <a:latin typeface="Levenim MT" panose="02010502060101010101" pitchFamily="2" charset="-79"/>
                <a:cs typeface="Levenim MT" panose="02010502060101010101" pitchFamily="2" charset="-79"/>
              </a:rPr>
              <a:t>היחד</a:t>
            </a:r>
            <a:r>
              <a:rPr lang="he-IL" sz="1000" dirty="0">
                <a:solidFill>
                  <a:srgbClr val="5E4D36"/>
                </a:solidFill>
                <a:latin typeface="Levenim MT" panose="02010502060101010101" pitchFamily="2" charset="-79"/>
                <a:cs typeface="Levenim MT" panose="02010502060101010101" pitchFamily="2" charset="-79"/>
              </a:rPr>
              <a:t> של המשפחה</a:t>
            </a:r>
            <a:r>
              <a:rPr lang="he-IL" sz="1000" dirty="0" smtClean="0">
                <a:solidFill>
                  <a:srgbClr val="5E4D36"/>
                </a:solidFill>
                <a:latin typeface="Levenim MT" panose="02010502060101010101" pitchFamily="2" charset="-79"/>
                <a:cs typeface="Levenim MT" panose="02010502060101010101" pitchFamily="2" charset="-79"/>
              </a:rPr>
              <a:t>.</a:t>
            </a:r>
          </a:p>
          <a:p>
            <a:pPr lvl="0"/>
            <a:endParaRPr lang="he-IL" sz="1000" dirty="0">
              <a:solidFill>
                <a:srgbClr val="5E4D36"/>
              </a:solidFill>
              <a:latin typeface="Levenim MT" panose="02010502060101010101" pitchFamily="2" charset="-79"/>
              <a:cs typeface="Levenim MT" panose="02010502060101010101" pitchFamily="2" charset="-79"/>
            </a:endParaRPr>
          </a:p>
          <a:p>
            <a:pPr lvl="0"/>
            <a:r>
              <a:rPr lang="he-IL" sz="1000" dirty="0">
                <a:solidFill>
                  <a:srgbClr val="5E4D36"/>
                </a:solidFill>
                <a:latin typeface="Levenim MT" panose="02010502060101010101" pitchFamily="2" charset="-79"/>
                <a:cs typeface="Levenim MT" panose="02010502060101010101" pitchFamily="2" charset="-79"/>
              </a:rPr>
              <a:t>האב נפעם מעומק ההתבוננות של בנו... ואז הוסיף הבן משפט אחרון:</a:t>
            </a:r>
          </a:p>
          <a:p>
            <a:pPr lvl="0"/>
            <a:r>
              <a:rPr lang="he-IL" sz="1000" dirty="0">
                <a:solidFill>
                  <a:srgbClr val="5E4D36"/>
                </a:solidFill>
                <a:latin typeface="Levenim MT" panose="02010502060101010101" pitchFamily="2" charset="-79"/>
                <a:cs typeface="Levenim MT" panose="02010502060101010101" pitchFamily="2" charset="-79"/>
              </a:rPr>
              <a:t>תודה לך אבא, שלימדת אותי עד כמה אנו עניים!</a:t>
            </a:r>
          </a:p>
          <a:p>
            <a:pPr lvl="0"/>
            <a:r>
              <a:rPr lang="he-IL" sz="1000" dirty="0">
                <a:solidFill>
                  <a:srgbClr val="5E4D36"/>
                </a:solidFill>
                <a:latin typeface="Levenim MT" panose="02010502060101010101" pitchFamily="2" charset="-79"/>
                <a:cs typeface="Levenim MT" panose="02010502060101010101" pitchFamily="2" charset="-79"/>
              </a:rPr>
              <a:t>אנו הופכים מיום ליום עניים יותר ברוחנו </a:t>
            </a:r>
            <a:r>
              <a:rPr lang="he-IL" sz="1000" dirty="0" err="1">
                <a:solidFill>
                  <a:srgbClr val="5E4D36"/>
                </a:solidFill>
                <a:latin typeface="Levenim MT" panose="02010502060101010101" pitchFamily="2" charset="-79"/>
                <a:cs typeface="Levenim MT" panose="02010502060101010101" pitchFamily="2" charset="-79"/>
              </a:rPr>
              <a:t>ועוורים</a:t>
            </a:r>
            <a:r>
              <a:rPr lang="he-IL" sz="1000" dirty="0">
                <a:solidFill>
                  <a:srgbClr val="5E4D36"/>
                </a:solidFill>
                <a:latin typeface="Levenim MT" panose="02010502060101010101" pitchFamily="2" charset="-79"/>
                <a:cs typeface="Levenim MT" panose="02010502060101010101" pitchFamily="2" charset="-79"/>
              </a:rPr>
              <a:t> ליפי הטבע ועוצמתו. אנו טורחים בלי די להשיג עוד ועוד, ושוכחים שבעצם כבר יש לנו </a:t>
            </a:r>
            <a:r>
              <a:rPr lang="he-IL" sz="1000" dirty="0" err="1">
                <a:solidFill>
                  <a:srgbClr val="5E4D36"/>
                </a:solidFill>
                <a:latin typeface="Levenim MT" panose="02010502060101010101" pitchFamily="2" charset="-79"/>
                <a:cs typeface="Levenim MT" panose="02010502060101010101" pitchFamily="2" charset="-79"/>
              </a:rPr>
              <a:t>הכל</a:t>
            </a:r>
            <a:r>
              <a:rPr lang="he-IL" sz="1000" dirty="0">
                <a:solidFill>
                  <a:srgbClr val="5E4D36"/>
                </a:solidFill>
                <a:latin typeface="Levenim MT" panose="02010502060101010101" pitchFamily="2" charset="-79"/>
                <a:cs typeface="Levenim MT" panose="02010502060101010101" pitchFamily="2" charset="-79"/>
              </a:rPr>
              <a:t>, והגיע הזמן להתחיל להשתמש במה שיש לנו</a:t>
            </a:r>
            <a:r>
              <a:rPr lang="he-IL" sz="1000" dirty="0" smtClean="0">
                <a:solidFill>
                  <a:srgbClr val="5E4D36"/>
                </a:solidFill>
                <a:latin typeface="Levenim MT" panose="02010502060101010101" pitchFamily="2" charset="-79"/>
                <a:cs typeface="Levenim MT" panose="02010502060101010101" pitchFamily="2" charset="-79"/>
              </a:rPr>
              <a:t>...</a:t>
            </a:r>
          </a:p>
          <a:p>
            <a:pPr lvl="0" algn="l"/>
            <a:r>
              <a:rPr lang="he-IL" sz="600" smtClean="0">
                <a:solidFill>
                  <a:srgbClr val="5E4D36"/>
                </a:solidFill>
                <a:latin typeface="Levenim MT" panose="02010502060101010101" pitchFamily="2" charset="-79"/>
                <a:cs typeface="Levenim MT" panose="02010502060101010101" pitchFamily="2" charset="-79"/>
              </a:rPr>
              <a:t>סיפור עממי</a:t>
            </a:r>
            <a:endParaRPr lang="he-IL" sz="6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1050" dirty="0" smtClean="0"/>
              <a:t>אנחנו </a:t>
            </a:r>
            <a:r>
              <a:rPr lang="he-IL" sz="1050" dirty="0"/>
              <a:t>מבקשים בדף לימוד זה להראות את הקשר בין החיבור לטבע ולחקלאות לבין המצב החברתי והאישי. הטענה המרכזית היא שניתוק והטבע מהאדמה ומהחקלאות, הוא גורם מרכזי במצבו הבודד והמנוכר של האדם הפוסטמודרני והמודרני.</a:t>
            </a:r>
          </a:p>
          <a:p>
            <a:pPr marL="0" indent="0" algn="just">
              <a:lnSpc>
                <a:spcPct val="150000"/>
              </a:lnSpc>
              <a:buNone/>
            </a:pPr>
            <a:r>
              <a:rPr lang="he-IL" sz="1050" dirty="0"/>
              <a:t>מכאן אנו מבקשים לנסות לחבר גם את העירוני לאדמה לטבע ולחקלאות ברעיון ובמעשה. </a:t>
            </a:r>
          </a:p>
          <a:p>
            <a:pPr marL="0" indent="0" algn="just">
              <a:lnSpc>
                <a:spcPct val="150000"/>
              </a:lnSpc>
              <a:buNone/>
            </a:pPr>
            <a:r>
              <a:rPr lang="he-IL" sz="1050" u="sng" dirty="0" smtClean="0"/>
              <a:t>א . </a:t>
            </a:r>
            <a:r>
              <a:rPr lang="he-IL" sz="1050" u="sng" dirty="0"/>
              <a:t>אבא, מה זאת אומרת להיות עני?</a:t>
            </a:r>
          </a:p>
          <a:p>
            <a:pPr marL="0" indent="0" algn="just">
              <a:lnSpc>
                <a:spcPct val="150000"/>
              </a:lnSpc>
              <a:buNone/>
            </a:pPr>
            <a:r>
              <a:rPr lang="he-IL" sz="1050" dirty="0"/>
              <a:t>באגדה עממית זו, האב הוא דוגמה להשקפה המודרנית על החיים. החיים הם עושר כלכלי, צבירת נכסים, צבירת כוח. בתמונת חיים זו יש פרדוקס. האדם רוצה שהדברים יהיו שייכים רק לו. זוהי השאיפה לכוח ועושר. כך האדם בהכרח מצמצם את יכולתו להיות במרחב. כמה מרחב שארכוש ואכבוש, הוא תמיד יצמצם אותי למשהו מוגבל. </a:t>
            </a:r>
          </a:p>
          <a:p>
            <a:pPr marL="0" indent="0" algn="just">
              <a:lnSpc>
                <a:spcPct val="150000"/>
              </a:lnSpc>
              <a:buNone/>
            </a:pPr>
            <a:r>
              <a:rPr lang="he-IL" sz="1050" dirty="0"/>
              <a:t>תמונת החיים החלופית של הבן – אם אני מוותר על הרעיון שהדברים יהיו שייכים רק לי, ואם אני מוותר על צבירת הכוח שברעיון זה, וכך גם שאר האנשים, הרי שהמרחב כולו פתוח לי ולאנשים כולם. כך אני זוכה בעושר שלעולם היחיד לא יצליח לרכוש בכוח ובמשחק של 'רק שלי'.</a:t>
            </a:r>
          </a:p>
          <a:p>
            <a:pPr marL="0" indent="0" algn="just">
              <a:lnSpc>
                <a:spcPct val="150000"/>
              </a:lnSpc>
              <a:buNone/>
            </a:pPr>
            <a:r>
              <a:rPr lang="he-IL" sz="1050" dirty="0"/>
              <a:t>תמונת החיים המודרנית מציבה אותי לא רק ביכולת מוגבלת ולעולם לא מסופק, היא גם מציבה אותו לעומתי מול כל העולם. היא מכניסה אותנו לחיים של מאבק על העושר, למאבקי כוח. כל האנשים שסביבנו הופכים להיות אויבים פוטנציאליים. או שחקנים באותו משחק אינטרסים עליו דיבר הרב </a:t>
            </a:r>
            <a:r>
              <a:rPr lang="he-IL" sz="1050" dirty="0" err="1"/>
              <a:t>שטיינזלץ</a:t>
            </a:r>
            <a:r>
              <a:rPr lang="he-IL" sz="1050" dirty="0"/>
              <a:t> משחק של הגנה והתקפה. וכאן אנחנו חוזרים לבדידות ולניקור. אך מעבר לכך המשחק הזה הוא תמיד מוביל לניתוק גם מהטבע עצמו. קחו כל כפר מושב או עיירה שלכאורה הצליחו במשחר העושר ותראו איך בתחילה האדם ישב על האדמה שסביבו גן ירק וכו' בד"כ מחובר חברתית לשכניו הרחוקים יחסית מבחינה פיזית בחצרותיהם הרחוקות. עם הזמן הקרקע מתייקרת והבתים מצטופפים לדו משפחתי ולקומות ולבסוף למגדלים. וכך האדם מפסיד ביחד גם את הטבע וגם את החיבור לשכנים שנמצאים במרחק קיר בלוקים מעליו מצדדיו ומתחתיו. </a:t>
            </a:r>
          </a:p>
          <a:p>
            <a:pPr marL="0" indent="0" algn="just">
              <a:lnSpc>
                <a:spcPct val="150000"/>
              </a:lnSpc>
              <a:buNone/>
            </a:pPr>
            <a:r>
              <a:rPr lang="he-IL" sz="1050" dirty="0"/>
              <a:t>ונקודה אחרונה היא היחס לטבע עצמו. כשהטבע הופך להיות רכוש הוא מפסיק להיות מקום לחיבור וחיים. </a:t>
            </a:r>
          </a:p>
          <a:p>
            <a:pPr marL="0" indent="0" algn="just">
              <a:lnSpc>
                <a:spcPct val="150000"/>
              </a:lnSpc>
              <a:buNone/>
            </a:pPr>
            <a:r>
              <a:rPr lang="he-IL" sz="1050" u="sng" dirty="0" smtClean="0"/>
              <a:t>ב. </a:t>
            </a:r>
            <a:r>
              <a:rPr lang="he-IL" sz="1050" u="sng" dirty="0"/>
              <a:t>סודו של החיבור לאדמה  </a:t>
            </a:r>
          </a:p>
          <a:p>
            <a:pPr marL="0" indent="0" algn="just">
              <a:lnSpc>
                <a:spcPct val="150000"/>
              </a:lnSpc>
              <a:buNone/>
            </a:pPr>
            <a:r>
              <a:rPr lang="he-IL" sz="1050" dirty="0"/>
              <a:t>בקטע זה הרעיון המרכזי הוא החייאת החיבור לאדמה. אנחנו כנראה לא נחזור להיות ציידים לקטים ורובינו גם לא יהפוך להיות מושבניקים או קיבוצניקים. המציאות היא היום עירונית ללא יכולת לחזור אחורה.</a:t>
            </a:r>
          </a:p>
          <a:p>
            <a:pPr marL="0" indent="0" algn="just">
              <a:lnSpc>
                <a:spcPct val="150000"/>
              </a:lnSpc>
              <a:buNone/>
            </a:pPr>
            <a:r>
              <a:rPr lang="he-IL" sz="1050" dirty="0"/>
              <a:t>הרעיון שאליו אנחנו מכוונים הוא לא לוותר על החיבור לאדמה בשתי רמות. ברמה אחת – חברתית-כלכלית-פוליטית, לשמור על החקלאות והשטחים הפתוחים. כמו גם לקחת בחשבון את הטבע והחקלאות ברצינות בכל השיקולים הפוליטיים הכלכליים והחברתיים. </a:t>
            </a:r>
          </a:p>
          <a:p>
            <a:pPr marL="0" indent="0" algn="just">
              <a:lnSpc>
                <a:spcPct val="150000"/>
              </a:lnSpc>
              <a:buNone/>
            </a:pPr>
            <a:r>
              <a:rPr lang="he-IL" sz="1050" dirty="0"/>
              <a:t>ברמה השנייה התרבותית, חיבור לטבע ולרעיון, בעיקרון. חיבור שיכול לבוא לידי ביטוי בדרכים רבות – טיולים, גינות קהילתיות, גנים תלויים, </a:t>
            </a:r>
            <a:r>
              <a:rPr lang="he-IL" sz="1050" dirty="0" err="1"/>
              <a:t>וכו</a:t>
            </a:r>
            <a:r>
              <a:rPr lang="he-IL" sz="1050" dirty="0"/>
              <a:t>'. </a:t>
            </a:r>
          </a:p>
          <a:p>
            <a:pPr marL="0" indent="0" algn="just">
              <a:lnSpc>
                <a:spcPct val="150000"/>
              </a:lnSpc>
              <a:buNone/>
            </a:pPr>
            <a:r>
              <a:rPr lang="he-IL" sz="1050" dirty="0"/>
              <a:t>גם עניין פתיחת הלב אם האדם מחפש אותו, החיבור לאדמה הוא אחד האמצעים הבדוקים והפשוטים לפתיחת הלב.</a:t>
            </a:r>
          </a:p>
          <a:p>
            <a:pPr marL="0" indent="0" algn="just">
              <a:lnSpc>
                <a:spcPct val="150000"/>
              </a:lnSpc>
              <a:buFont typeface="Arial" panose="020B0604020202020204" pitchFamily="34" charset="0"/>
              <a:buNone/>
            </a:pPr>
            <a:endParaRPr lang="he-IL" sz="1050" dirty="0"/>
          </a:p>
        </p:txBody>
      </p:sp>
    </p:spTree>
    <p:extLst>
      <p:ext uri="{BB962C8B-B14F-4D97-AF65-F5344CB8AC3E}">
        <p14:creationId xmlns:p14="http://schemas.microsoft.com/office/powerpoint/2010/main" val="1429248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2773</TotalTime>
  <Words>1257</Words>
  <Application>Microsoft Office PowerPoint</Application>
  <PresentationFormat>A4 Paper (210x297 mm)</PresentationFormat>
  <Paragraphs>59</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איזה הוא עשיר? הפותח את ליבו לאדמה!  </vt:lpstr>
      <vt:lpstr>הנחיה למעביר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62</cp:revision>
  <cp:lastPrinted>2016-01-02T09:56:53Z</cp:lastPrinted>
  <dcterms:created xsi:type="dcterms:W3CDTF">2016-01-01T12:13:36Z</dcterms:created>
  <dcterms:modified xsi:type="dcterms:W3CDTF">2016-05-31T15:18:47Z</dcterms:modified>
</cp:coreProperties>
</file>