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5" d="100"/>
          <a:sy n="95" d="100"/>
        </p:scale>
        <p:origin x="-336" y="6"/>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a:t>ערבות הדדית – מידת הנתינה (והקבלה) בנפש</a:t>
            </a:r>
            <a:br>
              <a:rPr lang="he-IL" dirty="0"/>
            </a:br>
            <a:endParaRPr lang="he-IL" dirty="0"/>
          </a:p>
        </p:txBody>
      </p:sp>
      <p:pic>
        <p:nvPicPr>
          <p:cNvPr id="3" name="מציין מיקום של תמונה 2"/>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l="945" r="945"/>
          <a:stretch>
            <a:fillRect/>
          </a:stretch>
        </p:blipFill>
        <p:spPr>
          <a:xfrm>
            <a:off x="2515473" y="5596932"/>
            <a:ext cx="1864440" cy="1119781"/>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בדף הקודם עמדנו על כך שערבות הדדית אינה סותרת את המימוש העצמי אלא להיפך, יש ביניהן השלמה.</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בדף זה נתמקד בהיבט חשוב של הערבות ההדדית – הנתינה והקבלה. ננסה לרדת קצת לעומק הנפש ולפשפש במידות.</a:t>
            </a:r>
          </a:p>
          <a:p>
            <a:pPr>
              <a:lnSpc>
                <a:spcPts val="1000"/>
              </a:lnSpc>
            </a:pPr>
            <a:r>
              <a:rPr lang="he-IL" sz="700" dirty="0">
                <a:solidFill>
                  <a:schemeClr val="bg1"/>
                </a:solidFill>
                <a:latin typeface="Levenim MT" panose="02010502060101010101" pitchFamily="2" charset="-79"/>
                <a:cs typeface="Levenim MT" panose="02010502060101010101" pitchFamily="2" charset="-79"/>
              </a:rPr>
              <a:t>מהו המניע הנכון של נתינה?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האם יכולה להיות נתינה שמגיעה ממקום לא טוב (כמו ריצוי האחר או על מנת לקבל)?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ואולי ישנן תקופות או מצבים שבהם צריך בעיקר לקבל ופחות לתת?</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בלימוד זה ננסה לצייר כמה קוויי מתאר לנתינה וקבלה בהקשר של ערבות הדדית שבאה במקום ובזמן הנכון.</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לקבל ולהשפיע -  שלבי התפתחות</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נסו למצוא דוגמאות </a:t>
            </a:r>
            <a:r>
              <a:rPr lang="he-IL" sz="700" dirty="0" err="1">
                <a:solidFill>
                  <a:srgbClr val="5E4D36"/>
                </a:solidFill>
                <a:latin typeface="Levenim MT" panose="02010502060101010101" pitchFamily="2" charset="-79"/>
                <a:cs typeface="Levenim MT" panose="02010502060101010101" pitchFamily="2" charset="-79"/>
              </a:rPr>
              <a:t>אמיתיות</a:t>
            </a:r>
            <a:r>
              <a:rPr lang="he-IL" sz="700" dirty="0">
                <a:solidFill>
                  <a:srgbClr val="5E4D36"/>
                </a:solidFill>
                <a:latin typeface="Levenim MT" panose="02010502060101010101" pitchFamily="2" charset="-79"/>
                <a:cs typeface="Levenim MT" panose="02010502060101010101" pitchFamily="2" charset="-79"/>
              </a:rPr>
              <a:t> מהחיים לכל ארבעת השלבים (בעיקר כדאי לבחון את שלב ב' וד')</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מהי הבעיה העמוקה של שלב ג'?</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באיזה שלב של חיים אתם מרגישים שאתם?</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שלי ושלך - איזו מידה שיבור לו האדם</a:t>
            </a:r>
            <a:r>
              <a:rPr lang="he-IL" sz="700" b="1" dirty="0" smtClean="0">
                <a:solidFill>
                  <a:srgbClr val="5E4D36"/>
                </a:solidFill>
                <a:latin typeface="Levenim MT" panose="02010502060101010101" pitchFamily="2" charset="-79"/>
                <a:cs typeface="Levenim MT" panose="02010502060101010101" pitchFamily="2" charset="-79"/>
              </a:rPr>
              <a:t>?</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עם איזו מידה שמופיעה במשנה אתם מזדהים (או האם לדעתכם יכולה להיות מידה מדויקת יותר שאינה מופיעה במשנה)? </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מחיאות כפיים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עם איזה אתגר מתמודד אביתר בנאי בשיר, ומה מקום הנתינה בהתמודדות זו?</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לקבל ולהשפיע -  </a:t>
            </a:r>
            <a:r>
              <a:rPr lang="he-IL" sz="950" b="1" dirty="0" smtClean="0">
                <a:solidFill>
                  <a:srgbClr val="5E4D36"/>
                </a:solidFill>
                <a:latin typeface="Levenim MT" panose="02010502060101010101" pitchFamily="2" charset="-79"/>
                <a:cs typeface="Levenim MT" panose="02010502060101010101" pitchFamily="2" charset="-79"/>
              </a:rPr>
              <a:t>שלבי התפתחות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 </a:t>
            </a:r>
            <a:r>
              <a:rPr lang="he-IL" sz="700" b="1" dirty="0">
                <a:solidFill>
                  <a:srgbClr val="5E4D36"/>
                </a:solidFill>
                <a:latin typeface="Levenim MT" panose="02010502060101010101" pitchFamily="2" charset="-79"/>
                <a:cs typeface="Levenim MT" panose="02010502060101010101" pitchFamily="2" charset="-79"/>
              </a:rPr>
              <a:t>רצון לקבל על מנת לקבל- </a:t>
            </a:r>
            <a:r>
              <a:rPr lang="he-IL" sz="700" dirty="0">
                <a:solidFill>
                  <a:srgbClr val="5E4D36"/>
                </a:solidFill>
                <a:latin typeface="Levenim MT" panose="02010502060101010101" pitchFamily="2" charset="-79"/>
                <a:cs typeface="Levenim MT" panose="02010502060101010101" pitchFamily="2" charset="-79"/>
              </a:rPr>
              <a:t>זהו מצבו של התינוק. אמנם, אין בכך כל רע, משום שתפקידו של האדם בשלב זה של חייו הוא לבנות את כלי הקבלה. אך אצל מבוגר, התנהגות זו מאפיינת דווקא את הרשע.</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ב. </a:t>
            </a:r>
            <a:r>
              <a:rPr lang="he-IL" sz="700" b="1" dirty="0">
                <a:solidFill>
                  <a:srgbClr val="5E4D36"/>
                </a:solidFill>
                <a:latin typeface="Levenim MT" panose="02010502060101010101" pitchFamily="2" charset="-79"/>
                <a:cs typeface="Levenim MT" panose="02010502060101010101" pitchFamily="2" charset="-79"/>
              </a:rPr>
              <a:t>רצון להשפיע על מנת לקבל </a:t>
            </a:r>
            <a:r>
              <a:rPr lang="he-IL" sz="700" dirty="0">
                <a:solidFill>
                  <a:srgbClr val="5E4D36"/>
                </a:solidFill>
                <a:latin typeface="Levenim MT" panose="02010502060101010101" pitchFamily="2" charset="-79"/>
                <a:cs typeface="Levenim MT" panose="02010502060101010101" pitchFamily="2" charset="-79"/>
              </a:rPr>
              <a:t>- זהו מצב הילד המתפתח. התניית הקבלה בנתינה היא פרי החינוך. התנהגות זו, הרצויה אצל הילד, מאפיינת אצל המבוגר את הצבוע, העושה מעשה חסד למען עצמו.</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ג. </a:t>
            </a:r>
            <a:r>
              <a:rPr lang="he-IL" sz="700" b="1" dirty="0">
                <a:solidFill>
                  <a:srgbClr val="5E4D36"/>
                </a:solidFill>
                <a:latin typeface="Levenim MT" panose="02010502060101010101" pitchFamily="2" charset="-79"/>
                <a:cs typeface="Levenim MT" panose="02010502060101010101" pitchFamily="2" charset="-79"/>
              </a:rPr>
              <a:t>רצון להשפיע על מנת להשפיע</a:t>
            </a:r>
            <a:r>
              <a:rPr lang="he-IL" sz="700" dirty="0">
                <a:solidFill>
                  <a:srgbClr val="5E4D36"/>
                </a:solidFill>
                <a:latin typeface="Levenim MT" panose="02010502060101010101" pitchFamily="2" charset="-79"/>
                <a:cs typeface="Levenim MT" panose="02010502060101010101" pitchFamily="2" charset="-79"/>
              </a:rPr>
              <a:t>. שלב זה הוא פרי ההרגל. מרוב תרגול של מידת החסד, מתהפכת תכונתו של האדם לרצון אידאליסטי של נתינה בלבד. תכונה זו מצויה אצל הנער, כשהוא חי את התקופה הערכית ביותר בחייו, המלווה בסכנות רבות בשל </a:t>
            </a:r>
            <a:r>
              <a:rPr lang="he-IL" sz="700" dirty="0" err="1">
                <a:solidFill>
                  <a:srgbClr val="5E4D36"/>
                </a:solidFill>
                <a:latin typeface="Levenim MT" panose="02010502060101010101" pitchFamily="2" charset="-79"/>
                <a:cs typeface="Levenim MT" panose="02010502060101010101" pitchFamily="2" charset="-79"/>
              </a:rPr>
              <a:t>היאוש</a:t>
            </a:r>
            <a:r>
              <a:rPr lang="he-IL" sz="700" dirty="0">
                <a:solidFill>
                  <a:srgbClr val="5E4D36"/>
                </a:solidFill>
                <a:latin typeface="Levenim MT" panose="02010502060101010101" pitchFamily="2" charset="-79"/>
                <a:cs typeface="Levenim MT" panose="02010502060101010101" pitchFamily="2" charset="-79"/>
              </a:rPr>
              <a:t> העשוי לתקוף את הצעיר כשהוא מתוודע לכך שהוא מוכרח בעל </a:t>
            </a:r>
            <a:r>
              <a:rPr lang="he-IL" sz="700" dirty="0" err="1">
                <a:solidFill>
                  <a:srgbClr val="5E4D36"/>
                </a:solidFill>
                <a:latin typeface="Levenim MT" panose="02010502060101010101" pitchFamily="2" charset="-79"/>
                <a:cs typeface="Levenim MT" panose="02010502060101010101" pitchFamily="2" charset="-79"/>
              </a:rPr>
              <a:t>כרחו</a:t>
            </a:r>
            <a:r>
              <a:rPr lang="he-IL" sz="700" dirty="0">
                <a:solidFill>
                  <a:srgbClr val="5E4D36"/>
                </a:solidFill>
                <a:latin typeface="Levenim MT" panose="02010502060101010101" pitchFamily="2" charset="-79"/>
                <a:cs typeface="Levenim MT" panose="02010502060101010101" pitchFamily="2" charset="-79"/>
              </a:rPr>
              <a:t> לקבל. התנהגות זו, שראוי לה להימשך לזמן קצר בחיי האדם, מאפיינת אצל המבוגרים את המשוגע, הסבור בסתר לבו שהוא אלוה, שכן, אינו זקוק לאדם.</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ד. </a:t>
            </a:r>
            <a:r>
              <a:rPr lang="he-IL" sz="700" b="1" dirty="0">
                <a:solidFill>
                  <a:srgbClr val="5E4D36"/>
                </a:solidFill>
                <a:latin typeface="Levenim MT" panose="02010502060101010101" pitchFamily="2" charset="-79"/>
                <a:cs typeface="Levenim MT" panose="02010502060101010101" pitchFamily="2" charset="-79"/>
              </a:rPr>
              <a:t>רצון לקבל על מנת להשפיע- </a:t>
            </a:r>
            <a:r>
              <a:rPr lang="he-IL" sz="700" dirty="0">
                <a:solidFill>
                  <a:srgbClr val="5E4D36"/>
                </a:solidFill>
                <a:latin typeface="Levenim MT" panose="02010502060101010101" pitchFamily="2" charset="-79"/>
                <a:cs typeface="Levenim MT" panose="02010502060101010101" pitchFamily="2" charset="-79"/>
              </a:rPr>
              <a:t>זהו מצב הבגרות המוסרית והנפשית כאחד המהוה את האידאל ההתנהגותי של היהדות. כאן חדלה מלחמת היצרים ההופכת את עולמו המוסרי של האדם </a:t>
            </a:r>
            <a:r>
              <a:rPr lang="he-IL" sz="700" dirty="0" err="1">
                <a:solidFill>
                  <a:srgbClr val="5E4D36"/>
                </a:solidFill>
                <a:latin typeface="Levenim MT" panose="02010502060101010101" pitchFamily="2" charset="-79"/>
                <a:cs typeface="Levenim MT" panose="02010502060101010101" pitchFamily="2" charset="-79"/>
              </a:rPr>
              <a:t>לגיהנם</a:t>
            </a:r>
            <a:r>
              <a:rPr lang="he-IL" sz="700" dirty="0">
                <a:solidFill>
                  <a:srgbClr val="5E4D36"/>
                </a:solidFill>
                <a:latin typeface="Levenim MT" panose="02010502060101010101" pitchFamily="2" charset="-79"/>
                <a:cs typeface="Levenim MT" panose="02010502060101010101" pitchFamily="2" charset="-79"/>
              </a:rPr>
              <a:t>, ומתגלה ההרמוניה בין היצרים. אמנם רצונו של הנברא לקבל, ובכך הוא נאמן לזהותו כנברא, אך מאחר ומגמת הקבלה היא לשם הנתינה, יש בה משום הידמות לבורא והקבלה הופכת להיות הנאה קדושה, שבה ישפיע האדם נחת רוח ליוצרו שלשם כך בראו, שיקבל. כך שכשהוא מקבל דווקא, עושה חסד עם קונו.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טוב הארץ לטו בשבט, הרב </a:t>
            </a:r>
            <a:r>
              <a:rPr lang="he-IL" sz="600" dirty="0" smtClean="0">
                <a:solidFill>
                  <a:srgbClr val="5E4D36"/>
                </a:solidFill>
                <a:latin typeface="Levenim MT" panose="02010502060101010101" pitchFamily="2" charset="-79"/>
                <a:cs typeface="Levenim MT" panose="02010502060101010101" pitchFamily="2" charset="-79"/>
              </a:rPr>
              <a:t>שרקי</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מחיאות כפיים </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מחיאות כפיים רחוקות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משכו אותי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כמו אחוז כישוף - עבד </a:t>
            </a:r>
            <a:r>
              <a:rPr lang="he-IL" sz="900" dirty="0" err="1">
                <a:solidFill>
                  <a:srgbClr val="5E4D36"/>
                </a:solidFill>
                <a:latin typeface="Levenim MT" panose="02010502060101010101" pitchFamily="2" charset="-79"/>
                <a:cs typeface="Levenim MT" panose="02010502060101010101" pitchFamily="2" charset="-79"/>
              </a:rPr>
              <a:t>עבד</a:t>
            </a:r>
            <a:r>
              <a:rPr lang="he-IL" sz="900" dirty="0">
                <a:solidFill>
                  <a:srgbClr val="5E4D36"/>
                </a:solidFill>
                <a:latin typeface="Levenim MT" panose="02010502060101010101" pitchFamily="2" charset="-79"/>
                <a:cs typeface="Levenim MT" panose="02010502060101010101" pitchFamily="2" charset="-79"/>
              </a:rPr>
              <a:t> </a:t>
            </a:r>
          </a:p>
          <a:p>
            <a:pPr algn="just">
              <a:lnSpc>
                <a:spcPct val="150000"/>
              </a:lnSpc>
            </a:pP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לשיר כדי לתת - כדי להידבק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הכאב הוא הזדמנות - להירפא </a:t>
            </a:r>
          </a:p>
          <a:p>
            <a:pPr algn="just">
              <a:lnSpc>
                <a:spcPct val="150000"/>
              </a:lnSpc>
            </a:pP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כשהתאורה נדלקת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אני עומד על הבמה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פתאום האמת בורחת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נחש עומד בפינה </a:t>
            </a:r>
          </a:p>
          <a:p>
            <a:pPr algn="just">
              <a:lnSpc>
                <a:spcPct val="150000"/>
              </a:lnSpc>
            </a:pP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לשלוח אל השמיים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מילה מעומק הלב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עכשיו אני מתחיל חדש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המנגינה סוללת את דרכי - </a:t>
            </a:r>
            <a:r>
              <a:rPr lang="he-IL" sz="900" dirty="0" err="1">
                <a:solidFill>
                  <a:srgbClr val="5E4D36"/>
                </a:solidFill>
                <a:latin typeface="Levenim MT" panose="02010502060101010101" pitchFamily="2" charset="-79"/>
                <a:cs typeface="Levenim MT" panose="02010502060101010101" pitchFamily="2" charset="-79"/>
              </a:rPr>
              <a:t>איתה</a:t>
            </a:r>
            <a:r>
              <a:rPr lang="he-IL" sz="900" dirty="0">
                <a:solidFill>
                  <a:srgbClr val="5E4D36"/>
                </a:solidFill>
                <a:latin typeface="Levenim MT" panose="02010502060101010101" pitchFamily="2" charset="-79"/>
                <a:cs typeface="Levenim MT" panose="02010502060101010101" pitchFamily="2" charset="-79"/>
              </a:rPr>
              <a:t> </a:t>
            </a:r>
          </a:p>
          <a:p>
            <a:pPr algn="just">
              <a:lnSpc>
                <a:spcPct val="150000"/>
              </a:lnSpc>
            </a:pP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וזה הלב שלי - ואני לא מוכר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שכחתי מה חשוב - עכשיו אני זוכר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לשיר כדי לתת  - כדי להידבק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הכאב הוא הזדמנות - להירפא</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מילים ולחן: אביתר בנאי</a:t>
            </a: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שלי ושלך - איזו מידה שיבור לו האדם?</a:t>
            </a:r>
          </a:p>
          <a:p>
            <a:pPr>
              <a:spcAft>
                <a:spcPts val="600"/>
              </a:spcAft>
            </a:pP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200" dirty="0">
                <a:solidFill>
                  <a:srgbClr val="5E4D36"/>
                </a:solidFill>
                <a:latin typeface="Levenim MT" panose="02010502060101010101" pitchFamily="2" charset="-79"/>
                <a:cs typeface="Levenim MT" panose="02010502060101010101" pitchFamily="2" charset="-79"/>
              </a:rPr>
              <a:t>האומר: שלי </a:t>
            </a:r>
            <a:r>
              <a:rPr lang="he-IL" sz="1200" dirty="0" err="1">
                <a:solidFill>
                  <a:srgbClr val="5E4D36"/>
                </a:solidFill>
                <a:latin typeface="Levenim MT" panose="02010502060101010101" pitchFamily="2" charset="-79"/>
                <a:cs typeface="Levenim MT" panose="02010502060101010101" pitchFamily="2" charset="-79"/>
              </a:rPr>
              <a:t>שלי</a:t>
            </a:r>
            <a:r>
              <a:rPr lang="he-IL" sz="1200" dirty="0">
                <a:solidFill>
                  <a:srgbClr val="5E4D36"/>
                </a:solidFill>
                <a:latin typeface="Levenim MT" panose="02010502060101010101" pitchFamily="2" charset="-79"/>
                <a:cs typeface="Levenim MT" panose="02010502060101010101" pitchFamily="2" charset="-79"/>
              </a:rPr>
              <a:t> ושלך שלך - זו מדה בינונית. </a:t>
            </a:r>
          </a:p>
          <a:p>
            <a:pPr algn="just">
              <a:lnSpc>
                <a:spcPct val="150000"/>
              </a:lnSpc>
            </a:pPr>
            <a:r>
              <a:rPr lang="he-IL" sz="1200" dirty="0">
                <a:solidFill>
                  <a:srgbClr val="5E4D36"/>
                </a:solidFill>
                <a:latin typeface="Levenim MT" panose="02010502060101010101" pitchFamily="2" charset="-79"/>
                <a:cs typeface="Levenim MT" panose="02010502060101010101" pitchFamily="2" charset="-79"/>
              </a:rPr>
              <a:t>                      </a:t>
            </a:r>
            <a:r>
              <a:rPr lang="he-IL" sz="1200" dirty="0" smtClean="0">
                <a:solidFill>
                  <a:srgbClr val="5E4D36"/>
                </a:solidFill>
                <a:latin typeface="Levenim MT" panose="02010502060101010101" pitchFamily="2" charset="-79"/>
                <a:cs typeface="Levenim MT" panose="02010502060101010101" pitchFamily="2" charset="-79"/>
              </a:rPr>
              <a:t>ויש </a:t>
            </a:r>
            <a:r>
              <a:rPr lang="he-IL" sz="1200" dirty="0">
                <a:solidFill>
                  <a:srgbClr val="5E4D36"/>
                </a:solidFill>
                <a:latin typeface="Levenim MT" panose="02010502060101010101" pitchFamily="2" charset="-79"/>
                <a:cs typeface="Levenim MT" panose="02010502060101010101" pitchFamily="2" charset="-79"/>
              </a:rPr>
              <a:t>אומרים, זו מדת סדום.           </a:t>
            </a:r>
          </a:p>
          <a:p>
            <a:pPr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שלך ושלך שלי - עם הארץ.            </a:t>
            </a:r>
          </a:p>
          <a:p>
            <a:pPr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שלך ושלך שלך - חסיד.            </a:t>
            </a:r>
          </a:p>
          <a:p>
            <a:pPr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a:t>
            </a:r>
            <a:r>
              <a:rPr lang="he-IL" sz="1200" dirty="0" err="1">
                <a:solidFill>
                  <a:srgbClr val="5E4D36"/>
                </a:solidFill>
                <a:latin typeface="Levenim MT" panose="02010502060101010101" pitchFamily="2" charset="-79"/>
                <a:cs typeface="Levenim MT" panose="02010502060101010101" pitchFamily="2" charset="-79"/>
              </a:rPr>
              <a:t>שלי</a:t>
            </a:r>
            <a:r>
              <a:rPr lang="he-IL" sz="1200" dirty="0">
                <a:solidFill>
                  <a:srgbClr val="5E4D36"/>
                </a:solidFill>
                <a:latin typeface="Levenim MT" panose="02010502060101010101" pitchFamily="2" charset="-79"/>
                <a:cs typeface="Levenim MT" panose="02010502060101010101" pitchFamily="2" charset="-79"/>
              </a:rPr>
              <a:t> ושלך שלי - רשע. </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מסכת אבות פרק ה' משנה י'</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a:t>
            </a:r>
            <a:r>
              <a:rPr lang="he-IL" dirty="0"/>
              <a:t>למעביר הדף</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בדף הקודם עסקנו בהתנגשות או הסתירה שבין ערבות הדדית לבין מימוש עצמי. ראינו שסתירה זו יכולה להפוך להיות השלמה. שלמות עצמית יכולה להיות ערבות הדדית.</a:t>
            </a:r>
          </a:p>
          <a:p>
            <a:pPr marL="0" indent="0" algn="just">
              <a:buNone/>
            </a:pPr>
            <a:r>
              <a:rPr lang="he-IL" sz="813" dirty="0"/>
              <a:t>בדף זה ננסה לבדוק כיצד מידות הקבלה והנתינה כמידות בנפש צריכות לבוא בזמן המתאים ובאופן הנכון. עת לחבוק, ועת לרחוק מחבק ואולי אף עת לכנוס. נראה כיצד היחס בין נתינה לקבלה הוא תהליך התבגרות והתפתחות עד לבשלות, כיצד מידות שונות של התייחסות לרכוש מבטאות יחס מורכב ולא פשוט, וכיצד נתינה יכולה להוות בעצם ביטוי לצורך חיצוני של ריצוי או הכרה ולא באמת נתינה. וכיצד הכאב שבהבנה זו יכולה להביא אותנו לנתינה בוגרת.</a:t>
            </a:r>
          </a:p>
          <a:p>
            <a:pPr marL="0" indent="0" algn="just">
              <a:buNone/>
            </a:pPr>
            <a:r>
              <a:rPr lang="he-IL" sz="813" dirty="0"/>
              <a:t>א. </a:t>
            </a:r>
            <a:r>
              <a:rPr lang="he-IL" sz="813" u="sng" dirty="0"/>
              <a:t>לקבל ולהשפיע -  שלבי התפתחות</a:t>
            </a:r>
          </a:p>
          <a:p>
            <a:pPr marL="0" indent="0" algn="just">
              <a:buNone/>
            </a:pPr>
            <a:r>
              <a:rPr lang="he-IL" sz="813" dirty="0"/>
              <a:t>דבריו של הרב שרקי מבוססים על פי תורת הקבלה והדברים מופיעים בהקדמה לפירוש ה"סולם" של הרב אשלג לספר הזוהר. במקור זה הרב שרקי מראה כיצד יחסי נתינה וקבלה מתפתחים בנפש האדם הבריא. </a:t>
            </a:r>
          </a:p>
          <a:p>
            <a:pPr marL="0" indent="0" algn="just">
              <a:buNone/>
            </a:pPr>
            <a:r>
              <a:rPr lang="he-IL" sz="813" dirty="0"/>
              <a:t>בהתחלה התינוק רוצה לקבל. את כל העולם הוא רואה דרך צרכיו. החידוש של הרב שרקי הוא שזה נכון, כך זה צריך להיות! במידה מסוימת לבוא לתינוק ולדרוש ממנו לראות את נקודת המבט הכללית או של האחר, יכול להוות עיוות בתהליך ההתפתחות. מאידך בוגר שרואה רק את נקודת מבטו ואת צרכיו גם הוא מעוות. למשל תינוק בן שנה שמשחק אצל חבר ורואה את המשחק כשלו, זה לגמרי טבעי. ויתכן אף שלנסות לחנך אותו לרעיון הרכוש והבעלות בשלב זה, יזיק יותר מאשר יואיל. מאידך, מבוגר שלוקח רכוש שלא שלו כי כך בא לו, כמובן שיש בכך בעיה. כך גם מבוגר שלא מצליח לראות אתה צרכים של האחר.</a:t>
            </a:r>
          </a:p>
          <a:p>
            <a:pPr marL="0" indent="0" algn="just">
              <a:buNone/>
            </a:pPr>
            <a:r>
              <a:rPr lang="he-IL" sz="813" dirty="0"/>
              <a:t>אח"כ הילד לומד לחקות את עולם המבוגרים ולשרוד בו. ילד לומד שכדי שיכירו בו עליו גם לתת. ולכן הוא נותן במובן של התניה להיות טוב, לעזור ולתת לסובבים אותו. בשלב הזה המטרה היא למצוא חן. בשלב הזה של החינוך בגיל הצעיר מאוד זה בסדר גמור. מצד שני מבוגר שעוסק בנתינה כדי למצוא חן וכדי לשרוד או לרצות את הסובבים בחייו, הוא מבוגר אומלל שחיי חיים של אחרים ומפסיד את החיים של עצמו. כך למשל כוכב בידור שחיי על הערצה של הקהל ומפתח תלות בלתי נשלטת. לכן כוכבי בידור רבים לא מצליחים לאזן את עצמם. אם הם לא עובדים על הניתוק מהתלות בהכרה של הקהל בהם, מהצורך האובססיבי במחיאות כפיים.</a:t>
            </a:r>
          </a:p>
          <a:p>
            <a:pPr marL="0" indent="0" algn="just">
              <a:buNone/>
            </a:pPr>
            <a:r>
              <a:rPr lang="he-IL" sz="813" dirty="0"/>
              <a:t>בשלב השלישי של ההתפתחות בנפש האדם הוא שלב ההתבגרות המאוחרת בה הנער והנערה נעשים אידיאליסטיים. ידועה האמרה המחויכת - שמי שלא סוציאליסט נלהב בכיתה י"א הוא רשע, ומי שנשאר סוציאליסט בגיל עשרים הוא טיפש. כלומר, בגיל ההתבגרות כשכוח הנתינה מתעורר, יחד עם כוחות של צדק </a:t>
            </a:r>
            <a:r>
              <a:rPr lang="he-IL" sz="813" dirty="0" err="1"/>
              <a:t>וכו</a:t>
            </a:r>
            <a:r>
              <a:rPr lang="he-IL" sz="813" dirty="0"/>
              <a:t>', הנער/ה מבקשים בראיה של שחור ולבן להפוך את העולם למושלם, בשלב זה הם גם מוכני לתת מעצמם את </a:t>
            </a:r>
            <a:r>
              <a:rPr lang="he-IL" sz="813" dirty="0" err="1"/>
              <a:t>הכל</a:t>
            </a:r>
            <a:r>
              <a:rPr lang="he-IL" sz="813" dirty="0"/>
              <a:t> כמעט. היום שלב זה קצת מטושטש בחברה הכללית. אבל יש לו ביטויים אצל בני נוער רבים ששמחים להיחשף לעולם אידאליסטי של נתינה ותרומה. ובני נוער אחרים שעסוקים פחות בנתינה יתכן שמפספסים משהו בהתפתחות האישית שלהם. </a:t>
            </a:r>
          </a:p>
          <a:p>
            <a:pPr marL="0" indent="0" algn="just">
              <a:buNone/>
            </a:pPr>
            <a:r>
              <a:rPr lang="he-IL" sz="813" dirty="0"/>
              <a:t>כמובן שהשלב הזה אינו שלם. שכן היכולת לראות את המורכבות של המציאות היא קריטית בכל מה שנוגע לנתינה ושאיפה לעולם טוב יותר. מבוגר שמבקש לפעול בכל הכוח לעולם מושלם, יפוצץ את המציאות או שהמציאות תפוצץ אותו. הדוגמאות מהימין הקיצוני שבא לידי ביטוי בתג מחיר וברצח בדומה יכולה להמחיש את זה, כמו גם הדוגמה ההפוכה מהשמאל הקיצוני. אנשים אידאליסטים שמאמינים שהם עושים טוב בעולם ובשל חוסר היכולת שלהם לראות מורכבות של מציאות מזיקים יותר מאשר מועילים. </a:t>
            </a:r>
          </a:p>
          <a:p>
            <a:pPr marL="0" indent="0" algn="just">
              <a:buNone/>
            </a:pPr>
            <a:r>
              <a:rPr lang="he-IL" sz="813" dirty="0"/>
              <a:t>כאן יש צורך להיזהר מול בני נוער שנמצאים בשלב הזה. מצד אחד לא לשבור את הרוח האידיאליסטית, מצד שני בחוכמה ובעדינות לחשוף אותם </a:t>
            </a:r>
            <a:r>
              <a:rPr lang="he-IL" sz="813" dirty="0" err="1"/>
              <a:t>למורכבויות</a:t>
            </a:r>
            <a:r>
              <a:rPr lang="he-IL" sz="813" dirty="0"/>
              <a:t>. אפשר לומר שבסעיף הזה כדאי לערוך את מרכז הדיון של הדף. במיוחד בארגון שלנו שבו יש אנשים טובים ואידיאליסטים. אנחנו כארגון מבקשים לפעול בתוך מציאות מורכבת. והדיון סביב רעיון השמירה על אדמות המדינה מול מורכבות הדמוקרטיה והמציאות של מיעוט ערבי, הם בדיוק המקום לערוך דיונים ולהקנות את המקום המדויק של נתינה שרואה את המציאות, לעומת נתינה שכל כולה קודש בוער מפוצץ מציאות. ומכאן באופן ברור לשלב המפותח והבשל בו האדם מכיר במורכבות של החיים ובמורכבות שלו עצמו. יש מקום לצרכים אישיים ומימוש עצמי, ויש מקום של נתינה והשפעה. האדם הבשל הוא אדם שהרחיב את עולמו הפנימי והעצמי שלו לב/בת זוג, משפחה וילדים, ואף מעגלים נוספים. מעגלים שהאדם הבשל חש שייכות אליהם. וממילא הרצון שלו לקבל נובע מאותו מקום בנפש שבו הוא רוצה גם להעניק ולתת. אני רוצה לתת למדינה שלי מפני שהיא שלי. כשאני עושה טוב לבת זוגתי או אני עושה טוב לבן זוגי אפשר להסתכל על זה בציניות של ליטוף ועינוג שלי מול שלה וההיפך. אך אפשר לראות כאן ולחוות - שזה שטוב לבת או בן הזוג, טוב גם לנותן עצמו. כיוון שעולמו הורחב מעבר לעצמו את מחוזות הבן/בת זוג. </a:t>
            </a:r>
          </a:p>
          <a:p>
            <a:pPr marL="0" indent="0" algn="just">
              <a:buNone/>
            </a:pPr>
            <a:r>
              <a:rPr lang="he-IL" sz="813" dirty="0"/>
              <a:t>טיפוס נותן בשל אינו מושפע מצרכים של הישרדות שגורמים לנתינה אגואיסטית מרצה. אנחנו מבקשים להגיע למצב בו הנתינה באה מהשפע והנביעה הטבעית שבנפש האדם בעל מידות, שאינו צריך לנתינה בשביל שרידות פסיכולוגית. </a:t>
            </a:r>
          </a:p>
          <a:p>
            <a:pPr marL="0" indent="0" algn="just">
              <a:buNone/>
            </a:pPr>
            <a:r>
              <a:rPr lang="he-IL" sz="813" u="sng" dirty="0"/>
              <a:t>ב. שלי ושלך - איזו מידה שיבור לו האדם?</a:t>
            </a:r>
          </a:p>
          <a:p>
            <a:pPr marL="0" indent="0" algn="just">
              <a:buNone/>
            </a:pPr>
            <a:r>
              <a:rPr lang="he-IL" sz="813" dirty="0"/>
              <a:t>המשנה באבות דומה מאוד לרעיון של הרב שרקי אך גם שונה. הבדל אחד הוא שהמשנה מדברת על מבוגרים שאמורים להיות בשלים ומפותחים. לכן מי שלא מצליח להגיע למידה הנכונה יש לגביו שפיטה. </a:t>
            </a:r>
          </a:p>
          <a:p>
            <a:pPr marL="0" indent="0" algn="just">
              <a:buNone/>
            </a:pPr>
            <a:r>
              <a:rPr lang="he-IL" sz="813" dirty="0"/>
              <a:t>שוני שני הוא המיקוד של הדיון במשנה בשאלת הרכוש. שאלה שבעולם אידאלי שלא קיים, יכול להיות שהיא לא רלוונטית. בעולם שלנו הבנוי על זכויות הקניין זוהי שאלה מורכבת שאין עליה תשובה מוחלטת. לכן אין במשנה מידה נכונה. שכן העולם לא יכול להתנהל אם כולם יהיו חסידים, זוהי מציאות בלתי אפשרית. בעצם, המידה שלי שלך ושלך שלי זוהי מציאות של ביטול זכות הקניין. רק יחידים מיוחדים יכולים להתעלות למידה זו, וגם הם משלמים עליה מחיר. חסיד הוא אדם שבחר בסוג של נזירות מחיי העולם הזה.</a:t>
            </a:r>
          </a:p>
          <a:p>
            <a:pPr marL="0" indent="0" algn="just">
              <a:buNone/>
            </a:pPr>
            <a:r>
              <a:rPr lang="he-IL" sz="813" dirty="0"/>
              <a:t>שלי </a:t>
            </a:r>
            <a:r>
              <a:rPr lang="he-IL" sz="813" dirty="0" err="1"/>
              <a:t>שלי</a:t>
            </a:r>
            <a:r>
              <a:rPr lang="he-IL" sz="813" dirty="0"/>
              <a:t> ושלך שלי – רשע, זה מובן. כל גנב פועל ע"פ רעיון זה. שלי שלך ושלך שלי – יובל המבולבל. אין כאן שום עמדה מוסרית לטוב או לרע. סתם בלבול וחוסר כללים. ברור שגם אין דרך להתנהל בעולם כזה.</a:t>
            </a:r>
          </a:p>
          <a:p>
            <a:pPr marL="0" indent="0" algn="just">
              <a:buNone/>
            </a:pPr>
            <a:r>
              <a:rPr lang="he-IL" sz="813" dirty="0"/>
              <a:t>המידה המעניינת היא המידה של הסדר הטוב: שלי </a:t>
            </a:r>
            <a:r>
              <a:rPr lang="he-IL" sz="813" dirty="0" err="1"/>
              <a:t>שלי</a:t>
            </a:r>
            <a:r>
              <a:rPr lang="he-IL" sz="813" dirty="0"/>
              <a:t> ושלך שלך – זכות הקניין. המשנה רואה במידה זו מידת בינונית, רוצה לומר - דרכו של העולם. לכן לכאורה לא ברור מדוע יש אומרים שזוהי מידת סדום. אפשרות לפרוש דעה זו נמצאת ברעיון שסדום הייתה בירת הביורוקרטיה עיר </a:t>
            </a:r>
            <a:r>
              <a:rPr lang="he-IL" sz="813" dirty="0" err="1"/>
              <a:t>שהכל</a:t>
            </a:r>
            <a:r>
              <a:rPr lang="he-IL" sz="813" dirty="0"/>
              <a:t> בה שפיט, מלא כל הארץ משפט. זהו רעיון שנמצא בחז"ל שפרשו את סדום כעיר בה </a:t>
            </a:r>
            <a:r>
              <a:rPr lang="he-IL" sz="813" dirty="0" err="1"/>
              <a:t>המשפטיזציה</a:t>
            </a:r>
            <a:r>
              <a:rPr lang="he-IL" sz="813" dirty="0"/>
              <a:t> הפכה למהות וחזות </a:t>
            </a:r>
            <a:r>
              <a:rPr lang="he-IL" sz="813" dirty="0" err="1"/>
              <a:t>הכל</a:t>
            </a:r>
            <a:r>
              <a:rPr lang="he-IL" sz="813" dirty="0"/>
              <a:t>. אנחנו מכירים את התהליך הזה בחיינו. זהו תהליך שהורג כל פינה של אנושיות, כל פינה של אדם לאדם אדם, כל אפשרות לקיום מרקם אנושי חופשי וספונטאני. אני צריך לבטח את הבית שלי שאיזה חבר שנישרט מאיזה מסמר משוחרר לא יתבע אותי וירושש אותי מנכסי.</a:t>
            </a:r>
          </a:p>
          <a:p>
            <a:pPr marL="0" indent="0" algn="just">
              <a:buNone/>
            </a:pPr>
            <a:r>
              <a:rPr lang="he-IL" sz="813" dirty="0"/>
              <a:t>אין במשנה שלנו עיסוק ישיר בנתינה ובהשפעה. אך יש בה הדגמה לעולם שכל כולו הסדר הטוב או הרע של זכויות כגון זכות הקניין. בעולם אחר בו זכות הקניין מוגדרת כחובת האחר לא לפגוע בקניינו של האחר, נבנית מערכת מחויבות במקום מערכת זכויות. זהו עולם מוסרי שיש בו מקום להרחבת המחויבות שלי כלפי האחר שהיא היא הנתינה וההשפעה. זאת לעומת עולם שבו כל אחד אמור לשמר את זכויותיו ולהגן עליהם מפני הלקחנים. </a:t>
            </a:r>
          </a:p>
          <a:p>
            <a:pPr marL="0" indent="0" algn="just">
              <a:buNone/>
            </a:pPr>
            <a:r>
              <a:rPr lang="he-IL" sz="813" u="sng" dirty="0"/>
              <a:t>ג. מחיאות כפיים </a:t>
            </a:r>
          </a:p>
          <a:p>
            <a:pPr marL="0" indent="0" algn="just">
              <a:buNone/>
            </a:pPr>
            <a:r>
              <a:rPr lang="he-IL" sz="813" dirty="0"/>
              <a:t>שירו של בנאי מתאר מצב בו הזמר מתמכר לצורך במחיאות הכפיים והופך להיות לעבד להן. מציאות מוכרת לנו מאוד. אביתר בנאי מתמודד עם המציאות האפשרית הזו ומבין כי עליו להשתחרר מעבדות זו למחיאות הכפיים. עליו להשתחרר מלשרוד רק מכוח הערצה חיצונית. אם הוא מבקש לומר משהו משמעותי – לשיר כדי לתת, עליו לעבור דרך של השתחררות מהצרכים הפסיכולוגיים הנמוכים, דרך שיש בה כאב של צמיחה, כאב של גדילה. בנאי מדגים יפה בשירו את המקום של הנתינה ממידת נפש מאוזנת, בוגרת ובשלה. מקום שמנוקה עד כמה שאפשר מהצרכים האובססיביים של הישרדות חברתית, של הצורך בהכרה ובמשמעות מבחוץ. </a:t>
            </a:r>
            <a:endParaRPr lang="he-IL" sz="813" dirty="0" smtClean="0"/>
          </a:p>
          <a:p>
            <a:pPr marL="0" indent="0" algn="just">
              <a:buNone/>
            </a:pPr>
            <a:endParaRPr lang="he-IL" sz="813" dirty="0"/>
          </a:p>
          <a:p>
            <a:pPr marL="0" indent="0" algn="just">
              <a:buFont typeface="Arial" panose="020B0604020202020204" pitchFamily="34" charset="0"/>
              <a:buNone/>
            </a:pPr>
            <a:endParaRPr lang="he-IL" sz="813" dirty="0"/>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2697</TotalTime>
  <Words>1878</Words>
  <Application>Microsoft Office PowerPoint</Application>
  <PresentationFormat>A4 Paper (210x297 mm)‎</PresentationFormat>
  <Paragraphs>79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ערבות הדדית – מידת הנתינה (והקבלה) בנפש </vt:lpstr>
      <vt:lpstr>הנחיות למעביר הדף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56</cp:revision>
  <cp:lastPrinted>2016-01-02T09:56:53Z</cp:lastPrinted>
  <dcterms:created xsi:type="dcterms:W3CDTF">2016-01-01T12:13:36Z</dcterms:created>
  <dcterms:modified xsi:type="dcterms:W3CDTF">2018-07-12T09:14:21Z</dcterms:modified>
</cp:coreProperties>
</file>