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95" d="100"/>
          <a:sy n="95" d="100"/>
        </p:scale>
        <p:origin x="-1296" y="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ערבות הדדית בעידן המימוש העצמי</a:t>
            </a:r>
            <a:endParaRPr lang="he-IL" dirty="0"/>
          </a:p>
        </p:txBody>
      </p:sp>
      <p:pic>
        <p:nvPicPr>
          <p:cNvPr id="4" name="מציין מיקום של תמונה 3"/>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582" b="1582"/>
          <a:stretch>
            <a:fillRect/>
          </a:stretch>
        </p:blipFill>
        <p:spPr>
          <a:xfrm>
            <a:off x="5025240" y="4540545"/>
            <a:ext cx="933430" cy="2137572"/>
          </a:xfrm>
        </p:spPr>
      </p:pic>
      <p:pic>
        <p:nvPicPr>
          <p:cNvPr id="6" name="מציין מיקום של תמונה 5"/>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50" b="150"/>
          <a:stretch>
            <a:fillRect/>
          </a:stretch>
        </p:blipFill>
        <p:spPr>
          <a:xfrm>
            <a:off x="2535238" y="4479925"/>
            <a:ext cx="1844675" cy="2236788"/>
          </a:xfrm>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ct val="150000"/>
              </a:lnSpc>
            </a:pPr>
            <a:r>
              <a:rPr lang="he-IL" sz="900" dirty="0">
                <a:solidFill>
                  <a:schemeClr val="bg1"/>
                </a:solidFill>
                <a:latin typeface="Levenim MT" panose="02010502060101010101" pitchFamily="2" charset="-79"/>
                <a:cs typeface="Levenim MT" panose="02010502060101010101" pitchFamily="2" charset="-79"/>
              </a:rPr>
              <a:t>'ערבות ההדדית' הוא אחד משלושת ערכי הליבה של ארגון השומר החדש. </a:t>
            </a:r>
          </a:p>
          <a:p>
            <a:pPr algn="just">
              <a:lnSpc>
                <a:spcPct val="150000"/>
              </a:lnSpc>
            </a:pPr>
            <a:r>
              <a:rPr lang="he-IL" sz="900" dirty="0">
                <a:solidFill>
                  <a:schemeClr val="bg1"/>
                </a:solidFill>
                <a:latin typeface="Levenim MT" panose="02010502060101010101" pitchFamily="2" charset="-79"/>
                <a:cs typeface="Levenim MT" panose="02010502060101010101" pitchFamily="2" charset="-79"/>
              </a:rPr>
              <a:t>ערך זה עומד לכאורה מול תפיסה אחרת מאוד מקובלת בציבור - תפיסה של מימוש עצמי. </a:t>
            </a:r>
          </a:p>
          <a:p>
            <a:pPr algn="just">
              <a:lnSpc>
                <a:spcPct val="150000"/>
              </a:lnSpc>
            </a:pPr>
            <a:r>
              <a:rPr lang="he-IL" sz="900" dirty="0">
                <a:solidFill>
                  <a:schemeClr val="bg1"/>
                </a:solidFill>
                <a:latin typeface="Levenim MT" panose="02010502060101010101" pitchFamily="2" charset="-79"/>
                <a:cs typeface="Levenim MT" panose="02010502060101010101" pitchFamily="2" charset="-79"/>
              </a:rPr>
              <a:t>האם אדם בערב לאחרים, ותורם ומחובר לכלל איננו ממש את עצמו? </a:t>
            </a:r>
          </a:p>
          <a:p>
            <a:pPr algn="just">
              <a:lnSpc>
                <a:spcPct val="150000"/>
              </a:lnSpc>
            </a:pPr>
            <a:r>
              <a:rPr lang="he-IL" sz="900" dirty="0">
                <a:solidFill>
                  <a:schemeClr val="bg1"/>
                </a:solidFill>
                <a:latin typeface="Levenim MT" panose="02010502060101010101" pitchFamily="2" charset="-79"/>
                <a:cs typeface="Levenim MT" panose="02010502060101010101" pitchFamily="2" charset="-79"/>
              </a:rPr>
              <a:t>האם אדם שמרוכז רק בעצמו מממש את עצמו?</a:t>
            </a:r>
          </a:p>
          <a:p>
            <a:pPr algn="just">
              <a:lnSpc>
                <a:spcPct val="150000"/>
              </a:lnSpc>
            </a:pPr>
            <a:r>
              <a:rPr lang="he-IL" sz="900" dirty="0">
                <a:solidFill>
                  <a:schemeClr val="bg1"/>
                </a:solidFill>
                <a:latin typeface="Levenim MT" panose="02010502060101010101" pitchFamily="2" charset="-79"/>
                <a:cs typeface="Levenim MT" panose="02010502060101010101" pitchFamily="2" charset="-79"/>
              </a:rPr>
              <a:t>על שאלות אלו ננסה לעמוד בדף זה דרך המיתוס על </a:t>
            </a:r>
            <a:r>
              <a:rPr lang="he-IL" sz="900" dirty="0" err="1">
                <a:solidFill>
                  <a:schemeClr val="bg1"/>
                </a:solidFill>
                <a:latin typeface="Levenim MT" panose="02010502060101010101" pitchFamily="2" charset="-79"/>
                <a:cs typeface="Levenim MT" panose="02010502060101010101" pitchFamily="2" charset="-79"/>
              </a:rPr>
              <a:t>נקיסוס</a:t>
            </a:r>
            <a:r>
              <a:rPr lang="he-IL" sz="900" dirty="0">
                <a:solidFill>
                  <a:schemeClr val="bg1"/>
                </a:solidFill>
                <a:latin typeface="Levenim MT" panose="02010502060101010101" pitchFamily="2" charset="-79"/>
                <a:cs typeface="Levenim MT" panose="02010502060101010101" pitchFamily="2" charset="-79"/>
              </a:rPr>
              <a:t>, אגדה תלמודית שדומה להפליא אך גם שונה מהמיתוס. ומתפיסת 'אני' של חכם רבני מהמאה שעברה. </a:t>
            </a:r>
          </a:p>
        </p:txBody>
      </p:sp>
      <p:sp>
        <p:nvSpPr>
          <p:cNvPr id="13" name="מלבן 12"/>
          <p:cNvSpPr/>
          <p:nvPr/>
        </p:nvSpPr>
        <p:spPr>
          <a:xfrm>
            <a:off x="6682740" y="3597096"/>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700" b="1" dirty="0" err="1">
                <a:solidFill>
                  <a:srgbClr val="5E4D36"/>
                </a:solidFill>
                <a:latin typeface="Levenim MT" panose="02010502060101010101" pitchFamily="2" charset="-79"/>
                <a:cs typeface="Levenim MT" panose="02010502060101010101" pitchFamily="2" charset="-79"/>
              </a:rPr>
              <a:t>נרקסיזם</a:t>
            </a:r>
            <a:r>
              <a:rPr lang="he-IL" sz="700" b="1" dirty="0">
                <a:solidFill>
                  <a:srgbClr val="5E4D36"/>
                </a:solidFill>
                <a:latin typeface="Levenim MT" panose="02010502060101010101" pitchFamily="2" charset="-79"/>
                <a:cs typeface="Levenim MT" panose="02010502060101010101" pitchFamily="2" charset="-79"/>
              </a:rPr>
              <a:t> – מימוש עצמי עד מוות</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 העונש של מי שלא אכפת לו מהאחר לפי המיתולוגיה </a:t>
            </a:r>
            <a:r>
              <a:rPr lang="he-IL" sz="700" dirty="0" smtClean="0">
                <a:solidFill>
                  <a:srgbClr val="5E4D36"/>
                </a:solidFill>
                <a:latin typeface="Levenim MT" panose="02010502060101010101" pitchFamily="2" charset="-79"/>
                <a:cs typeface="Levenim MT" panose="02010502060101010101" pitchFamily="2" charset="-79"/>
              </a:rPr>
              <a:t>היוונית?</a:t>
            </a:r>
            <a:r>
              <a:rPr lang="he-IL" sz="700" dirty="0">
                <a:solidFill>
                  <a:srgbClr val="5E4D36"/>
                </a:solidFill>
                <a:latin typeface="Levenim MT" panose="02010502060101010101" pitchFamily="2" charset="-79"/>
                <a:cs typeface="Levenim MT" panose="02010502060101010101" pitchFamily="2" charset="-79"/>
              </a:rPr>
              <a:t> </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נזירות כבריחה מהמימוש העצמי</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אילו מחשבות או רגשות חלפו בראשו של הרועה מהדרום כשהביט במים?</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למה תגובתו </a:t>
            </a:r>
            <a:r>
              <a:rPr lang="he-IL" sz="700" dirty="0" err="1">
                <a:solidFill>
                  <a:srgbClr val="5E4D36"/>
                </a:solidFill>
                <a:latin typeface="Levenim MT" panose="02010502060101010101" pitchFamily="2" charset="-79"/>
                <a:cs typeface="Levenim MT" panose="02010502060101010101" pitchFamily="2" charset="-79"/>
              </a:rPr>
              <a:t>היתה</a:t>
            </a:r>
            <a:r>
              <a:rPr lang="he-IL" sz="700" dirty="0">
                <a:solidFill>
                  <a:srgbClr val="5E4D36"/>
                </a:solidFill>
                <a:latin typeface="Levenim MT" panose="02010502060101010101" pitchFamily="2" charset="-79"/>
                <a:cs typeface="Levenim MT" panose="02010502060101010101" pitchFamily="2" charset="-79"/>
              </a:rPr>
              <a:t> לנדור נזירות ולגזוז לעצמו את השער? </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האם המסר הוא שלאהוב את עצמך זה מסוכן ומי שאוהב את עצמו - צריך להתנזר </a:t>
            </a:r>
            <a:r>
              <a:rPr lang="he-IL" sz="700" dirty="0" smtClean="0">
                <a:solidFill>
                  <a:srgbClr val="5E4D36"/>
                </a:solidFill>
                <a:latin typeface="Levenim MT" panose="02010502060101010101" pitchFamily="2" charset="-79"/>
                <a:cs typeface="Levenim MT" panose="02010502060101010101" pitchFamily="2" charset="-79"/>
              </a:rPr>
              <a:t>!?</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a:t>
            </a:r>
            <a:r>
              <a:rPr lang="he-IL" sz="700" b="1" dirty="0">
                <a:solidFill>
                  <a:srgbClr val="5E4D36"/>
                </a:solidFill>
                <a:latin typeface="Levenim MT" panose="02010502060101010101" pitchFamily="2" charset="-79"/>
                <a:cs typeface="Levenim MT" panose="02010502060101010101" pitchFamily="2" charset="-79"/>
              </a:rPr>
              <a:t>האיש השלם  - אהבה ומחויבות </a:t>
            </a:r>
            <a:r>
              <a:rPr lang="he-IL" sz="700" b="1" dirty="0" smtClean="0">
                <a:solidFill>
                  <a:srgbClr val="5E4D36"/>
                </a:solidFill>
                <a:latin typeface="Levenim MT" panose="02010502060101010101" pitchFamily="2" charset="-79"/>
                <a:cs typeface="Levenim MT" panose="02010502060101010101" pitchFamily="2" charset="-79"/>
              </a:rPr>
              <a:t>לכל</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כיצד אפשר לאהוב את עצמך ולהיות ערב לאחרים לפי הקטע?</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err="1">
                <a:solidFill>
                  <a:srgbClr val="5E4D36"/>
                </a:solidFill>
                <a:latin typeface="Levenim MT" panose="02010502060101010101" pitchFamily="2" charset="-79"/>
                <a:cs typeface="Levenim MT" panose="02010502060101010101" pitchFamily="2" charset="-79"/>
              </a:rPr>
              <a:t>נרקסיזם</a:t>
            </a:r>
            <a:r>
              <a:rPr lang="he-IL" sz="950" b="1" dirty="0">
                <a:solidFill>
                  <a:srgbClr val="5E4D36"/>
                </a:solidFill>
                <a:latin typeface="Levenim MT" panose="02010502060101010101" pitchFamily="2" charset="-79"/>
                <a:cs typeface="Levenim MT" panose="02010502060101010101" pitchFamily="2" charset="-79"/>
              </a:rPr>
              <a:t> – מימוש עצמי עד </a:t>
            </a:r>
            <a:r>
              <a:rPr lang="he-IL" sz="950" b="1" dirty="0" smtClean="0">
                <a:solidFill>
                  <a:srgbClr val="5E4D36"/>
                </a:solidFill>
                <a:latin typeface="Levenim MT" panose="02010502060101010101" pitchFamily="2" charset="-79"/>
                <a:cs typeface="Levenim MT" panose="02010502060101010101" pitchFamily="2" charset="-79"/>
              </a:rPr>
              <a:t>מוות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לפני שנים רבות חי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עלם חמודות שהיה בנם של אל הנהר </a:t>
            </a:r>
            <a:r>
              <a:rPr lang="he-IL" sz="800" dirty="0" err="1">
                <a:solidFill>
                  <a:srgbClr val="5E4D36"/>
                </a:solidFill>
                <a:latin typeface="Levenim MT" panose="02010502060101010101" pitchFamily="2" charset="-79"/>
                <a:cs typeface="Levenim MT" panose="02010502060101010101" pitchFamily="2" charset="-79"/>
              </a:rPr>
              <a:t>קפיסוס</a:t>
            </a:r>
            <a:r>
              <a:rPr lang="he-IL" sz="800" dirty="0">
                <a:solidFill>
                  <a:srgbClr val="5E4D36"/>
                </a:solidFill>
                <a:latin typeface="Levenim MT" panose="02010502060101010101" pitchFamily="2" charset="-79"/>
                <a:cs typeface="Levenim MT" panose="02010502060101010101" pitchFamily="2" charset="-79"/>
              </a:rPr>
              <a:t> והנימפה </a:t>
            </a:r>
            <a:r>
              <a:rPr lang="he-IL" sz="800" dirty="0" err="1">
                <a:solidFill>
                  <a:srgbClr val="5E4D36"/>
                </a:solidFill>
                <a:latin typeface="Levenim MT" panose="02010502060101010101" pitchFamily="2" charset="-79"/>
                <a:cs typeface="Levenim MT" panose="02010502060101010101" pitchFamily="2" charset="-79"/>
              </a:rPr>
              <a:t>ליריופי</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בשל יופיו המיוחד, משך אליו עלמות ונימפות רבות אולם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דחה את חיזוריהן והתנכר להן. לאחר שדחה בזלזול את הנימפה </a:t>
            </a:r>
            <a:r>
              <a:rPr lang="he-IL" sz="800" dirty="0" err="1">
                <a:solidFill>
                  <a:srgbClr val="5E4D36"/>
                </a:solidFill>
                <a:latin typeface="Levenim MT" panose="02010502060101010101" pitchFamily="2" charset="-79"/>
                <a:cs typeface="Levenim MT" panose="02010502060101010101" pitchFamily="2" charset="-79"/>
              </a:rPr>
              <a:t>אכו</a:t>
            </a:r>
            <a:r>
              <a:rPr lang="he-IL" sz="800" dirty="0">
                <a:solidFill>
                  <a:srgbClr val="5E4D36"/>
                </a:solidFill>
                <a:latin typeface="Levenim MT" panose="02010502060101010101" pitchFamily="2" charset="-79"/>
                <a:cs typeface="Levenim MT" panose="02010502060101010101" pitchFamily="2" charset="-79"/>
              </a:rPr>
              <a:t>, שהתאהבה בו נואשות, החליטו האלים להעניש אותו על יהירותו ואכזריותו ושלחו את </a:t>
            </a:r>
            <a:r>
              <a:rPr lang="he-IL" sz="800" dirty="0" err="1">
                <a:solidFill>
                  <a:srgbClr val="5E4D36"/>
                </a:solidFill>
                <a:latin typeface="Levenim MT" panose="02010502060101010101" pitchFamily="2" charset="-79"/>
                <a:cs typeface="Levenim MT" panose="02010502060101010101" pitchFamily="2" charset="-79"/>
              </a:rPr>
              <a:t>נמסיס</a:t>
            </a:r>
            <a:r>
              <a:rPr lang="he-IL" sz="800" dirty="0">
                <a:solidFill>
                  <a:srgbClr val="5E4D36"/>
                </a:solidFill>
                <a:latin typeface="Levenim MT" panose="02010502060101010101" pitchFamily="2" charset="-79"/>
                <a:cs typeface="Levenim MT" panose="02010502060101010101" pitchFamily="2" charset="-79"/>
              </a:rPr>
              <a:t> להטיל עליו קללה. </a:t>
            </a:r>
            <a:r>
              <a:rPr lang="he-IL" sz="800" dirty="0" err="1">
                <a:solidFill>
                  <a:srgbClr val="5E4D36"/>
                </a:solidFill>
                <a:latin typeface="Levenim MT" panose="02010502060101010101" pitchFamily="2" charset="-79"/>
                <a:cs typeface="Levenim MT" panose="02010502060101010101" pitchFamily="2" charset="-79"/>
              </a:rPr>
              <a:t>נמסיס</a:t>
            </a:r>
            <a:r>
              <a:rPr lang="he-IL" sz="800" dirty="0">
                <a:solidFill>
                  <a:srgbClr val="5E4D36"/>
                </a:solidFill>
                <a:latin typeface="Levenim MT" panose="02010502060101010101" pitchFamily="2" charset="-79"/>
                <a:cs typeface="Levenim MT" panose="02010502060101010101" pitchFamily="2" charset="-79"/>
              </a:rPr>
              <a:t> הענישה אותו בכך שלעולם לא יוכל לאהוב אלא רק את עצמו.</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יום אחד טייל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ליד אגם והתכופף על מנת לשתות מים. כאשר ראה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את דמותו נשקפת אליו מן המים מיד התאהב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בעצמו ולא יכול היה לנתק את מבטו מהבבואה שלו - עד שמת. במקום שבו מת צמח ועלה פרח נפלא שנימפות המים </a:t>
            </a: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ע"פ המיתולוגיה היוונית</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a:solidFill>
                  <a:srgbClr val="5E4D36"/>
                </a:solidFill>
                <a:latin typeface="Levenim MT" panose="02010502060101010101" pitchFamily="2" charset="-79"/>
                <a:cs typeface="Levenim MT" panose="02010502060101010101" pitchFamily="2" charset="-79"/>
              </a:rPr>
              <a:t>האיש השלם  - אהבה ומחויבות </a:t>
            </a:r>
            <a:r>
              <a:rPr lang="he-IL" sz="950" b="1" dirty="0" smtClean="0">
                <a:solidFill>
                  <a:srgbClr val="5E4D36"/>
                </a:solidFill>
                <a:latin typeface="Levenim MT" panose="02010502060101010101" pitchFamily="2" charset="-79"/>
                <a:cs typeface="Levenim MT" panose="02010502060101010101" pitchFamily="2" charset="-79"/>
              </a:rPr>
              <a:t>לכל</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עלינו להשתדל שיתברר ויתאמת אצל האדם איכותו של ה"אני" שלו, כי בזה תימדד מעלת כל האדם לפי מדרגתו.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האיש הגס והשפל כל ה"אני"  שלו מצומצם רק בחומרו וגופו.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למעלה מזה מי שמרגיש </a:t>
            </a:r>
            <a:r>
              <a:rPr lang="he-IL" sz="900" dirty="0" err="1">
                <a:solidFill>
                  <a:srgbClr val="5E4D36"/>
                </a:solidFill>
                <a:latin typeface="Levenim MT" panose="02010502060101010101" pitchFamily="2" charset="-79"/>
                <a:cs typeface="Levenim MT" panose="02010502060101010101" pitchFamily="2" charset="-79"/>
              </a:rPr>
              <a:t>שה"אני</a:t>
            </a:r>
            <a:r>
              <a:rPr lang="he-IL" sz="900" dirty="0">
                <a:solidFill>
                  <a:srgbClr val="5E4D36"/>
                </a:solidFill>
                <a:latin typeface="Levenim MT" panose="02010502060101010101" pitchFamily="2" charset="-79"/>
                <a:cs typeface="Levenim MT" panose="02010502060101010101" pitchFamily="2" charset="-79"/>
              </a:rPr>
              <a:t>" שלו הוא מורכב מגוף ונפש.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ולמעלה מזה מי שמכניס </a:t>
            </a:r>
            <a:r>
              <a:rPr lang="he-IL" sz="900" dirty="0" err="1">
                <a:solidFill>
                  <a:srgbClr val="5E4D36"/>
                </a:solidFill>
                <a:latin typeface="Levenim MT" panose="02010502060101010101" pitchFamily="2" charset="-79"/>
                <a:cs typeface="Levenim MT" panose="02010502060101010101" pitchFamily="2" charset="-79"/>
              </a:rPr>
              <a:t>לה"אני</a:t>
            </a:r>
            <a:r>
              <a:rPr lang="he-IL" sz="900" dirty="0">
                <a:solidFill>
                  <a:srgbClr val="5E4D36"/>
                </a:solidFill>
                <a:latin typeface="Levenim MT" panose="02010502060101010101" pitchFamily="2" charset="-79"/>
                <a:cs typeface="Levenim MT" panose="02010502060101010101" pitchFamily="2" charset="-79"/>
              </a:rPr>
              <a:t>" שלו את בני ביתו ומשפחתו.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והאיש ההולך על פי דרכי תורה, ה"אני" שלו כולל את כל עם ישראל, שבאמת כל איש ישראל הוא רק כאיבר מגוף האומה הישראלית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והאיש השלם ראוי להשריש בנפשו ולהרגיש כל העולמות כולם הם ה"אני" שלו. והוא בעצמו רק איבר קטן בתוך הבריאה כולה.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ואז גם רגש אהבת עצמו עוזר לו לאהוב את כל עם ישראל ואת כל הבריאה כולה.</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הרב שמעון </a:t>
            </a:r>
            <a:r>
              <a:rPr lang="he-IL" sz="600" dirty="0" err="1">
                <a:solidFill>
                  <a:srgbClr val="5E4D36"/>
                </a:solidFill>
                <a:latin typeface="Levenim MT" panose="02010502060101010101" pitchFamily="2" charset="-79"/>
                <a:cs typeface="Levenim MT" panose="02010502060101010101" pitchFamily="2" charset="-79"/>
              </a:rPr>
              <a:t>שקאפ</a:t>
            </a:r>
            <a:r>
              <a:rPr lang="he-IL" sz="600" dirty="0">
                <a:solidFill>
                  <a:srgbClr val="5E4D36"/>
                </a:solidFill>
                <a:latin typeface="Levenim MT" panose="02010502060101010101" pitchFamily="2" charset="-79"/>
                <a:cs typeface="Levenim MT" panose="02010502060101010101" pitchFamily="2" charset="-79"/>
              </a:rPr>
              <a:t>, הקדמה ל"שערי יושר"</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a:t>
            </a:r>
            <a:r>
              <a:rPr lang="he-IL" sz="950" b="1" dirty="0">
                <a:solidFill>
                  <a:srgbClr val="5E4D36"/>
                </a:solidFill>
                <a:latin typeface="Levenim MT" panose="02010502060101010101" pitchFamily="2" charset="-79"/>
                <a:cs typeface="Levenim MT" panose="02010502060101010101" pitchFamily="2" charset="-79"/>
              </a:rPr>
              <a:t>. נזירות כבריחה מהמימוש העצמי</a:t>
            </a:r>
            <a:endParaRPr lang="he-IL" sz="950" b="1"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אמר שמעון הצדיק: ...פעם אחד עלה אלי אדם אחד מדרום וראיתיו אדמוני עם יפה </a:t>
            </a:r>
            <a:r>
              <a:rPr lang="he-IL" sz="800" dirty="0" err="1">
                <a:solidFill>
                  <a:srgbClr val="5E4D36"/>
                </a:solidFill>
                <a:latin typeface="Levenim MT" panose="02010502060101010101" pitchFamily="2" charset="-79"/>
                <a:cs typeface="Levenim MT" panose="02010502060101010101" pitchFamily="2" charset="-79"/>
              </a:rPr>
              <a:t>עינים</a:t>
            </a:r>
            <a:r>
              <a:rPr lang="he-IL" sz="800" dirty="0">
                <a:solidFill>
                  <a:srgbClr val="5E4D36"/>
                </a:solidFill>
                <a:latin typeface="Levenim MT" panose="02010502060101010101" pitchFamily="2" charset="-79"/>
                <a:cs typeface="Levenim MT" panose="02010502060101010101" pitchFamily="2" charset="-79"/>
              </a:rPr>
              <a:t> וטוב רואי וקווצותיו מסודרות תילי תילים.</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ואמרתי לו: "בני מה ראית להשחית את השיער הנאה הזה?"</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ונם לי: "רבי, רועה הייתי בעירי והלכתי למלאות את השאוב מים וראיתי את </a:t>
            </a:r>
            <a:r>
              <a:rPr lang="he-IL" sz="800" dirty="0" err="1">
                <a:solidFill>
                  <a:srgbClr val="5E4D36"/>
                </a:solidFill>
                <a:latin typeface="Levenim MT" panose="02010502060101010101" pitchFamily="2" charset="-79"/>
                <a:cs typeface="Levenim MT" panose="02010502060101010101" pitchFamily="2" charset="-79"/>
              </a:rPr>
              <a:t>הבובייה</a:t>
            </a:r>
            <a:r>
              <a:rPr lang="he-IL" sz="800" dirty="0">
                <a:solidFill>
                  <a:srgbClr val="5E4D36"/>
                </a:solidFill>
                <a:latin typeface="Levenim MT" panose="02010502060101010101" pitchFamily="2" charset="-79"/>
                <a:cs typeface="Levenim MT" panose="02010502060101010101" pitchFamily="2" charset="-79"/>
              </a:rPr>
              <a:t> שלי בתוך המים ופחז יצרי עלי וביקש </a:t>
            </a:r>
            <a:r>
              <a:rPr lang="he-IL" sz="800" dirty="0" err="1">
                <a:solidFill>
                  <a:srgbClr val="5E4D36"/>
                </a:solidFill>
                <a:latin typeface="Levenim MT" panose="02010502060101010101" pitchFamily="2" charset="-79"/>
                <a:cs typeface="Levenim MT" panose="02010502060101010101" pitchFamily="2" charset="-79"/>
              </a:rPr>
              <a:t>להאבדיני</a:t>
            </a:r>
            <a:r>
              <a:rPr lang="he-IL" sz="800" dirty="0">
                <a:solidFill>
                  <a:srgbClr val="5E4D36"/>
                </a:solidFill>
                <a:latin typeface="Levenim MT" panose="02010502060101010101" pitchFamily="2" charset="-79"/>
                <a:cs typeface="Levenim MT" panose="02010502060101010101" pitchFamily="2" charset="-79"/>
              </a:rPr>
              <a:t> מן העולם. אמרתי לו: רשע, אתה מפחז בדבר שאינו שלך! עלי </a:t>
            </a:r>
            <a:r>
              <a:rPr lang="he-IL" sz="800" dirty="0" err="1">
                <a:solidFill>
                  <a:srgbClr val="5E4D36"/>
                </a:solidFill>
                <a:latin typeface="Levenim MT" panose="02010502060101010101" pitchFamily="2" charset="-79"/>
                <a:cs typeface="Levenim MT" panose="02010502060101010101" pitchFamily="2" charset="-79"/>
              </a:rPr>
              <a:t>להקדישך</a:t>
            </a:r>
            <a:r>
              <a:rPr lang="he-IL" sz="800" dirty="0">
                <a:solidFill>
                  <a:srgbClr val="5E4D36"/>
                </a:solidFill>
                <a:latin typeface="Levenim MT" panose="02010502060101010101" pitchFamily="2" charset="-79"/>
                <a:cs typeface="Levenim MT" panose="02010502060101010101" pitchFamily="2" charset="-79"/>
              </a:rPr>
              <a:t> לשמים!"</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והרכנתיו בראשי ואמרתי לו: "בני כמותך ירבו עושי רצון המקום בישראל...</a:t>
            </a:r>
          </a:p>
          <a:p>
            <a:pPr>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תלמוד ירושלמי, מסכת נדרים, פרק א, הלכה א.</a:t>
            </a:r>
          </a:p>
          <a:p>
            <a:pPr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30" dirty="0" smtClean="0"/>
              <a:t>הרעיון הכללי של הלימוד בדף זה הוא להתמודד עם המתח בין המימוש העצמי לבין הערבות ההדדית. לכאורה המימוש העצמי משמעותו שהאדם מרוכז בעצמו ובהתפתחות האישית שלו. פרושו של דבר שהוא אינו פנוי ולא מכוון לערבות הדדית למעגלים השונים. </a:t>
            </a:r>
          </a:p>
          <a:p>
            <a:pPr marL="0" indent="0" algn="just">
              <a:buNone/>
            </a:pPr>
            <a:r>
              <a:rPr lang="he-IL" sz="830" dirty="0" smtClean="0"/>
              <a:t>למעשה אנחנו מנסים בדף לימוד זה להוביל את הלומדים לתובנה כי האדם עצמו אינו יצור סגור וחד ממדי. האדם הוא רב רבדים. ובעומק הוא מקושר אל המעגלים השונים של משפחה, קהילה, עם ועולם. הרעיון המרכזי הוא שככל שאדם מעמיק ברבדים של עצמו, הוא מתחבר או מרחיב את אישיותו. כלומר, ערבות הדדית איננה ויתור על המימוש העצמי אלא באופן פרדוקסאלי, המימוש העצמי העמוק</a:t>
            </a:r>
            <a:r>
              <a:rPr lang="he-IL" sz="830" smtClean="0"/>
              <a:t>. דוגמה </a:t>
            </a:r>
            <a:r>
              <a:rPr lang="he-IL" sz="830" dirty="0" smtClean="0"/>
              <a:t>לעניין זה היא הנזירות, בה האדם מוותר לתמיד או באופן זמני על משהו מעצמו לטובת משהו גדול יותר. </a:t>
            </a:r>
          </a:p>
          <a:p>
            <a:pPr marL="0" indent="0" algn="just">
              <a:buNone/>
            </a:pPr>
            <a:r>
              <a:rPr lang="he-IL" sz="830" dirty="0" smtClean="0"/>
              <a:t>מוקד נוסף של הלימוד הוא גבולות ומחיר של הערבות ההדדית. יכול להיווצר מצב שהאדם שוכח את עצמו, שוכח את משפחתו ומקריב את צרכיו וצרכי הקרובים לו כדי לתרום ולקדם צרכי אנשים אחרים ורחוקים. האם זו הדרך? האם זה המחיר הנכון, או אולי עניי עירך קודמים? בני ביתך ראשונים? אולי נכון לקבוע שיש ראשית לראות שהאדם עצמו שומר גם על עצמו ואח"כ יוצא החוצה? גם כאן הנזירות היא אבן בוחן מעניין. האם ערבות הדדית היא אלטרואיזם [זולתנות]? כלומר האם יש נתינה שהיא נקייה וטהורה ללא שום צד אישי? האם נכון לשאוף לאלטרואיזם? או אולי המימוש העצמי בעומק אמור להוביל לאחריות וערבות הדדית במעגלים של – משפחה, קהילה, עם, אדם?</a:t>
            </a:r>
          </a:p>
          <a:p>
            <a:pPr marL="0" indent="0" algn="just">
              <a:buNone/>
            </a:pPr>
            <a:r>
              <a:rPr lang="he-IL" sz="830" u="sng" dirty="0" smtClean="0"/>
              <a:t>א. </a:t>
            </a:r>
            <a:r>
              <a:rPr lang="he-IL" sz="830" u="sng" dirty="0" err="1" smtClean="0"/>
              <a:t>נרקסיזם</a:t>
            </a:r>
            <a:r>
              <a:rPr lang="he-IL" sz="830" u="sng" dirty="0" smtClean="0"/>
              <a:t> – מימוש עצמי עד מוות</a:t>
            </a:r>
          </a:p>
          <a:p>
            <a:pPr marL="0" indent="0" algn="just">
              <a:buNone/>
            </a:pPr>
            <a:r>
              <a:rPr lang="he-IL" sz="830" dirty="0" smtClean="0"/>
              <a:t>המיתולוגיה על </a:t>
            </a:r>
            <a:r>
              <a:rPr lang="he-IL" sz="830" dirty="0" err="1" smtClean="0"/>
              <a:t>נרקיסוס</a:t>
            </a:r>
            <a:r>
              <a:rPr lang="he-IL" sz="830" dirty="0" smtClean="0"/>
              <a:t> לוקחת את רעיון האהבה העצמית לקצה האבסורדי. </a:t>
            </a:r>
            <a:r>
              <a:rPr lang="he-IL" sz="830" dirty="0" err="1" smtClean="0"/>
              <a:t>נרקיסוס</a:t>
            </a:r>
            <a:r>
              <a:rPr lang="he-IL" sz="830" dirty="0" smtClean="0"/>
              <a:t> הוא יפה תואר. אלות רבות מתאהבות בו והוא דוחה את כולן. יש בו גאווה והחשבה עצמית גבוהה. </a:t>
            </a:r>
            <a:r>
              <a:rPr lang="he-IL" sz="830" dirty="0" err="1" smtClean="0"/>
              <a:t>נקריסוס</a:t>
            </a:r>
            <a:r>
              <a:rPr lang="he-IL" sz="830" dirty="0" smtClean="0"/>
              <a:t> 'עף-על-עצמו'. הוא דוחה ומתנכר. הוא בורח מהאהבה. אהבה יש בה הדדיות. יש בה נתינה. </a:t>
            </a:r>
            <a:r>
              <a:rPr lang="he-IL" sz="830" dirty="0" err="1" smtClean="0"/>
              <a:t>נרקיסוס</a:t>
            </a:r>
            <a:r>
              <a:rPr lang="he-IL" sz="830" dirty="0" smtClean="0"/>
              <a:t> נמנע מנתינה. הוא חי לעצמו. דחייתה של </a:t>
            </a:r>
            <a:r>
              <a:rPr lang="he-IL" sz="830" dirty="0" err="1" smtClean="0"/>
              <a:t>אכו</a:t>
            </a:r>
            <a:r>
              <a:rPr lang="he-IL" sz="830" dirty="0" smtClean="0"/>
              <a:t> הייתה השיא של המגמה הזו. והאלים מענישים אותו. </a:t>
            </a:r>
          </a:p>
          <a:p>
            <a:pPr marL="0" indent="0" algn="just">
              <a:buNone/>
            </a:pPr>
            <a:r>
              <a:rPr lang="he-IL" sz="830" dirty="0" smtClean="0"/>
              <a:t>באופן מסוים העונש של האלים הוא בעצם תוצאה של הבחירה של </a:t>
            </a:r>
            <a:r>
              <a:rPr lang="he-IL" sz="830" dirty="0" err="1" smtClean="0"/>
              <a:t>נרקיסוס</a:t>
            </a:r>
            <a:r>
              <a:rPr lang="he-IL" sz="830" dirty="0" smtClean="0"/>
              <a:t>. מעין העונש של פרעו שסירב לשלח את בני ישראל וה' הקשה את ליבו. כלומר העונש הוא סוג של תוצאה של הבחירה. </a:t>
            </a:r>
            <a:r>
              <a:rPr lang="he-IL" sz="830" dirty="0" err="1" smtClean="0"/>
              <a:t>נרקיסוס</a:t>
            </a:r>
            <a:r>
              <a:rPr lang="he-IL" sz="830" dirty="0" smtClean="0"/>
              <a:t> בחר באהבה עצמית סגורה, ועונשו שלא יוכל לאהוב אלא רק את עצמו. תוצאת העונש היא תיאור של מה שקורה לאהבה עצמית סגורה בתוך עצמה. כשהאדם אוהב רק את עצמו במובן מסוים הוא מת. הוא ממית בעצמו את משמעותו כיצור חברתי. הוא נהיה שבוי של עצמו בלי יכולת ליצור מעגלי חברה שהם בעומק, מעגלי זהות של עצמו. הריכוז העצמי, המימוש העצמי הסגור, מונע מהאדם להרחיב את עולמו, להעשיר אותו ולמלא את עצמו במשמעות. המוות הוא התוצאה של התנהלות כזו. אין חיים בבדידות. אין חיים בהתרכזות בעצמי. אין חיים בהתכחשות לעצמיות שלנו כיצורים חברתיים. </a:t>
            </a:r>
          </a:p>
          <a:p>
            <a:pPr marL="0" indent="0" algn="just">
              <a:buNone/>
            </a:pPr>
            <a:r>
              <a:rPr lang="he-IL" sz="830" dirty="0" smtClean="0"/>
              <a:t>לכן, באופן פרדוכסלי </a:t>
            </a:r>
            <a:r>
              <a:rPr lang="he-IL" sz="830" dirty="0" err="1" smtClean="0"/>
              <a:t>נרקיסוס</a:t>
            </a:r>
            <a:r>
              <a:rPr lang="he-IL" sz="830" dirty="0" smtClean="0"/>
              <a:t> נמנע ממחיר אהבה, מחיר של נתינה וערבות הדדית, ושילם במחיר של מוות העצמי שלו כיצור חברתי.</a:t>
            </a:r>
          </a:p>
          <a:p>
            <a:pPr marL="0" indent="0" algn="just">
              <a:buNone/>
            </a:pPr>
            <a:r>
              <a:rPr lang="he-IL" sz="830" dirty="0" smtClean="0"/>
              <a:t>אפשר וחשוב לציין שבפסיכולוגיה המודרנית ישנה הפרעה נפשית מוגדרת שנקראת נרקיסיזם. כדאי ורצוי לעיין בערך הפרעת אישיות נרקיסיסטית בוויקי ומקורות נוספים להכיר את המשמעות של עמדה נפשית זו כמחלה. </a:t>
            </a:r>
          </a:p>
          <a:p>
            <a:pPr marL="0" indent="0" algn="just">
              <a:buNone/>
            </a:pPr>
            <a:r>
              <a:rPr lang="he-IL" sz="830" u="sng" dirty="0"/>
              <a:t>ב. נזירות כבריחה מהמימוש העצמי</a:t>
            </a:r>
          </a:p>
          <a:p>
            <a:pPr marL="0" indent="0" algn="just">
              <a:buNone/>
            </a:pPr>
            <a:r>
              <a:rPr lang="he-IL" sz="830" dirty="0" smtClean="0"/>
              <a:t>נער יפה להפליא. רועה צאן מהפריפריה בדרום. מתנדב בשומר החדש. אולי </a:t>
            </a:r>
            <a:r>
              <a:rPr lang="he-IL" sz="830" dirty="0" err="1" smtClean="0"/>
              <a:t>ש"ש</a:t>
            </a:r>
            <a:r>
              <a:rPr lang="he-IL" sz="830" dirty="0" smtClean="0"/>
              <a:t> במנהיגות. במודעות העצמית שלו אין מקום ליופי. הוא אפילו מופתע מהיופי של עצמו כשהוא מגלה אותו.</a:t>
            </a:r>
          </a:p>
          <a:p>
            <a:pPr marL="0" indent="0" algn="just">
              <a:buNone/>
            </a:pPr>
            <a:r>
              <a:rPr lang="he-IL" sz="830" dirty="0" smtClean="0"/>
              <a:t>הרגע המעניין בשתי האגדות הוא רגע הגילוי העצמי. המספר יודע מראש על יופיו של הגיבור. הגיבור עצמו לא מודע ליופי זה. ולכן מה שמעניין הוא התגובה של הגיבור ברגע הגילוי. במיתולוגיה התגובה היא אהבה עצמית חולנית שמובילה למוות. אצל הנזיר התגובה דומה. היצר פוחז. לא ברור איזה יצר. נקודה זו פתוחה לפרשנות. אבל אפשרי בהחלט שהיצר הוא אותה אהבה עצמית. ההבדל נעוץ בתגובה של הנזיר ליצרו. בעוד </a:t>
            </a:r>
            <a:r>
              <a:rPr lang="he-IL" sz="830" dirty="0" err="1" smtClean="0"/>
              <a:t>שנרקיסוס</a:t>
            </a:r>
            <a:r>
              <a:rPr lang="he-IL" sz="830" dirty="0" smtClean="0"/>
              <a:t> שבוי באהבה העצמית, הנזיר בוחר במאבק ביצר, והוא נודר נזירות על עצמו, ובתוכה ויתור על סמל היופי שלו, רעמת הטלטלים שתגולח בשל הנזירות. </a:t>
            </a:r>
          </a:p>
          <a:p>
            <a:pPr marL="0" indent="0" algn="just">
              <a:buNone/>
            </a:pPr>
            <a:r>
              <a:rPr lang="he-IL" sz="830" dirty="0" smtClean="0"/>
              <a:t>נראה כי ההבדל בתגובות נעוץ במטען שכל אחד מהגיבורים הגיע </a:t>
            </a:r>
            <a:r>
              <a:rPr lang="he-IL" sz="830" dirty="0" err="1" smtClean="0"/>
              <a:t>איתו</a:t>
            </a:r>
            <a:r>
              <a:rPr lang="he-IL" sz="830" dirty="0" smtClean="0"/>
              <a:t> להתרחשות. בעוד </a:t>
            </a:r>
            <a:r>
              <a:rPr lang="he-IL" sz="830" dirty="0" err="1" smtClean="0"/>
              <a:t>שנרקיסוס</a:t>
            </a:r>
            <a:r>
              <a:rPr lang="he-IL" sz="830" dirty="0" smtClean="0"/>
              <a:t> 'עף על עצמו', דחה כל אהבה, והתנכר למחזרות, הנזיר מהדרום היה כנראה צנוע, רועה צאן, ואפשר לשער שהיה נעים לבריות. כשהוא מגלה את יופיו, וכשיצרו פוחז עליו לעוף על עצמו, הוא מבין שיש כאן מלכודת דבש של אהבה עצמית שמחירה הוא מוות. לכן הוא מוותר לפחות באופן זמני על סמל יופיו ונודר נזירות שמשמעותה ביהדות היא הימנעות מיין וגילוח השער. כלומר וויתור על היופי שגרם לייצר לחפוז. בכך הוא מציל את עצמו מעצמו, ונשאר מחובר לשאר מעגלי החברה, ובעצם לחיים עצמם. הוא בוחר בוויתור על משהו מעצמו כדי להישאר בקשר עם העולם. כדי לתת משמעות לרבדים העמוקים של היותו יצור חברתי. ועל כך שמעון הצדיק משבח אותו למרות שבאופן עקרוני היהדות לא מטפחת נזירות. כאן ראוי לפתח דיון על המחירים. המחיר של אהבה עצמית לעומת המחיר של ערבות הדדית. לערבות הדדית יש מחיר. אנחנו לא מסתירים את זה. הנזירות, הוויתור על רעמת הטלטלים הוא סמל למחיר. כאן המקום לפתוח את הדיון על המחיר הזה מול המחירים אחרים. </a:t>
            </a:r>
          </a:p>
          <a:p>
            <a:pPr marL="0" indent="0" algn="just">
              <a:buNone/>
            </a:pPr>
            <a:r>
              <a:rPr lang="he-IL" sz="830" dirty="0" smtClean="0"/>
              <a:t>כמו גם לדון על גבולות הערבות. האם הערבות המחויבות היא מוחלטת? האם יש מעגלי מחויבות שונים? האם למשל המחויבות למשפחה או לעניי עירי גדולה מהמחויבות לזר? האם זה סותר? וכשזה סותר מה עלי לעשות?</a:t>
            </a:r>
          </a:p>
          <a:p>
            <a:pPr marL="0" indent="0" algn="just">
              <a:buNone/>
            </a:pPr>
            <a:r>
              <a:rPr lang="he-IL" sz="830" dirty="0" smtClean="0"/>
              <a:t>כמובן שאין תשובות מוחלטות על שאלות אלו, וראוי לדון ולהקדיש מחשבה בעניין. </a:t>
            </a:r>
          </a:p>
          <a:p>
            <a:pPr marL="0" indent="0" algn="just">
              <a:buNone/>
            </a:pPr>
            <a:r>
              <a:rPr lang="he-IL" sz="830" u="sng" dirty="0"/>
              <a:t>ג. האיש השלם  - אהבה ומחויבות לכל</a:t>
            </a:r>
          </a:p>
          <a:p>
            <a:pPr marL="0" indent="0" algn="just">
              <a:buNone/>
            </a:pPr>
            <a:r>
              <a:rPr lang="he-IL" sz="830" dirty="0" smtClean="0"/>
              <a:t>רקע קצר על </a:t>
            </a:r>
            <a:r>
              <a:rPr lang="he-IL" sz="830" dirty="0" err="1" smtClean="0"/>
              <a:t>ר"ש</a:t>
            </a:r>
            <a:r>
              <a:rPr lang="he-IL" sz="830" dirty="0" smtClean="0"/>
              <a:t> </a:t>
            </a:r>
            <a:r>
              <a:rPr lang="he-IL" sz="830" dirty="0" err="1" smtClean="0"/>
              <a:t>שקופ</a:t>
            </a:r>
            <a:r>
              <a:rPr lang="he-IL" sz="830" dirty="0" smtClean="0"/>
              <a:t> </a:t>
            </a:r>
          </a:p>
          <a:p>
            <a:pPr marL="0" indent="0" algn="just">
              <a:buNone/>
            </a:pPr>
            <a:r>
              <a:rPr lang="he-IL" sz="830" dirty="0" smtClean="0"/>
              <a:t>ר' שמעון </a:t>
            </a:r>
            <a:r>
              <a:rPr lang="he-IL" sz="830" dirty="0" err="1" smtClean="0"/>
              <a:t>שקופ</a:t>
            </a:r>
            <a:r>
              <a:rPr lang="he-IL" sz="830" dirty="0" smtClean="0"/>
              <a:t> היה ראש ישיבת שער התורה </a:t>
            </a:r>
            <a:r>
              <a:rPr lang="he-IL" sz="830" dirty="0" err="1" smtClean="0"/>
              <a:t>בגרודנה</a:t>
            </a:r>
            <a:r>
              <a:rPr lang="he-IL" sz="830" dirty="0" smtClean="0"/>
              <a:t>. יצר דרך ייחודית בלמדנות המזרח-אירופית הקלאסית, שבאה לידי ביטוי בעיקר בספרו "שערי </a:t>
            </a:r>
            <a:r>
              <a:rPr lang="he-IL" sz="830" dirty="0" err="1" smtClean="0"/>
              <a:t>יֹ‏שר</a:t>
            </a:r>
            <a:r>
              <a:rPr lang="he-IL" sz="830" dirty="0" smtClean="0"/>
              <a:t>", ומתאפיינת בניתוח לוגי-משפטי של העקרונות היסודיים שבהלכה, ופחות בפלפול מקומי. </a:t>
            </a:r>
          </a:p>
          <a:p>
            <a:pPr marL="0" indent="0" algn="just">
              <a:buNone/>
            </a:pPr>
            <a:r>
              <a:rPr lang="he-IL" sz="830" dirty="0" smtClean="0"/>
              <a:t>הטקסט הזה הוא די פשוט </a:t>
            </a:r>
            <a:r>
              <a:rPr lang="he-IL" sz="830" dirty="0" err="1" smtClean="0"/>
              <a:t>ר"ש</a:t>
            </a:r>
            <a:r>
              <a:rPr lang="he-IL" sz="830" dirty="0" smtClean="0"/>
              <a:t> </a:t>
            </a:r>
            <a:r>
              <a:rPr lang="he-IL" sz="830" dirty="0" err="1" smtClean="0"/>
              <a:t>שקופ</a:t>
            </a:r>
            <a:r>
              <a:rPr lang="he-IL" sz="830" dirty="0" smtClean="0"/>
              <a:t> מונה דרגות התפתחות אנושיות ביחס ליכולת ההרחבה אשת האדם את עולמו.</a:t>
            </a:r>
          </a:p>
          <a:p>
            <a:pPr marL="0" indent="0" algn="just">
              <a:buNone/>
            </a:pPr>
            <a:r>
              <a:rPr lang="he-IL" sz="830" dirty="0" smtClean="0"/>
              <a:t>הדרגה הנמוכה דומה לתפיסת המוסר ההדוניסטית הסוברת כי הטוב זהה להנאה. במקרה זה הנאה גופנית.</a:t>
            </a:r>
          </a:p>
          <a:p>
            <a:pPr marL="0" indent="0" algn="just">
              <a:buNone/>
            </a:pPr>
            <a:r>
              <a:rPr lang="he-IL" sz="830" dirty="0" smtClean="0"/>
              <a:t>מעל זה קיימת ההשקפה של הדוניזם רוחני שסובר שגם הנאות רוחניות זהות לטוב.</a:t>
            </a:r>
          </a:p>
          <a:p>
            <a:pPr marL="0" indent="0" algn="just">
              <a:buNone/>
            </a:pPr>
            <a:r>
              <a:rPr lang="he-IL" sz="830" dirty="0" smtClean="0"/>
              <a:t>מעל זה מציב </a:t>
            </a:r>
            <a:r>
              <a:rPr lang="he-IL" sz="830" dirty="0" err="1" smtClean="0"/>
              <a:t>ר"ש</a:t>
            </a:r>
            <a:r>
              <a:rPr lang="he-IL" sz="830" dirty="0" smtClean="0"/>
              <a:t> </a:t>
            </a:r>
            <a:r>
              <a:rPr lang="he-IL" sz="830" dirty="0" err="1" smtClean="0"/>
              <a:t>שקופ</a:t>
            </a:r>
            <a:r>
              <a:rPr lang="he-IL" sz="830" dirty="0" smtClean="0"/>
              <a:t> את האדם שגם משפחתו של האדם כלולה בתוך האני שלו. כלומר אדם שמצליח להרחיב את תחומי האני אל מספר אנשים הקרובים אליו – משפחתו.</a:t>
            </a:r>
          </a:p>
          <a:p>
            <a:pPr marL="0" indent="0" algn="just">
              <a:buNone/>
            </a:pPr>
            <a:r>
              <a:rPr lang="he-IL" sz="830" dirty="0" smtClean="0"/>
              <a:t>ומעל זה העם. אדם שהאני שלו מורחב להזדהות עם קבוצת השייכות הגדולה יותר. השקפה </a:t>
            </a:r>
            <a:r>
              <a:rPr lang="he-IL" sz="830" dirty="0" err="1" smtClean="0"/>
              <a:t>שר"ש</a:t>
            </a:r>
            <a:r>
              <a:rPr lang="he-IL" sz="830" dirty="0" smtClean="0"/>
              <a:t> </a:t>
            </a:r>
            <a:r>
              <a:rPr lang="he-IL" sz="830" dirty="0" err="1" smtClean="0"/>
              <a:t>שקופ</a:t>
            </a:r>
            <a:r>
              <a:rPr lang="he-IL" sz="830" dirty="0" smtClean="0"/>
              <a:t> משתמש בדימוי של איבר בגוף. כלומר האדם מבין את </a:t>
            </a:r>
            <a:r>
              <a:rPr lang="he-IL" sz="830" dirty="0" err="1" smtClean="0"/>
              <a:t>חלקיותו</a:t>
            </a:r>
            <a:r>
              <a:rPr lang="he-IL" sz="830" dirty="0" smtClean="0"/>
              <a:t> מתוך דבר גדול יותר אליו הוא מרגיש שייכות.</a:t>
            </a:r>
          </a:p>
          <a:p>
            <a:pPr marL="0" indent="0" algn="just">
              <a:buNone/>
            </a:pPr>
            <a:r>
              <a:rPr lang="he-IL" sz="830" dirty="0" smtClean="0"/>
              <a:t>הדרגה הגבוהה ביותר היא האדם שמרגיש שייכות לכל האדם והעולם. היכולת להרחיב את העולם שלי לעולם כולו. זוהי כבר חוויה מכמעט מיסטית של בעלי נפש גדולה. דוגמה לכך: 'אני אוהב את </a:t>
            </a:r>
            <a:r>
              <a:rPr lang="he-IL" sz="830" dirty="0" err="1" smtClean="0"/>
              <a:t>הכל</a:t>
            </a:r>
            <a:r>
              <a:rPr lang="he-IL" sz="830" dirty="0" smtClean="0"/>
              <a:t>, איני יכול שלא לאהוב את כל הבריות, את כל העמים. רוצה אני בכל עמקי לב בתפארת </a:t>
            </a:r>
            <a:r>
              <a:rPr lang="he-IL" sz="830" dirty="0" err="1" smtClean="0"/>
              <a:t>הכל</a:t>
            </a:r>
            <a:r>
              <a:rPr lang="he-IL" sz="830" dirty="0" smtClean="0"/>
              <a:t>, בתקנת </a:t>
            </a:r>
            <a:r>
              <a:rPr lang="he-IL" sz="830" dirty="0" err="1" smtClean="0"/>
              <a:t>הכל</a:t>
            </a:r>
            <a:r>
              <a:rPr lang="he-IL" sz="830" dirty="0" smtClean="0"/>
              <a:t>...החפץ הפנימי מתפשט הוא בעזוז אהבתו על </a:t>
            </a:r>
            <a:r>
              <a:rPr lang="he-IL" sz="830" dirty="0" err="1" smtClean="0"/>
              <a:t>הכל</a:t>
            </a:r>
            <a:r>
              <a:rPr lang="he-IL" sz="830" dirty="0" smtClean="0"/>
              <a:t> ממש. אין לי כל צורך </a:t>
            </a:r>
            <a:r>
              <a:rPr lang="he-IL" sz="830" dirty="0" err="1" smtClean="0"/>
              <a:t>לכוף</a:t>
            </a:r>
            <a:r>
              <a:rPr lang="he-IL" sz="830" dirty="0" smtClean="0"/>
              <a:t> את רגש אהבה זה. הוא נובע ישר מעומק הקודש של חכמה של הנשמה הא-</a:t>
            </a:r>
            <a:r>
              <a:rPr lang="he-IL" sz="830" dirty="0" err="1" smtClean="0"/>
              <a:t>לוהית</a:t>
            </a:r>
            <a:r>
              <a:rPr lang="he-IL" sz="830" dirty="0" smtClean="0"/>
              <a:t>' [הרב קוק ערפילי טוהר עמ' לא]</a:t>
            </a:r>
          </a:p>
          <a:p>
            <a:pPr marL="0" indent="0" algn="just">
              <a:buNone/>
            </a:pPr>
            <a:endParaRPr lang="he-IL" sz="830" dirty="0" smtClean="0"/>
          </a:p>
          <a:p>
            <a:pPr marL="0" indent="0" algn="just">
              <a:buNone/>
            </a:pPr>
            <a:endParaRPr lang="he-IL" sz="830" dirty="0"/>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2683</TotalTime>
  <Words>1707</Words>
  <Application>Microsoft Office PowerPoint</Application>
  <PresentationFormat>A4 Paper (210x297 mm)</PresentationFormat>
  <Paragraphs>61</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ערבות הדדית בעידן המימוש העצמי</vt:lpstr>
      <vt:lpstr>הנחיות למעביר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54</cp:revision>
  <cp:lastPrinted>2016-01-02T09:56:53Z</cp:lastPrinted>
  <dcterms:created xsi:type="dcterms:W3CDTF">2016-01-01T12:13:36Z</dcterms:created>
  <dcterms:modified xsi:type="dcterms:W3CDTF">2016-05-30T09:32:45Z</dcterms:modified>
</cp:coreProperties>
</file>