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5000" autoAdjust="0"/>
    <p:restoredTop sz="94660"/>
  </p:normalViewPr>
  <p:slideViewPr>
    <p:cSldViewPr snapToGrid="0">
      <p:cViewPr>
        <p:scale>
          <a:sx n="96" d="100"/>
          <a:sy n="96" d="100"/>
        </p:scale>
        <p:origin x="-96"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89189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17396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18903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13027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68072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2057802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42250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23207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46017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265552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t>כ"ד/חשון/תשע"ו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23802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08CC29-74C1-4076-84B5-5F542CF7C6D4}" type="datetimeFigureOut">
              <a:rPr lang="he-IL" smtClean="0"/>
              <a:t>כ"ד/חשון/תשע"ו</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972A87-7E24-48BC-B116-424792EE475C}" type="slidenum">
              <a:rPr lang="he-IL" smtClean="0"/>
              <a:t>‹#›</a:t>
            </a:fld>
            <a:endParaRPr lang="he-IL"/>
          </a:p>
        </p:txBody>
      </p:sp>
    </p:spTree>
    <p:extLst>
      <p:ext uri="{BB962C8B-B14F-4D97-AF65-F5344CB8AC3E}">
        <p14:creationId xmlns:p14="http://schemas.microsoft.com/office/powerpoint/2010/main" val="2991282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קבוצה 6"/>
          <p:cNvGrpSpPr/>
          <p:nvPr/>
        </p:nvGrpSpPr>
        <p:grpSpPr>
          <a:xfrm>
            <a:off x="1703389" y="188913"/>
            <a:ext cx="9815510" cy="6478587"/>
            <a:chOff x="1703389" y="188913"/>
            <a:chExt cx="9815510" cy="6478587"/>
          </a:xfrm>
        </p:grpSpPr>
        <p:sp>
          <p:nvSpPr>
            <p:cNvPr id="5" name="Text Box 8"/>
            <p:cNvSpPr txBox="1">
              <a:spLocks noChangeArrowheads="1"/>
            </p:cNvSpPr>
            <p:nvPr/>
          </p:nvSpPr>
          <p:spPr bwMode="auto">
            <a:xfrm>
              <a:off x="1703389" y="188913"/>
              <a:ext cx="1655762" cy="238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3" name="תמונה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9972" y="6086580"/>
              <a:ext cx="1538927" cy="580920"/>
            </a:xfrm>
            <a:prstGeom prst="rect">
              <a:avLst/>
            </a:prstGeom>
          </p:spPr>
        </p:pic>
      </p:grpSp>
      <p:sp>
        <p:nvSpPr>
          <p:cNvPr id="2" name="TextBox 1"/>
          <p:cNvSpPr txBox="1"/>
          <p:nvPr/>
        </p:nvSpPr>
        <p:spPr>
          <a:xfrm>
            <a:off x="4301130" y="115634"/>
            <a:ext cx="4753224" cy="584775"/>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he-IL" sz="3200" dirty="0" smtClean="0"/>
              <a:t>"בית הגידול" </a:t>
            </a:r>
            <a:r>
              <a:rPr lang="he-IL" sz="3200" dirty="0"/>
              <a:t>של </a:t>
            </a:r>
            <a:r>
              <a:rPr lang="he-IL" sz="3200" dirty="0" smtClean="0"/>
              <a:t>אומץ אזרחי </a:t>
            </a:r>
            <a:endParaRPr lang="he-IL" sz="3200" dirty="0"/>
          </a:p>
        </p:txBody>
      </p:sp>
      <p:sp>
        <p:nvSpPr>
          <p:cNvPr id="4" name="TextBox 3"/>
          <p:cNvSpPr txBox="1"/>
          <p:nvPr/>
        </p:nvSpPr>
        <p:spPr>
          <a:xfrm>
            <a:off x="4301130" y="822213"/>
            <a:ext cx="4753224" cy="2031325"/>
          </a:xfrm>
          <a:prstGeom prst="rect">
            <a:avLst/>
          </a:prstGeom>
          <a:ln w="38100"/>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1000" u="sng" dirty="0" smtClean="0">
                <a:latin typeface="Guttman Keren" panose="02010401010101010101" pitchFamily="2" charset="-79"/>
              </a:rPr>
              <a:t>א. בירה [ארמון] דולקת</a:t>
            </a:r>
          </a:p>
          <a:p>
            <a:pPr algn="just">
              <a:lnSpc>
                <a:spcPct val="150000"/>
              </a:lnSpc>
            </a:pPr>
            <a:r>
              <a:rPr lang="he-IL" sz="1100" dirty="0" smtClean="0">
                <a:latin typeface="Guttman Keren" panose="02010401010101010101" pitchFamily="2" charset="-79"/>
                <a:cs typeface="Guttman Keren" panose="02010401010101010101" pitchFamily="2" charset="-79"/>
              </a:rPr>
              <a:t>ויאמר </a:t>
            </a:r>
            <a:r>
              <a:rPr lang="he-IL" sz="1100" dirty="0">
                <a:latin typeface="Guttman Keren" panose="02010401010101010101" pitchFamily="2" charset="-79"/>
                <a:cs typeface="Guttman Keren" panose="02010401010101010101" pitchFamily="2" charset="-79"/>
              </a:rPr>
              <a:t>ה' אל אברם </a:t>
            </a:r>
            <a:r>
              <a:rPr lang="he-IL" sz="1100" b="1" dirty="0">
                <a:latin typeface="Guttman Keren" panose="02010401010101010101" pitchFamily="2" charset="-79"/>
                <a:cs typeface="Guttman Keren" panose="02010401010101010101" pitchFamily="2" charset="-79"/>
              </a:rPr>
              <a:t>לך </a:t>
            </a:r>
            <a:r>
              <a:rPr lang="he-IL" sz="1100" b="1" dirty="0" err="1">
                <a:latin typeface="Guttman Keren" panose="02010401010101010101" pitchFamily="2" charset="-79"/>
                <a:cs typeface="Guttman Keren" panose="02010401010101010101" pitchFamily="2" charset="-79"/>
              </a:rPr>
              <a:t>לך</a:t>
            </a:r>
            <a:r>
              <a:rPr lang="he-IL" sz="1100" b="1" dirty="0">
                <a:latin typeface="Guttman Keren" panose="02010401010101010101" pitchFamily="2" charset="-79"/>
                <a:cs typeface="Guttman Keren" panose="02010401010101010101" pitchFamily="2" charset="-79"/>
              </a:rPr>
              <a:t> </a:t>
            </a:r>
            <a:r>
              <a:rPr lang="he-IL" sz="1100" dirty="0">
                <a:latin typeface="Guttman Keren" panose="02010401010101010101" pitchFamily="2" charset="-79"/>
                <a:cs typeface="Guttman Keren" panose="02010401010101010101" pitchFamily="2" charset="-79"/>
              </a:rPr>
              <a:t>מארצך </a:t>
            </a:r>
            <a:r>
              <a:rPr lang="he-IL" sz="1100" dirty="0" smtClean="0">
                <a:latin typeface="Guttman Miryam" panose="02010301010101010101" pitchFamily="2" charset="-79"/>
                <a:cs typeface="Guttman Miryam" panose="02010301010101010101" pitchFamily="2" charset="-79"/>
              </a:rPr>
              <a:t>וגו'...</a:t>
            </a:r>
          </a:p>
          <a:p>
            <a:pPr algn="just">
              <a:lnSpc>
                <a:spcPct val="150000"/>
              </a:lnSpc>
            </a:pPr>
            <a:r>
              <a:rPr lang="he-IL" sz="1100" dirty="0" smtClean="0">
                <a:latin typeface="Guttman Miryam" panose="02010301010101010101" pitchFamily="2" charset="-79"/>
                <a:cs typeface="Guttman Miryam" panose="02010301010101010101" pitchFamily="2" charset="-79"/>
              </a:rPr>
              <a:t>אמר רבי יצחק: משל לאחד שהיה עובר ממקום למקום, וראה בירה (ארמון) אחת דולקת </a:t>
            </a:r>
          </a:p>
          <a:p>
            <a:pPr algn="just">
              <a:lnSpc>
                <a:spcPct val="150000"/>
              </a:lnSpc>
            </a:pPr>
            <a:r>
              <a:rPr lang="he-IL" sz="1100" dirty="0" smtClean="0">
                <a:latin typeface="Guttman Miryam" panose="02010301010101010101" pitchFamily="2" charset="-79"/>
                <a:cs typeface="Guttman Miryam" panose="02010301010101010101" pitchFamily="2" charset="-79"/>
              </a:rPr>
              <a:t>אמר: "תאמר שהבירה זו בלא מנהיג?", </a:t>
            </a:r>
          </a:p>
          <a:p>
            <a:pPr algn="just">
              <a:lnSpc>
                <a:spcPct val="150000"/>
              </a:lnSpc>
            </a:pPr>
            <a:r>
              <a:rPr lang="he-IL" sz="1100" dirty="0" smtClean="0">
                <a:latin typeface="Guttman Miryam" panose="02010301010101010101" pitchFamily="2" charset="-79"/>
                <a:cs typeface="Guttman Miryam" panose="02010301010101010101" pitchFamily="2" charset="-79"/>
              </a:rPr>
              <a:t>הציץ </a:t>
            </a:r>
            <a:r>
              <a:rPr lang="he-IL" sz="1100" dirty="0">
                <a:latin typeface="Guttman Miryam" panose="02010301010101010101" pitchFamily="2" charset="-79"/>
                <a:cs typeface="Guttman Miryam" panose="02010301010101010101" pitchFamily="2" charset="-79"/>
              </a:rPr>
              <a:t>עליו בעל הבירה, אמר </a:t>
            </a:r>
            <a:r>
              <a:rPr lang="he-IL" sz="1100" dirty="0" smtClean="0">
                <a:latin typeface="Guttman Miryam" panose="02010301010101010101" pitchFamily="2" charset="-79"/>
                <a:cs typeface="Guttman Miryam" panose="02010301010101010101" pitchFamily="2" charset="-79"/>
              </a:rPr>
              <a:t>לו: "אני </a:t>
            </a:r>
            <a:r>
              <a:rPr lang="he-IL" sz="1100" dirty="0">
                <a:latin typeface="Guttman Miryam" panose="02010301010101010101" pitchFamily="2" charset="-79"/>
                <a:cs typeface="Guttman Miryam" panose="02010301010101010101" pitchFamily="2" charset="-79"/>
              </a:rPr>
              <a:t>הוא בעל </a:t>
            </a:r>
            <a:r>
              <a:rPr lang="he-IL" sz="1100" dirty="0" smtClean="0">
                <a:latin typeface="Guttman Miryam" panose="02010301010101010101" pitchFamily="2" charset="-79"/>
                <a:cs typeface="Guttman Miryam" panose="02010301010101010101" pitchFamily="2" charset="-79"/>
              </a:rPr>
              <a:t>הבירה", </a:t>
            </a:r>
          </a:p>
          <a:p>
            <a:pPr algn="just">
              <a:lnSpc>
                <a:spcPct val="150000"/>
              </a:lnSpc>
            </a:pPr>
            <a:r>
              <a:rPr lang="he-IL" sz="1100" dirty="0" smtClean="0">
                <a:latin typeface="Guttman Miryam" panose="02010301010101010101" pitchFamily="2" charset="-79"/>
                <a:cs typeface="Guttman Miryam" panose="02010301010101010101" pitchFamily="2" charset="-79"/>
              </a:rPr>
              <a:t>כך - </a:t>
            </a:r>
            <a:r>
              <a:rPr lang="he-IL" sz="1100" dirty="0">
                <a:latin typeface="Guttman Miryam" panose="02010301010101010101" pitchFamily="2" charset="-79"/>
                <a:cs typeface="Guttman Miryam" panose="02010301010101010101" pitchFamily="2" charset="-79"/>
              </a:rPr>
              <a:t>לפי שהיה אבינו אברהם </a:t>
            </a:r>
            <a:r>
              <a:rPr lang="he-IL" sz="1100" dirty="0" smtClean="0">
                <a:latin typeface="Guttman Miryam" panose="02010301010101010101" pitchFamily="2" charset="-79"/>
                <a:cs typeface="Guttman Miryam" panose="02010301010101010101" pitchFamily="2" charset="-79"/>
              </a:rPr>
              <a:t>אומר: "תאמר </a:t>
            </a:r>
            <a:r>
              <a:rPr lang="he-IL" sz="1100" dirty="0">
                <a:latin typeface="Guttman Miryam" panose="02010301010101010101" pitchFamily="2" charset="-79"/>
                <a:cs typeface="Guttman Miryam" panose="02010301010101010101" pitchFamily="2" charset="-79"/>
              </a:rPr>
              <a:t>שהעולם הזה בלא </a:t>
            </a:r>
            <a:r>
              <a:rPr lang="he-IL" sz="1100" dirty="0" smtClean="0">
                <a:latin typeface="Guttman Miryam" panose="02010301010101010101" pitchFamily="2" charset="-79"/>
                <a:cs typeface="Guttman Miryam" panose="02010301010101010101" pitchFamily="2" charset="-79"/>
              </a:rPr>
              <a:t>מנהיג?", </a:t>
            </a:r>
          </a:p>
          <a:p>
            <a:pPr algn="just">
              <a:lnSpc>
                <a:spcPct val="150000"/>
              </a:lnSpc>
            </a:pPr>
            <a:r>
              <a:rPr lang="he-IL" sz="1100" dirty="0" smtClean="0">
                <a:latin typeface="Guttman Miryam" panose="02010301010101010101" pitchFamily="2" charset="-79"/>
                <a:cs typeface="Guttman Miryam" panose="02010301010101010101" pitchFamily="2" charset="-79"/>
              </a:rPr>
              <a:t>הציץ </a:t>
            </a:r>
            <a:r>
              <a:rPr lang="he-IL" sz="1100" dirty="0">
                <a:latin typeface="Guttman Miryam" panose="02010301010101010101" pitchFamily="2" charset="-79"/>
                <a:cs typeface="Guttman Miryam" panose="02010301010101010101" pitchFamily="2" charset="-79"/>
              </a:rPr>
              <a:t>עליו הקדוש ברוך הוא ואמר </a:t>
            </a:r>
            <a:r>
              <a:rPr lang="he-IL" sz="1100" dirty="0" smtClean="0">
                <a:latin typeface="Guttman Miryam" panose="02010301010101010101" pitchFamily="2" charset="-79"/>
                <a:cs typeface="Guttman Miryam" panose="02010301010101010101" pitchFamily="2" charset="-79"/>
              </a:rPr>
              <a:t>לו: "אני </a:t>
            </a:r>
            <a:r>
              <a:rPr lang="he-IL" sz="1100" dirty="0">
                <a:latin typeface="Guttman Miryam" panose="02010301010101010101" pitchFamily="2" charset="-79"/>
                <a:cs typeface="Guttman Miryam" panose="02010301010101010101" pitchFamily="2" charset="-79"/>
              </a:rPr>
              <a:t>הוא בעל </a:t>
            </a:r>
            <a:r>
              <a:rPr lang="he-IL" sz="1100" dirty="0" smtClean="0">
                <a:latin typeface="Guttman Miryam" panose="02010301010101010101" pitchFamily="2" charset="-79"/>
                <a:cs typeface="Guttman Miryam" panose="02010301010101010101" pitchFamily="2" charset="-79"/>
              </a:rPr>
              <a:t>העולם"</a:t>
            </a:r>
          </a:p>
          <a:p>
            <a:pPr algn="just">
              <a:lnSpc>
                <a:spcPct val="150000"/>
              </a:lnSpc>
            </a:pPr>
            <a:r>
              <a:rPr lang="he-IL" sz="800" dirty="0" smtClean="0"/>
              <a:t>בראשית </a:t>
            </a:r>
            <a:r>
              <a:rPr lang="he-IL" sz="800" dirty="0"/>
              <a:t>רבה (</a:t>
            </a:r>
            <a:r>
              <a:rPr lang="he-IL" sz="800" dirty="0" err="1"/>
              <a:t>וילנא</a:t>
            </a:r>
            <a:r>
              <a:rPr lang="he-IL" sz="800" dirty="0"/>
              <a:t>) פרשת לך </a:t>
            </a:r>
            <a:r>
              <a:rPr lang="he-IL" sz="800" dirty="0" err="1"/>
              <a:t>לך</a:t>
            </a:r>
            <a:r>
              <a:rPr lang="he-IL" sz="800" dirty="0"/>
              <a:t> פרשה לט </a:t>
            </a:r>
          </a:p>
        </p:txBody>
      </p:sp>
      <p:sp>
        <p:nvSpPr>
          <p:cNvPr id="6" name="TextBox 5"/>
          <p:cNvSpPr txBox="1"/>
          <p:nvPr/>
        </p:nvSpPr>
        <p:spPr>
          <a:xfrm>
            <a:off x="91803" y="654571"/>
            <a:ext cx="4016416" cy="6047809"/>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1000" u="sng" dirty="0" smtClean="0"/>
              <a:t>ב. האדם הדליק את הבירה, אברהם מבקש לכבות את האש</a:t>
            </a:r>
          </a:p>
          <a:p>
            <a:pPr algn="just">
              <a:lnSpc>
                <a:spcPct val="150000"/>
              </a:lnSpc>
            </a:pPr>
            <a:r>
              <a:rPr lang="he-IL" sz="1000" dirty="0" smtClean="0"/>
              <a:t>אברהם רואה ארמון. בעולם יש סדר ומכאן שיש לו בורא. </a:t>
            </a:r>
          </a:p>
          <a:p>
            <a:pPr algn="just">
              <a:lnSpc>
                <a:spcPct val="150000"/>
              </a:lnSpc>
            </a:pPr>
            <a:r>
              <a:rPr lang="he-IL" sz="1000" dirty="0" smtClean="0"/>
              <a:t>אך הארמון עולה בלהבות, העולם מלא  באי-סדר, ברוע, באלימות ובאי-צדק. אך כלום יתכן שמשהו בונה בניין ואחר כך נוטש אותו? אם פרצה בו אש, חייב להיות מישהו שיכבה אותה. מן הדין שיהיה בעלי לבניין. </a:t>
            </a:r>
          </a:p>
          <a:p>
            <a:pPr algn="just">
              <a:lnSpc>
                <a:spcPct val="150000"/>
              </a:lnSpc>
            </a:pPr>
            <a:r>
              <a:rPr lang="he-IL" sz="1000" dirty="0" smtClean="0"/>
              <a:t>אם כך, </a:t>
            </a:r>
            <a:r>
              <a:rPr lang="he-IL" sz="1000" b="1" dirty="0" smtClean="0"/>
              <a:t>היכן הוא</a:t>
            </a:r>
            <a:r>
              <a:rPr lang="he-IL" sz="1000" dirty="0" smtClean="0"/>
              <a:t>? </a:t>
            </a:r>
            <a:r>
              <a:rPr lang="he-IL" sz="1000" b="1" dirty="0" smtClean="0"/>
              <a:t>זו אכן השאלה</a:t>
            </a:r>
            <a:r>
              <a:rPr lang="he-IL" sz="1000" dirty="0" smtClean="0"/>
              <a:t>, והיא אינה נותנת לאברהם מנוח.</a:t>
            </a:r>
          </a:p>
          <a:p>
            <a:pPr algn="just">
              <a:lnSpc>
                <a:spcPct val="150000"/>
              </a:lnSpc>
            </a:pPr>
            <a:r>
              <a:rPr lang="he-IL" sz="1000" dirty="0" smtClean="0"/>
              <a:t>אם א-</a:t>
            </a:r>
            <a:r>
              <a:rPr lang="he-IL" sz="1000" dirty="0" err="1" smtClean="0"/>
              <a:t>לוהים</a:t>
            </a:r>
            <a:r>
              <a:rPr lang="he-IL" sz="1000" dirty="0" smtClean="0"/>
              <a:t> ברא את העולם, משמע שברא את האדם. מדוע אם כן, הוא מתיר לאדם להרוס את העולם?...האם יתכן שא-</a:t>
            </a:r>
            <a:r>
              <a:rPr lang="he-IL" sz="1000" dirty="0" err="1" smtClean="0"/>
              <a:t>לוהים</a:t>
            </a:r>
            <a:r>
              <a:rPr lang="he-IL" sz="1000" dirty="0" smtClean="0"/>
              <a:t> ברא את העולם רק כדי לנטוש אותו....</a:t>
            </a:r>
          </a:p>
          <a:p>
            <a:pPr algn="just">
              <a:lnSpc>
                <a:spcPct val="150000"/>
              </a:lnSpc>
            </a:pPr>
            <a:r>
              <a:rPr lang="he-IL" sz="1000" dirty="0" smtClean="0"/>
              <a:t>...היהדות פותחת...</a:t>
            </a:r>
            <a:r>
              <a:rPr lang="he-IL" sz="1000" b="1" dirty="0" smtClean="0"/>
              <a:t>במחאה על כי אין [העולם] הוא כפי שהיה ראוי שיהיה </a:t>
            </a:r>
            <a:r>
              <a:rPr lang="he-IL" sz="1000" dirty="0" smtClean="0"/>
              <a:t>. אותה זעקה, אותה </a:t>
            </a:r>
            <a:r>
              <a:rPr lang="he-IL" sz="1000" b="1" dirty="0" smtClean="0"/>
              <a:t>אי שביעות רצון מקודשת</a:t>
            </a:r>
            <a:r>
              <a:rPr lang="he-IL" sz="1000" dirty="0" smtClean="0"/>
              <a:t>, היא </a:t>
            </a:r>
            <a:r>
              <a:rPr lang="he-IL" sz="1000" dirty="0" err="1" smtClean="0"/>
              <a:t>היא</a:t>
            </a:r>
            <a:r>
              <a:rPr lang="he-IL" sz="1000" dirty="0" smtClean="0"/>
              <a:t> הנקודה שבה מתחילה מסעו של אברהם. בלבה של המציאות תמונה סתירה בין הסדר לתוהו – בין סדר הבריאה ו</a:t>
            </a:r>
            <a:r>
              <a:rPr lang="he-IL" sz="1000" dirty="0"/>
              <a:t>ב</a:t>
            </a:r>
            <a:r>
              <a:rPr lang="he-IL" sz="1000" dirty="0" smtClean="0"/>
              <a:t>ין התוהו ובוהו שאנו יוצרים. </a:t>
            </a:r>
          </a:p>
          <a:p>
            <a:pPr algn="just">
              <a:lnSpc>
                <a:spcPct val="150000"/>
              </a:lnSpc>
            </a:pPr>
            <a:r>
              <a:rPr lang="he-IL" sz="1000" dirty="0" smtClean="0"/>
              <a:t>אין אפשרות ליישב את הקונפליקט הזה במישור המחשבה. אפשר ליישבו רק במישור המעשה – </a:t>
            </a:r>
            <a:r>
              <a:rPr lang="he-IL" sz="1000" b="1" dirty="0" smtClean="0"/>
              <a:t>בעשייתו של העולם לשונה מכפי שהנו. </a:t>
            </a:r>
          </a:p>
          <a:p>
            <a:pPr algn="just">
              <a:lnSpc>
                <a:spcPct val="150000"/>
              </a:lnSpc>
            </a:pPr>
            <a:r>
              <a:rPr lang="he-IL" sz="1000" dirty="0" smtClean="0"/>
              <a:t>....מהות החיים כיהודי היא </a:t>
            </a:r>
            <a:r>
              <a:rPr lang="he-IL" sz="1000" b="1" dirty="0" smtClean="0"/>
              <a:t>האומץ לסרב לקבל תשובות קלות ולדחות הן את הנחמה והן את הייאוש</a:t>
            </a:r>
            <a:r>
              <a:rPr lang="he-IL" sz="1000" dirty="0" smtClean="0"/>
              <a:t>. ...היהדות היא אמונה המתאפיינת </a:t>
            </a:r>
            <a:r>
              <a:rPr lang="he-IL" sz="1000" b="1" dirty="0" smtClean="0"/>
              <a:t>בחוסר מנוחה ייחודי. היהודים מצויים במסע תמידי, אינם מרוצים מהסטטוס קוו</a:t>
            </a:r>
            <a:r>
              <a:rPr lang="he-IL" sz="1000" i="1" dirty="0" smtClean="0"/>
              <a:t> </a:t>
            </a:r>
            <a:r>
              <a:rPr lang="he-IL" sz="1000" dirty="0" smtClean="0"/>
              <a:t>...המדרש רומז היכן וכיצד נולדו תכונות אלו.</a:t>
            </a:r>
          </a:p>
          <a:p>
            <a:pPr algn="just">
              <a:lnSpc>
                <a:spcPct val="150000"/>
              </a:lnSpc>
            </a:pPr>
            <a:r>
              <a:rPr lang="he-IL" sz="1000" dirty="0" smtClean="0"/>
              <a:t>א-</a:t>
            </a:r>
            <a:r>
              <a:rPr lang="he-IL" sz="1000" dirty="0" err="1" smtClean="0"/>
              <a:t>לוהים</a:t>
            </a:r>
            <a:r>
              <a:rPr lang="he-IL" sz="1000" dirty="0" smtClean="0"/>
              <a:t> ברא את הטבע, שאותו מסמל הארמון בסיפור המדרש. אבל א-</a:t>
            </a:r>
            <a:r>
              <a:rPr lang="he-IL" sz="1000" dirty="0" err="1" smtClean="0"/>
              <a:t>לוהים</a:t>
            </a:r>
            <a:r>
              <a:rPr lang="he-IL" sz="1000" dirty="0" smtClean="0"/>
              <a:t>...יצר בריה אחת המסוגלת </a:t>
            </a:r>
            <a:r>
              <a:rPr lang="he-IL" sz="1000" i="1" dirty="0" smtClean="0"/>
              <a:t>למודעות עצמית</a:t>
            </a:r>
            <a:r>
              <a:rPr lang="he-IL" sz="1000" dirty="0" smtClean="0"/>
              <a:t>, ולפיכח ל</a:t>
            </a:r>
            <a:r>
              <a:rPr lang="he-IL" sz="1000" i="1" dirty="0" smtClean="0"/>
              <a:t>חופש</a:t>
            </a:r>
            <a:r>
              <a:rPr lang="he-IL" sz="1000" dirty="0" smtClean="0"/>
              <a:t>, ומכאן ליכולת לבחור ברוע. האדם...מנצל אותה. </a:t>
            </a:r>
          </a:p>
          <a:p>
            <a:pPr algn="just">
              <a:lnSpc>
                <a:spcPct val="150000"/>
              </a:lnSpc>
            </a:pPr>
            <a:r>
              <a:rPr lang="he-IL" sz="1000" dirty="0" smtClean="0"/>
              <a:t>הוא מצית אש בארמון, ומעלה את העולם בלהבות. הא-ל יכול לכבות את האש, אך מוטב לו להימנע מכך, משום שאם יעשה זאת, ישלול את חירותו של האדם...</a:t>
            </a:r>
            <a:r>
              <a:rPr lang="he-IL" sz="1000" b="1" dirty="0" smtClean="0"/>
              <a:t>רק האדם יכול לכבות את האש</a:t>
            </a:r>
            <a:r>
              <a:rPr lang="he-IL" sz="1000" dirty="0" smtClean="0"/>
              <a:t>.</a:t>
            </a:r>
          </a:p>
          <a:p>
            <a:pPr algn="just">
              <a:lnSpc>
                <a:spcPct val="150000"/>
              </a:lnSpc>
            </a:pPr>
            <a:r>
              <a:rPr lang="he-IL" sz="800" dirty="0" smtClean="0"/>
              <a:t>מתוך ספרו של הרב יונתן זקס 'רדיקאלית אז, רדיקאלית עכשיו'</a:t>
            </a:r>
            <a:endParaRPr lang="he-IL" sz="800" dirty="0"/>
          </a:p>
        </p:txBody>
      </p:sp>
      <p:sp>
        <p:nvSpPr>
          <p:cNvPr id="8" name="TextBox 7"/>
          <p:cNvSpPr txBox="1"/>
          <p:nvPr/>
        </p:nvSpPr>
        <p:spPr>
          <a:xfrm>
            <a:off x="4301129" y="2994103"/>
            <a:ext cx="4753225" cy="761747"/>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900" u="sng" dirty="0" smtClean="0"/>
              <a:t>ג. ללכת בדרכי אבות</a:t>
            </a:r>
          </a:p>
          <a:p>
            <a:pPr algn="just">
              <a:lnSpc>
                <a:spcPct val="150000"/>
              </a:lnSpc>
            </a:pPr>
            <a:r>
              <a:rPr lang="he-IL" sz="1000" dirty="0" smtClean="0"/>
              <a:t>יש </a:t>
            </a:r>
            <a:r>
              <a:rPr lang="he-IL" sz="1000" dirty="0"/>
              <a:t>צדיקים מיוחסים המתפארים בכך שהם הולכים בדרך שהלכו בה אבותיהם. </a:t>
            </a:r>
            <a:endParaRPr lang="he-IL" sz="1000" dirty="0" smtClean="0"/>
          </a:p>
          <a:p>
            <a:pPr algn="just">
              <a:lnSpc>
                <a:spcPct val="150000"/>
              </a:lnSpc>
            </a:pPr>
            <a:r>
              <a:rPr lang="he-IL" sz="1000" dirty="0" smtClean="0"/>
              <a:t>ללכת </a:t>
            </a:r>
            <a:r>
              <a:rPr lang="he-IL" sz="1000" dirty="0"/>
              <a:t>בדרכי האבות זה לסלול דרכים חדשות</a:t>
            </a:r>
            <a:r>
              <a:rPr lang="he-IL" sz="1000" dirty="0" smtClean="0"/>
              <a:t>. </a:t>
            </a:r>
            <a:r>
              <a:rPr lang="he-IL" sz="700" dirty="0" smtClean="0"/>
              <a:t>רבי </a:t>
            </a:r>
            <a:r>
              <a:rPr lang="he-IL" sz="700" dirty="0"/>
              <a:t>מנחם מנדל </a:t>
            </a:r>
            <a:r>
              <a:rPr lang="he-IL" sz="700" dirty="0" err="1"/>
              <a:t>מקוצק</a:t>
            </a:r>
            <a:endParaRPr lang="he-IL" sz="700" dirty="0"/>
          </a:p>
        </p:txBody>
      </p:sp>
      <p:sp>
        <p:nvSpPr>
          <p:cNvPr id="10" name="TextBox 9"/>
          <p:cNvSpPr txBox="1"/>
          <p:nvPr/>
        </p:nvSpPr>
        <p:spPr>
          <a:xfrm>
            <a:off x="9247264" y="331086"/>
            <a:ext cx="2792334" cy="3323987"/>
          </a:xfrm>
          <a:prstGeom prst="rect">
            <a:avLst/>
          </a:prstGeom>
          <a:solidFill>
            <a:schemeClr val="accent2">
              <a:lumMod val="60000"/>
              <a:lumOff val="40000"/>
            </a:schemeClr>
          </a:solidFill>
        </p:spPr>
        <p:txBody>
          <a:bodyPr wrap="square" rtlCol="1">
            <a:spAutoFit/>
          </a:bodyPr>
          <a:lstStyle/>
          <a:p>
            <a:pPr algn="just">
              <a:lnSpc>
                <a:spcPct val="150000"/>
              </a:lnSpc>
            </a:pPr>
            <a:r>
              <a:rPr lang="he-IL" sz="1000" b="1" u="sng" dirty="0" smtClean="0"/>
              <a:t>רקע:</a:t>
            </a:r>
          </a:p>
          <a:p>
            <a:pPr algn="just">
              <a:lnSpc>
                <a:spcPct val="150000"/>
              </a:lnSpc>
            </a:pPr>
            <a:r>
              <a:rPr lang="he-IL" sz="1000" dirty="0" smtClean="0"/>
              <a:t>"אומץ אזרחי" הינו אחד משלושת ערכי "השומר החדש".</a:t>
            </a:r>
          </a:p>
          <a:p>
            <a:pPr algn="just">
              <a:lnSpc>
                <a:spcPct val="150000"/>
              </a:lnSpc>
            </a:pPr>
            <a:r>
              <a:rPr lang="he-IL" sz="1000" dirty="0" smtClean="0"/>
              <a:t>בשיעורים הבאים ננסה להעמיק בצדדיו השונים של האומץ החברתי.</a:t>
            </a:r>
          </a:p>
          <a:p>
            <a:pPr algn="just">
              <a:lnSpc>
                <a:spcPct val="150000"/>
              </a:lnSpc>
            </a:pPr>
            <a:endParaRPr lang="he-IL" sz="1000" dirty="0" smtClean="0"/>
          </a:p>
          <a:p>
            <a:pPr algn="just">
              <a:lnSpc>
                <a:spcPct val="150000"/>
              </a:lnSpc>
            </a:pPr>
            <a:r>
              <a:rPr lang="he-IL" sz="1000" dirty="0" smtClean="0"/>
              <a:t>בשיעור זה נעסוק ב"</a:t>
            </a:r>
            <a:r>
              <a:rPr lang="he-IL" sz="1000" b="1" dirty="0" smtClean="0"/>
              <a:t>בית הגידול</a:t>
            </a:r>
            <a:r>
              <a:rPr lang="he-IL" sz="1000" dirty="0" smtClean="0"/>
              <a:t>" של האומץ האזרחי -</a:t>
            </a:r>
          </a:p>
          <a:p>
            <a:pPr algn="just">
              <a:lnSpc>
                <a:spcPct val="150000"/>
              </a:lnSpc>
            </a:pPr>
            <a:r>
              <a:rPr lang="he-IL" sz="1000" dirty="0" smtClean="0"/>
              <a:t>איך הוא נוצר, כיצד הוא צומח? מהיכן אפשר לשאוב אותו?</a:t>
            </a:r>
          </a:p>
          <a:p>
            <a:pPr algn="just">
              <a:lnSpc>
                <a:spcPct val="150000"/>
              </a:lnSpc>
            </a:pPr>
            <a:r>
              <a:rPr lang="he-IL" sz="1000" dirty="0" smtClean="0"/>
              <a:t> </a:t>
            </a:r>
          </a:p>
          <a:p>
            <a:pPr algn="just">
              <a:lnSpc>
                <a:spcPct val="150000"/>
              </a:lnSpc>
            </a:pPr>
            <a:r>
              <a:rPr lang="he-IL" sz="1000" dirty="0" smtClean="0"/>
              <a:t>המסורת היהודית היא (באופן פרדוקסאלי) מסורת של </a:t>
            </a:r>
            <a:r>
              <a:rPr lang="he-IL" sz="1000" b="1" dirty="0" smtClean="0"/>
              <a:t>שינוי צמיחה והשתנות</a:t>
            </a:r>
            <a:r>
              <a:rPr lang="he-IL" sz="1000" dirty="0" smtClean="0"/>
              <a:t> – מסורת של </a:t>
            </a:r>
            <a:r>
              <a:rPr lang="he-IL" sz="1000" b="1" dirty="0" smtClean="0"/>
              <a:t>אומץ</a:t>
            </a:r>
            <a:r>
              <a:rPr lang="he-IL" sz="1000" dirty="0" smtClean="0"/>
              <a:t>. </a:t>
            </a:r>
          </a:p>
          <a:p>
            <a:pPr algn="just">
              <a:lnSpc>
                <a:spcPct val="150000"/>
              </a:lnSpc>
            </a:pPr>
            <a:r>
              <a:rPr lang="he-IL" sz="1000" dirty="0" smtClean="0"/>
              <a:t>או בצורה המוכרת יותר - מסורת של </a:t>
            </a:r>
            <a:r>
              <a:rPr lang="he-IL" sz="1000" b="1" dirty="0" smtClean="0"/>
              <a:t>תיקון עולם</a:t>
            </a:r>
            <a:r>
              <a:rPr lang="he-IL" sz="1000" dirty="0" smtClean="0"/>
              <a:t>.</a:t>
            </a:r>
          </a:p>
          <a:p>
            <a:pPr algn="just">
              <a:lnSpc>
                <a:spcPct val="150000"/>
              </a:lnSpc>
            </a:pPr>
            <a:r>
              <a:rPr lang="he-IL" sz="1000" dirty="0" smtClean="0"/>
              <a:t>תיקון כזה דורש בראש ובראשונה </a:t>
            </a:r>
            <a:r>
              <a:rPr lang="he-IL" sz="1000" b="1" dirty="0" smtClean="0"/>
              <a:t>אומץ אזרחי.</a:t>
            </a:r>
            <a:endParaRPr lang="he-IL" sz="1000" dirty="0"/>
          </a:p>
        </p:txBody>
      </p:sp>
      <p:sp>
        <p:nvSpPr>
          <p:cNvPr id="13" name="TextBox 12"/>
          <p:cNvSpPr txBox="1"/>
          <p:nvPr/>
        </p:nvSpPr>
        <p:spPr>
          <a:xfrm>
            <a:off x="4301129" y="3877654"/>
            <a:ext cx="4753225" cy="2631490"/>
          </a:xfrm>
          <a:prstGeom prst="rect">
            <a:avLst/>
          </a:prstGeom>
          <a:solidFill>
            <a:schemeClr val="bg2">
              <a:lumMod val="90000"/>
            </a:schemeClr>
          </a:solidFill>
        </p:spPr>
        <p:txBody>
          <a:bodyPr wrap="square" rtlCol="1">
            <a:spAutoFit/>
          </a:bodyPr>
          <a:lstStyle/>
          <a:p>
            <a:pPr>
              <a:lnSpc>
                <a:spcPct val="150000"/>
              </a:lnSpc>
            </a:pPr>
            <a:r>
              <a:rPr lang="he-IL" sz="1000" b="1" u="sng" dirty="0" smtClean="0"/>
              <a:t>שאלות לעיון ולהעמקה:</a:t>
            </a:r>
          </a:p>
          <a:p>
            <a:pPr>
              <a:lnSpc>
                <a:spcPct val="150000"/>
              </a:lnSpc>
            </a:pPr>
            <a:r>
              <a:rPr lang="he-IL" sz="1000" u="sng" dirty="0" smtClean="0"/>
              <a:t>א. בירה [ארמון] דולקת</a:t>
            </a:r>
          </a:p>
          <a:p>
            <a:pPr marL="171450" indent="-171450">
              <a:lnSpc>
                <a:spcPct val="150000"/>
              </a:lnSpc>
              <a:buFont typeface="Arial" panose="020B0604020202020204" pitchFamily="34" charset="0"/>
              <a:buChar char="•"/>
            </a:pPr>
            <a:r>
              <a:rPr lang="he-IL" sz="1000" dirty="0" smtClean="0"/>
              <a:t>. נסו לפענח את הנמשל במדרש. מהי הבירה [הארמון]? מיהו בעל הבירה? ובעיקר מה הסיפור? מה התשובה של בעל הבירה לאברהם?</a:t>
            </a:r>
          </a:p>
          <a:p>
            <a:pPr marL="171450" indent="-171450">
              <a:lnSpc>
                <a:spcPct val="150000"/>
              </a:lnSpc>
              <a:buFont typeface="Arial" panose="020B0604020202020204" pitchFamily="34" charset="0"/>
              <a:buChar char="•"/>
            </a:pPr>
            <a:r>
              <a:rPr lang="he-IL" sz="1000" dirty="0" smtClean="0"/>
              <a:t>מי "יוזם" ראשון בסיפור? מה ניתן ללמוד מכך על בית הגידול של אומץ אזרחי?</a:t>
            </a:r>
          </a:p>
          <a:p>
            <a:pPr>
              <a:lnSpc>
                <a:spcPct val="150000"/>
              </a:lnSpc>
            </a:pPr>
            <a:r>
              <a:rPr lang="he-IL" sz="1000" u="sng" dirty="0" smtClean="0"/>
              <a:t>ב. האדם הדליק את הבירה, אברהם מבקש לכבות את האש.</a:t>
            </a:r>
          </a:p>
          <a:p>
            <a:pPr marL="171450" indent="-171450">
              <a:lnSpc>
                <a:spcPct val="150000"/>
              </a:lnSpc>
              <a:buFont typeface="Arial" panose="020B0604020202020204" pitchFamily="34" charset="0"/>
              <a:buChar char="•"/>
            </a:pPr>
            <a:r>
              <a:rPr lang="he-IL" sz="1000" dirty="0" smtClean="0"/>
              <a:t>כיצד מפרש הרב </a:t>
            </a:r>
            <a:r>
              <a:rPr lang="he-IL" sz="1000" dirty="0"/>
              <a:t>זקס </a:t>
            </a:r>
            <a:r>
              <a:rPr lang="he-IL" sz="1000" dirty="0" smtClean="0"/>
              <a:t>את הלהבות והאש שבמדרש? כיצד הוא מסביר את שאלת אברהם ואת תשובת אלוהים אליו?</a:t>
            </a:r>
          </a:p>
          <a:p>
            <a:pPr marL="171450" indent="-171450">
              <a:lnSpc>
                <a:spcPct val="150000"/>
              </a:lnSpc>
              <a:buFont typeface="Arial" panose="020B0604020202020204" pitchFamily="34" charset="0"/>
              <a:buChar char="•"/>
            </a:pPr>
            <a:r>
              <a:rPr lang="he-IL" sz="1000" dirty="0" smtClean="0"/>
              <a:t>נסו לחלץ מהדברים של הרב זקס את התכונות הדרושות לאומץ אזרחי? </a:t>
            </a:r>
          </a:p>
          <a:p>
            <a:pPr>
              <a:lnSpc>
                <a:spcPct val="150000"/>
              </a:lnSpc>
            </a:pPr>
            <a:r>
              <a:rPr lang="he-IL" sz="1000" u="sng" dirty="0" smtClean="0"/>
              <a:t>ג. ללכת בדרכי אבות</a:t>
            </a:r>
          </a:p>
          <a:p>
            <a:pPr marL="171450" indent="-171450">
              <a:lnSpc>
                <a:spcPct val="150000"/>
              </a:lnSpc>
              <a:buFont typeface="Arial" panose="020B0604020202020204" pitchFamily="34" charset="0"/>
              <a:buChar char="•"/>
            </a:pPr>
            <a:r>
              <a:rPr lang="he-IL" sz="1000" dirty="0" smtClean="0"/>
              <a:t>מה זה באמת "ללכת בדרכי אבות" על פי הרבי </a:t>
            </a:r>
            <a:r>
              <a:rPr lang="he-IL" sz="1000" dirty="0" err="1" smtClean="0"/>
              <a:t>מקוצק</a:t>
            </a:r>
            <a:r>
              <a:rPr lang="he-IL" sz="1000" dirty="0" smtClean="0"/>
              <a:t>, וכיצד זה קשור לאומץ אזרחי?</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4821" y="3877654"/>
            <a:ext cx="2784777" cy="1986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539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42846" y="224118"/>
            <a:ext cx="5145741" cy="5632311"/>
          </a:xfrm>
          <a:prstGeom prst="rect">
            <a:avLst/>
          </a:prstGeom>
          <a:noFill/>
        </p:spPr>
        <p:txBody>
          <a:bodyPr wrap="square" numCol="1" rtlCol="1">
            <a:spAutoFit/>
          </a:bodyPr>
          <a:lstStyle/>
          <a:p>
            <a:pPr algn="just">
              <a:lnSpc>
                <a:spcPct val="150000"/>
              </a:lnSpc>
            </a:pPr>
            <a:r>
              <a:rPr lang="he-IL" sz="1200" u="sng" dirty="0" smtClean="0"/>
              <a:t>הנחיות למעביר השיעור:</a:t>
            </a:r>
          </a:p>
          <a:p>
            <a:pPr algn="just">
              <a:lnSpc>
                <a:spcPct val="150000"/>
              </a:lnSpc>
            </a:pPr>
            <a:r>
              <a:rPr lang="he-IL" sz="1200" u="sng" dirty="0" smtClean="0"/>
              <a:t>כללי</a:t>
            </a:r>
          </a:p>
          <a:p>
            <a:pPr algn="just">
              <a:lnSpc>
                <a:spcPct val="150000"/>
              </a:lnSpc>
            </a:pPr>
            <a:r>
              <a:rPr lang="he-IL" sz="1200" dirty="0" smtClean="0"/>
              <a:t>השיעור עוסק בבסיס של האומץ האזרחי. </a:t>
            </a:r>
          </a:p>
          <a:p>
            <a:pPr algn="just">
              <a:lnSpc>
                <a:spcPct val="150000"/>
              </a:lnSpc>
            </a:pPr>
            <a:r>
              <a:rPr lang="he-IL" sz="1200" dirty="0" smtClean="0"/>
              <a:t>בני אדם חיים בחברה שזקוקה לסדר, לחוק, לשלטון. ללא כל אלו יהיה כאוס ואיש את רעיהו חיים בלעו. </a:t>
            </a:r>
          </a:p>
          <a:p>
            <a:pPr algn="just">
              <a:lnSpc>
                <a:spcPct val="150000"/>
              </a:lnSpc>
            </a:pPr>
            <a:r>
              <a:rPr lang="he-IL" sz="1200" dirty="0" smtClean="0"/>
              <a:t>מאידך, הסדר הטוב הוא תמיד מורכב ומסובך. </a:t>
            </a:r>
          </a:p>
          <a:p>
            <a:pPr algn="just">
              <a:lnSpc>
                <a:spcPct val="150000"/>
              </a:lnSpc>
            </a:pPr>
            <a:r>
              <a:rPr lang="he-IL" sz="1200" dirty="0" smtClean="0"/>
              <a:t>ככל שהמערכת גדולה יותר, נכנסים מרכיבים רבים יותר של דברים שמשבשים את הסדר עצמו. </a:t>
            </a:r>
          </a:p>
          <a:p>
            <a:pPr algn="just">
              <a:lnSpc>
                <a:spcPct val="150000"/>
              </a:lnSpc>
            </a:pPr>
            <a:r>
              <a:rPr lang="he-IL" sz="1200" dirty="0" smtClean="0"/>
              <a:t>מלבד זו יש הרבה עוולה ורוע שצצים כל הזמן בעולם. הרעיון המרכזי הוא שבתוך המסגרות המחויבות צריך לשאוף כל הזמן לטוב יותר, לחשב מסלול שוב ושוב, לא לנוח על המצב הקיים שהוא תמיד דורש  תיקון ושיפור. גם בהחברה שיש בה סדר טוב תמיד דרוש אומץ אזרחי של יחידים כדי לתקן את הדורש תיקון. לא להגיע למצב שהסדר עצמו יתקדש וסופו יתעוות.</a:t>
            </a:r>
          </a:p>
          <a:p>
            <a:pPr algn="just">
              <a:lnSpc>
                <a:spcPct val="150000"/>
              </a:lnSpc>
            </a:pPr>
            <a:endParaRPr lang="he-IL" sz="1200" dirty="0" smtClean="0"/>
          </a:p>
          <a:p>
            <a:pPr algn="just">
              <a:lnSpc>
                <a:spcPct val="150000"/>
              </a:lnSpc>
            </a:pPr>
            <a:r>
              <a:rPr lang="he-IL" sz="1200" u="sng" dirty="0" smtClean="0"/>
              <a:t>מקור א': </a:t>
            </a:r>
            <a:r>
              <a:rPr lang="he-IL" sz="1200" u="sng" dirty="0" smtClean="0">
                <a:latin typeface="Guttman Keren" panose="02010401010101010101" pitchFamily="2" charset="-79"/>
              </a:rPr>
              <a:t>בירה </a:t>
            </a:r>
            <a:r>
              <a:rPr lang="he-IL" sz="1200" u="sng" dirty="0">
                <a:latin typeface="Guttman Keren" panose="02010401010101010101" pitchFamily="2" charset="-79"/>
              </a:rPr>
              <a:t>[ארמון] </a:t>
            </a:r>
            <a:r>
              <a:rPr lang="he-IL" sz="1200" u="sng" dirty="0" smtClean="0">
                <a:latin typeface="Guttman Keren" panose="02010401010101010101" pitchFamily="2" charset="-79"/>
              </a:rPr>
              <a:t>דולקת</a:t>
            </a:r>
            <a:endParaRPr lang="he-IL" sz="1200" u="sng" dirty="0" smtClean="0"/>
          </a:p>
          <a:p>
            <a:pPr algn="just">
              <a:lnSpc>
                <a:spcPct val="150000"/>
              </a:lnSpc>
            </a:pPr>
            <a:r>
              <a:rPr lang="he-IL" sz="1200" dirty="0" smtClean="0"/>
              <a:t>מדרש שדורש את האמירה 'לך </a:t>
            </a:r>
            <a:r>
              <a:rPr lang="he-IL" sz="1200" dirty="0" err="1" smtClean="0"/>
              <a:t>לך</a:t>
            </a:r>
            <a:r>
              <a:rPr lang="he-IL" sz="1200" dirty="0" smtClean="0"/>
              <a:t>' כהדהוד של הליכה מתמדת לקראת משהו. את המדרש הזה קראו דורות רבים כגילוי של אברהם את רעיון הא-ל הבורא. הבירה היא העולם, ומשמעות ה'דולקת' היא שהאור דולק בה. אולי הסדר הטוב. מי ברא את הבירה? והתשובה היא הא-ל. זוהי הבשורה של אברהם </a:t>
            </a:r>
            <a:r>
              <a:rPr lang="he-IL" sz="1200" dirty="0" err="1" smtClean="0"/>
              <a:t>איתה</a:t>
            </a:r>
            <a:r>
              <a:rPr lang="he-IL" sz="1200" dirty="0" smtClean="0"/>
              <a:t> הוא הולך. אך לפרשנות זו הקשר בין הפסוק למדרש הוא קלוש.</a:t>
            </a:r>
          </a:p>
        </p:txBody>
      </p:sp>
      <p:sp>
        <p:nvSpPr>
          <p:cNvPr id="3" name="TextBox 2"/>
          <p:cNvSpPr txBox="1"/>
          <p:nvPr/>
        </p:nvSpPr>
        <p:spPr>
          <a:xfrm>
            <a:off x="537882" y="224118"/>
            <a:ext cx="5943600" cy="6863417"/>
          </a:xfrm>
          <a:prstGeom prst="rect">
            <a:avLst/>
          </a:prstGeom>
          <a:noFill/>
        </p:spPr>
        <p:txBody>
          <a:bodyPr wrap="square" rtlCol="1">
            <a:spAutoFit/>
          </a:bodyPr>
          <a:lstStyle/>
          <a:p>
            <a:pPr algn="just">
              <a:lnSpc>
                <a:spcPct val="150000"/>
              </a:lnSpc>
            </a:pPr>
            <a:r>
              <a:rPr lang="he-IL" sz="1100" u="sng" dirty="0"/>
              <a:t>ב. האדם הדליק את הבירה, אברהם מבקש לכבות את האש</a:t>
            </a:r>
          </a:p>
          <a:p>
            <a:pPr algn="just">
              <a:lnSpc>
                <a:spcPct val="150000"/>
              </a:lnSpc>
            </a:pPr>
            <a:r>
              <a:rPr lang="he-IL" sz="1100" dirty="0"/>
              <a:t>הרב זקס מציע פרשנות חדשה. הבירה היא העולם. </a:t>
            </a:r>
            <a:endParaRPr lang="he-IL" sz="1100" dirty="0" smtClean="0"/>
          </a:p>
          <a:p>
            <a:pPr algn="just">
              <a:lnSpc>
                <a:spcPct val="150000"/>
              </a:lnSpc>
            </a:pPr>
            <a:r>
              <a:rPr lang="he-IL" sz="1100" dirty="0" smtClean="0"/>
              <a:t>משמעות </a:t>
            </a:r>
            <a:r>
              <a:rPr lang="he-IL" sz="1100" dirty="0"/>
              <a:t>ה'דולקת' היא שהבירה נשרפת. העולם נשרף ע"י הרוע. </a:t>
            </a:r>
            <a:endParaRPr lang="he-IL" sz="1100" dirty="0" smtClean="0"/>
          </a:p>
          <a:p>
            <a:pPr algn="just">
              <a:lnSpc>
                <a:spcPct val="150000"/>
              </a:lnSpc>
            </a:pPr>
            <a:r>
              <a:rPr lang="he-IL" sz="1100" dirty="0" smtClean="0"/>
              <a:t>על </a:t>
            </a:r>
            <a:r>
              <a:rPr lang="he-IL" sz="1100" dirty="0"/>
              <a:t>כך שואל ההלך אברהם – וכי אין אדון לבירה? כלומר כיצד הא-ל מאפשר את העוול, את בעירת העולם אותו הוא ברא? על כך התשובה היא – אני בעל העולם. אבל נתתי לאדם בחירה – 'לך </a:t>
            </a:r>
            <a:r>
              <a:rPr lang="he-IL" sz="1100" dirty="0" err="1"/>
              <a:t>לך</a:t>
            </a:r>
            <a:r>
              <a:rPr lang="he-IL" sz="1100" dirty="0"/>
              <a:t>' וכבה אתה את האש. מכאן שהתשתית של המסורת היהודית היא אותו רעיון של 'תיקון עולם'. זהו משמעות ה'לך לך'. להיות תמיד במקום שמסתכל על הבעירה ואומר אני הולך לכבות אותה. זהו התשתית של האומץ האזרחי. </a:t>
            </a:r>
          </a:p>
          <a:p>
            <a:pPr algn="just"/>
            <a:endParaRPr lang="he-IL" sz="1100" dirty="0" smtClean="0"/>
          </a:p>
          <a:p>
            <a:pPr algn="just"/>
            <a:r>
              <a:rPr lang="he-IL" sz="1100" dirty="0" smtClean="0"/>
              <a:t>לגבי </a:t>
            </a:r>
            <a:r>
              <a:rPr lang="he-IL" sz="1100" dirty="0"/>
              <a:t>התכונות הדרושות לאומץ חברתי, אפשר לראות בקטע את המילים המסומנות בכתב נטוי – </a:t>
            </a:r>
          </a:p>
          <a:p>
            <a:pPr marL="171450" indent="-171450" algn="just">
              <a:buFont typeface="Arial" panose="020B0604020202020204" pitchFamily="34" charset="0"/>
              <a:buChar char="•"/>
            </a:pPr>
            <a:r>
              <a:rPr lang="he-IL" sz="1100" dirty="0"/>
              <a:t>במסע תמידי, אינם מרוצים מהסטטוס קוו</a:t>
            </a:r>
          </a:p>
          <a:p>
            <a:pPr marL="171450" indent="-171450" algn="just">
              <a:buFont typeface="Arial" panose="020B0604020202020204" pitchFamily="34" charset="0"/>
              <a:buChar char="•"/>
            </a:pPr>
            <a:r>
              <a:rPr lang="he-IL" sz="1100" dirty="0"/>
              <a:t>למודעות עצמית</a:t>
            </a:r>
          </a:p>
          <a:p>
            <a:pPr marL="171450" indent="-171450" algn="just">
              <a:buFont typeface="Arial" panose="020B0604020202020204" pitchFamily="34" charset="0"/>
              <a:buChar char="•"/>
            </a:pPr>
            <a:r>
              <a:rPr lang="he-IL" sz="1100" dirty="0"/>
              <a:t>חופש</a:t>
            </a:r>
          </a:p>
          <a:p>
            <a:r>
              <a:rPr lang="he-IL" sz="1100" dirty="0"/>
              <a:t>מה </a:t>
            </a:r>
            <a:r>
              <a:rPr lang="he-IL" sz="1100" dirty="0" smtClean="0"/>
              <a:t>עוד דרוש </a:t>
            </a:r>
            <a:r>
              <a:rPr lang="he-IL" sz="1100" dirty="0"/>
              <a:t>כדי להיות אמיץ חברתית? </a:t>
            </a:r>
          </a:p>
          <a:p>
            <a:pPr marL="171450" indent="-171450">
              <a:buFont typeface="Arial" panose="020B0604020202020204" pitchFamily="34" charset="0"/>
              <a:buChar char="•"/>
            </a:pPr>
            <a:r>
              <a:rPr lang="he-IL" sz="1100" dirty="0"/>
              <a:t>להיות </a:t>
            </a:r>
            <a:r>
              <a:rPr lang="he-IL" sz="1100" dirty="0" err="1"/>
              <a:t>אמיתי</a:t>
            </a:r>
            <a:r>
              <a:rPr lang="he-IL" sz="1100" dirty="0"/>
              <a:t>, </a:t>
            </a:r>
          </a:p>
          <a:p>
            <a:pPr marL="171450" indent="-171450" algn="just">
              <a:lnSpc>
                <a:spcPct val="150000"/>
              </a:lnSpc>
              <a:buFont typeface="Arial" panose="020B0604020202020204" pitchFamily="34" charset="0"/>
              <a:buChar char="•"/>
            </a:pPr>
            <a:r>
              <a:rPr lang="he-IL" sz="1100" dirty="0"/>
              <a:t>להיות אקטיבי ולא להצטער על מה שלא עשית, </a:t>
            </a:r>
          </a:p>
          <a:p>
            <a:pPr marL="171450" indent="-171450" algn="just">
              <a:lnSpc>
                <a:spcPct val="150000"/>
              </a:lnSpc>
              <a:buFont typeface="Arial" panose="020B0604020202020204" pitchFamily="34" charset="0"/>
              <a:buChar char="•"/>
            </a:pPr>
            <a:r>
              <a:rPr lang="he-IL" sz="1100" dirty="0"/>
              <a:t>לא להיות </a:t>
            </a:r>
            <a:r>
              <a:rPr lang="he-IL" sz="1100" dirty="0" smtClean="0"/>
              <a:t>'על-בערך', </a:t>
            </a:r>
            <a:endParaRPr lang="he-IL" sz="1100" dirty="0"/>
          </a:p>
          <a:p>
            <a:pPr marL="171450" indent="-171450" algn="just">
              <a:lnSpc>
                <a:spcPct val="150000"/>
              </a:lnSpc>
              <a:buFont typeface="Arial" panose="020B0604020202020204" pitchFamily="34" charset="0"/>
              <a:buChar char="•"/>
            </a:pPr>
            <a:r>
              <a:rPr lang="he-IL" sz="1100" dirty="0"/>
              <a:t>ללכת על האוטנטיות והאמת שלך לגמרי, </a:t>
            </a:r>
          </a:p>
          <a:p>
            <a:pPr marL="171450" indent="-171450" algn="just">
              <a:lnSpc>
                <a:spcPct val="150000"/>
              </a:lnSpc>
              <a:buFont typeface="Arial" panose="020B0604020202020204" pitchFamily="34" charset="0"/>
              <a:buChar char="•"/>
            </a:pPr>
            <a:r>
              <a:rPr lang="he-IL" sz="1100" dirty="0"/>
              <a:t>לא לוותר, </a:t>
            </a:r>
          </a:p>
          <a:p>
            <a:pPr marL="171450" indent="-171450" algn="just">
              <a:lnSpc>
                <a:spcPct val="150000"/>
              </a:lnSpc>
              <a:buFont typeface="Arial" panose="020B0604020202020204" pitchFamily="34" charset="0"/>
              <a:buChar char="•"/>
            </a:pPr>
            <a:r>
              <a:rPr lang="he-IL" sz="1100" dirty="0"/>
              <a:t>לדעת להתגבר על קשיים, </a:t>
            </a:r>
          </a:p>
          <a:p>
            <a:pPr marL="171450" indent="-171450" algn="just">
              <a:lnSpc>
                <a:spcPct val="150000"/>
              </a:lnSpc>
              <a:buFont typeface="Arial" panose="020B0604020202020204" pitchFamily="34" charset="0"/>
              <a:buChar char="•"/>
            </a:pPr>
            <a:r>
              <a:rPr lang="he-IL" sz="1100" dirty="0" smtClean="0"/>
              <a:t>לא </a:t>
            </a:r>
            <a:r>
              <a:rPr lang="he-IL" sz="1100" dirty="0"/>
              <a:t>לפחד ממה יגידו</a:t>
            </a:r>
            <a:r>
              <a:rPr lang="he-IL" sz="1100" dirty="0" smtClean="0"/>
              <a:t>.</a:t>
            </a:r>
          </a:p>
          <a:p>
            <a:pPr algn="just">
              <a:lnSpc>
                <a:spcPct val="150000"/>
              </a:lnSpc>
            </a:pPr>
            <a:r>
              <a:rPr lang="he-IL" sz="1100" dirty="0" smtClean="0"/>
              <a:t>תכונות אלו ועד אחרות שאפשר למנות. בגדול, מידות טובות רבות דרושות לאומץ חברתי. </a:t>
            </a:r>
          </a:p>
          <a:p>
            <a:pPr algn="just"/>
            <a:endParaRPr lang="he-IL" sz="1100" u="sng" dirty="0" smtClean="0"/>
          </a:p>
          <a:p>
            <a:pPr algn="just"/>
            <a:r>
              <a:rPr lang="he-IL" sz="1100" u="sng" dirty="0" smtClean="0"/>
              <a:t>ג</a:t>
            </a:r>
            <a:r>
              <a:rPr lang="he-IL" sz="1100" u="sng" dirty="0"/>
              <a:t>. ללכת בדרכי אבות</a:t>
            </a:r>
          </a:p>
          <a:p>
            <a:pPr algn="just">
              <a:lnSpc>
                <a:spcPct val="150000"/>
              </a:lnSpc>
            </a:pPr>
            <a:r>
              <a:rPr lang="he-IL" sz="1100" dirty="0" smtClean="0"/>
              <a:t>הרבי </a:t>
            </a:r>
            <a:r>
              <a:rPr lang="he-IL" sz="1100" dirty="0" err="1" smtClean="0"/>
              <a:t>מקוצק</a:t>
            </a:r>
            <a:r>
              <a:rPr lang="he-IL" sz="1100" smtClean="0"/>
              <a:t> </a:t>
            </a:r>
            <a:r>
              <a:rPr lang="he-IL" sz="1100" dirty="0"/>
              <a:t>היה דמות מרתקת שידע לנסח עולם שלם </a:t>
            </a:r>
            <a:r>
              <a:rPr lang="he-IL" sz="1100"/>
              <a:t>במשפט </a:t>
            </a:r>
            <a:r>
              <a:rPr lang="he-IL" sz="1100" smtClean="0"/>
              <a:t>חד וביקורתי. </a:t>
            </a:r>
          </a:p>
          <a:p>
            <a:pPr algn="just">
              <a:lnSpc>
                <a:spcPct val="150000"/>
              </a:lnSpc>
            </a:pPr>
            <a:r>
              <a:rPr lang="he-IL" sz="1100" smtClean="0"/>
              <a:t>במקרה </a:t>
            </a:r>
            <a:r>
              <a:rPr lang="he-IL" sz="1100" dirty="0"/>
              <a:t>שלנו הוא מצליח לנסח את הרעיון של האומץ האזרחי לעומק. כולם רוצים ללכת בדרכי אבות. כך בטעות הם נצמדים את </a:t>
            </a:r>
            <a:r>
              <a:rPr lang="he-IL" sz="1100" dirty="0" smtClean="0"/>
              <a:t>לכאורה במשעול </a:t>
            </a:r>
            <a:r>
              <a:rPr lang="he-IL" sz="1100" dirty="0"/>
              <a:t>שכבשו הקדמונים. אבל הקדמונים </a:t>
            </a:r>
            <a:r>
              <a:rPr lang="he-IL" sz="1100" b="1" dirty="0"/>
              <a:t>כבשו </a:t>
            </a:r>
            <a:r>
              <a:rPr lang="he-IL" sz="1100" dirty="0"/>
              <a:t>את המשעול הזה. ללכת בדרכם פרושו </a:t>
            </a:r>
            <a:r>
              <a:rPr lang="he-IL" sz="1100" dirty="0" smtClean="0"/>
              <a:t>- </a:t>
            </a:r>
            <a:r>
              <a:rPr lang="he-IL" sz="1100" b="1" dirty="0" smtClean="0"/>
              <a:t>לכבוש </a:t>
            </a:r>
            <a:r>
              <a:rPr lang="he-IL" sz="1100" b="1" dirty="0"/>
              <a:t>משעול </a:t>
            </a:r>
            <a:r>
              <a:rPr lang="he-IL" sz="1100" dirty="0"/>
              <a:t>חדש המתאים למציאות החדשה. ללכת במשעול שהם כבשו, זה לא ללכת בדרך של האבות.</a:t>
            </a:r>
          </a:p>
          <a:p>
            <a:endParaRPr lang="he-IL" sz="1100" dirty="0" smtClean="0"/>
          </a:p>
          <a:p>
            <a:pPr algn="just">
              <a:lnSpc>
                <a:spcPct val="150000"/>
              </a:lnSpc>
            </a:pPr>
            <a:r>
              <a:rPr lang="he-IL" sz="1100" dirty="0" smtClean="0"/>
              <a:t> </a:t>
            </a:r>
            <a:endParaRPr lang="he-IL" sz="1100" dirty="0"/>
          </a:p>
        </p:txBody>
      </p:sp>
    </p:spTree>
    <p:extLst>
      <p:ext uri="{BB962C8B-B14F-4D97-AF65-F5344CB8AC3E}">
        <p14:creationId xmlns:p14="http://schemas.microsoft.com/office/powerpoint/2010/main" val="4265062020"/>
      </p:ext>
    </p:extLst>
  </p:cSld>
  <p:clrMapOvr>
    <a:masterClrMapping/>
  </p:clrMapOvr>
</p:sld>
</file>

<file path=ppt/theme/theme1.xml><?xml version="1.0" encoding="utf-8"?>
<a:theme xmlns:a="http://schemas.openxmlformats.org/drawingml/2006/main" name="חוברת מקורות">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חוברת מקורות" id="{0FACFB2F-C55C-45AC-8A10-1A09A19AF53F}" vid="{42E9B99F-6593-4AFD-92D9-947319924C87}"/>
    </a:ext>
  </a:extLst>
</a:theme>
</file>

<file path=docProps/app.xml><?xml version="1.0" encoding="utf-8"?>
<Properties xmlns="http://schemas.openxmlformats.org/officeDocument/2006/extended-properties" xmlns:vt="http://schemas.openxmlformats.org/officeDocument/2006/docPropsVTypes">
  <Template>חוברת מקורות</Template>
  <TotalTime>1489</TotalTime>
  <Words>1150</Words>
  <Application>Microsoft Office PowerPoint</Application>
  <PresentationFormat>מותאם אישית</PresentationFormat>
  <Paragraphs>77</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חוברת מקורות</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26</cp:revision>
  <dcterms:created xsi:type="dcterms:W3CDTF">2015-10-07T20:13:16Z</dcterms:created>
  <dcterms:modified xsi:type="dcterms:W3CDTF">2015-11-06T05:01:59Z</dcterms:modified>
</cp:coreProperties>
</file>